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9" r:id="rId3"/>
    <p:sldMasterId id="2147483712" r:id="rId4"/>
    <p:sldMasterId id="2147483725" r:id="rId5"/>
    <p:sldMasterId id="2147483751" r:id="rId6"/>
    <p:sldMasterId id="2147483764" r:id="rId7"/>
  </p:sldMasterIdLst>
  <p:notesMasterIdLst>
    <p:notesMasterId r:id="rId51"/>
  </p:notesMasterIdLst>
  <p:sldIdLst>
    <p:sldId id="256" r:id="rId8"/>
    <p:sldId id="276" r:id="rId9"/>
    <p:sldId id="272" r:id="rId10"/>
    <p:sldId id="318" r:id="rId11"/>
    <p:sldId id="275" r:id="rId12"/>
    <p:sldId id="278" r:id="rId13"/>
    <p:sldId id="279" r:id="rId14"/>
    <p:sldId id="280" r:id="rId15"/>
    <p:sldId id="282" r:id="rId16"/>
    <p:sldId id="319" r:id="rId17"/>
    <p:sldId id="283" r:id="rId18"/>
    <p:sldId id="320" r:id="rId19"/>
    <p:sldId id="321" r:id="rId20"/>
    <p:sldId id="269" r:id="rId21"/>
    <p:sldId id="285" r:id="rId22"/>
    <p:sldId id="286" r:id="rId23"/>
    <p:sldId id="287" r:id="rId24"/>
    <p:sldId id="322" r:id="rId25"/>
    <p:sldId id="323" r:id="rId26"/>
    <p:sldId id="324" r:id="rId27"/>
    <p:sldId id="288" r:id="rId28"/>
    <p:sldId id="289" r:id="rId29"/>
    <p:sldId id="270" r:id="rId30"/>
    <p:sldId id="262" r:id="rId31"/>
    <p:sldId id="325" r:id="rId32"/>
    <p:sldId id="326" r:id="rId33"/>
    <p:sldId id="327" r:id="rId34"/>
    <p:sldId id="328" r:id="rId35"/>
    <p:sldId id="329" r:id="rId36"/>
    <p:sldId id="290" r:id="rId37"/>
    <p:sldId id="292" r:id="rId38"/>
    <p:sldId id="293" r:id="rId39"/>
    <p:sldId id="330" r:id="rId40"/>
    <p:sldId id="332" r:id="rId41"/>
    <p:sldId id="300" r:id="rId42"/>
    <p:sldId id="301" r:id="rId43"/>
    <p:sldId id="302" r:id="rId44"/>
    <p:sldId id="303" r:id="rId45"/>
    <p:sldId id="304" r:id="rId46"/>
    <p:sldId id="309" r:id="rId47"/>
    <p:sldId id="311" r:id="rId48"/>
    <p:sldId id="313" r:id="rId49"/>
    <p:sldId id="331" r:id="rId50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8" Type="http://schemas.openxmlformats.org/officeDocument/2006/relationships/slide" Target="slides/slide1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EEDC05-90F3-4B31-96BB-F072200BA586}" type="datetimeFigureOut">
              <a:rPr lang="hu-HU" smtClean="0"/>
              <a:t>2013.12.02.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4E0F80-F6DC-4AB6-ACFC-71F98857D3A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95753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B7472-58EB-4B73-952D-977C69576F16}" type="slidenum">
              <a:rPr lang="hu-HU" smtClean="0">
                <a:solidFill>
                  <a:prstClr val="black"/>
                </a:solidFill>
              </a:rPr>
              <a:pPr/>
              <a:t>3</a:t>
            </a:fld>
            <a:endParaRPr lang="hu-H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C01011-0140-4A06-843B-E06F23703A58}" type="slidenum">
              <a:rPr lang="hu-HU" altLang="hu-HU"/>
              <a:pPr/>
              <a:t>42</a:t>
            </a:fld>
            <a:endParaRPr lang="hu-HU" altLang="hu-HU"/>
          </a:p>
        </p:txBody>
      </p:sp>
      <p:sp>
        <p:nvSpPr>
          <p:cNvPr id="534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4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33062" lvl="1" indent="-211021"/>
            <a:r>
              <a:rPr lang="hu-HU" altLang="hu-HU"/>
              <a:t>Az így számított mérleg eredményét mutatom be egy száraz és egy csapadékos évben. A felfelé mutató grafikonok sófelhalmozódást, a lefelé mutatók sótartalom csökkenést jeleznek. Általában megállapítható, hogy száraz években sófelhalmozódás, csapadékos években sótartalom csökkenés volt. A legveszélyesebb kombináció (a vörössel jelölt grafikon: jelentős sófelhalmozódást jelez), ami akkor következett be, ha száraz évben magas volt a talajvízszint. </a:t>
            </a:r>
          </a:p>
          <a:p>
            <a:pPr marL="633062" lvl="1" indent="-211021"/>
            <a:r>
              <a:rPr lang="hu-HU" altLang="hu-HU"/>
              <a:t>Természetes körülmények között az ilyen kombináció előfordulásának alig van valószínűsége.</a:t>
            </a:r>
          </a:p>
          <a:p>
            <a:pPr marL="633062" lvl="1" indent="-211021"/>
            <a:r>
              <a:rPr lang="hu-HU" altLang="hu-HU"/>
              <a:t>De öntözött körülmények között ez a szituáció könnyen előállhat.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B7472-58EB-4B73-952D-977C69576F16}" type="slidenum">
              <a:rPr lang="hu-HU" smtClean="0">
                <a:solidFill>
                  <a:prstClr val="black"/>
                </a:solidFill>
              </a:rPr>
              <a:pPr/>
              <a:t>5</a:t>
            </a:fld>
            <a:endParaRPr lang="hu-H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2DF6E-DD6C-49A6-A7FD-D9BDEEBEB7D4}" type="slidenum">
              <a:rPr lang="hu-HU" smtClean="0"/>
              <a:pPr/>
              <a:t>8</a:t>
            </a:fld>
            <a:endParaRPr lang="hu-H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4E0F80-F6DC-4AB6-ACFC-71F98857D3A9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65332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smtClean="0"/>
          </a:p>
        </p:txBody>
      </p:sp>
      <p:sp>
        <p:nvSpPr>
          <p:cNvPr id="53252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DA7742B-9E66-4910-BECF-18EE2F5E3032}" type="slidenum">
              <a:rPr lang="hu-HU" altLang="hu-HU" sz="1200" smtClean="0"/>
              <a:pPr eaLnBrk="1" hangingPunct="1"/>
              <a:t>18</a:t>
            </a:fld>
            <a:endParaRPr lang="hu-HU" altLang="hu-HU" sz="120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2AD55D-C1D9-4E54-8D77-F921741C5F95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3524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C7C421-06E5-48D6-A4F6-C109BDD2560F}" type="slidenum">
              <a:rPr lang="hu-HU" altLang="hu-HU"/>
              <a:pPr/>
              <a:t>30</a:t>
            </a:fld>
            <a:endParaRPr lang="hu-HU" altLang="hu-HU"/>
          </a:p>
        </p:txBody>
      </p:sp>
      <p:sp>
        <p:nvSpPr>
          <p:cNvPr id="518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8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hu-HU" altLang="hu-HU" sz="700"/>
              <a:t>másodlagos szikesedés folyamata, kiváltó tényezők. </a:t>
            </a:r>
            <a:br>
              <a:rPr lang="hu-HU" altLang="hu-HU" sz="700"/>
            </a:br>
            <a:r>
              <a:rPr lang="hu-HU" altLang="hu-HU" sz="700"/>
              <a:t/>
            </a:r>
            <a:br>
              <a:rPr lang="hu-HU" altLang="hu-HU" sz="700"/>
            </a:br>
            <a:endParaRPr lang="hu-HU" altLang="hu-HU" sz="700"/>
          </a:p>
          <a:p>
            <a:pPr>
              <a:lnSpc>
                <a:spcPct val="80000"/>
              </a:lnSpc>
            </a:pPr>
            <a:r>
              <a:rPr lang="hu-HU" altLang="hu-HU" sz="700"/>
              <a:t/>
            </a:r>
            <a:br>
              <a:rPr lang="hu-HU" altLang="hu-HU" sz="700"/>
            </a:br>
            <a:r>
              <a:rPr lang="hu-HU" altLang="hu-HU" sz="700"/>
              <a:t/>
            </a:r>
            <a:br>
              <a:rPr lang="hu-HU" altLang="hu-HU" sz="700"/>
            </a:br>
            <a:r>
              <a:rPr lang="hu-HU" altLang="hu-HU" sz="700"/>
              <a:t>A szikesedés alapvető oka a Na+ ionok megjelenése és felhalmozódása a talaj folyadékfázisában, a talaj-oldatban és / vagy a talaj szilárd fázisában. Ez a folyamat sokoldalúan hat a talaj termelékenységére és egy terület agroökonómiai potenciáljára is. </a:t>
            </a:r>
            <a:br>
              <a:rPr lang="hu-HU" altLang="hu-HU" sz="700"/>
            </a:br>
            <a:r>
              <a:rPr lang="hu-HU" altLang="hu-HU" sz="700"/>
              <a:t/>
            </a:r>
            <a:br>
              <a:rPr lang="hu-HU" altLang="hu-HU" sz="700"/>
            </a:br>
            <a:endParaRPr lang="hu-HU" altLang="hu-HU" sz="700"/>
          </a:p>
          <a:p>
            <a:pPr>
              <a:lnSpc>
                <a:spcPct val="80000"/>
              </a:lnSpc>
            </a:pPr>
            <a:r>
              <a:rPr lang="hu-HU" altLang="hu-HU" sz="700"/>
              <a:t>A másodlagos megjelölés arra utal, hogy ezek a folyamatok nem természeti okok eredményeiképpen kö-vetkeztek be, erősödtek fel, mélyültek ki, terjedtek ki és váltak intenzívebbé, hanem valamilyen emberi tevékenység közvetlen vagy közvetett hatásaként. </a:t>
            </a:r>
            <a:br>
              <a:rPr lang="hu-HU" altLang="hu-HU" sz="700"/>
            </a:br>
            <a:r>
              <a:rPr lang="hu-HU" altLang="hu-HU" sz="700"/>
              <a:t/>
            </a:r>
            <a:br>
              <a:rPr lang="hu-HU" altLang="hu-HU" sz="700"/>
            </a:br>
            <a:endParaRPr lang="hu-HU" altLang="hu-HU" sz="700"/>
          </a:p>
          <a:p>
            <a:pPr>
              <a:lnSpc>
                <a:spcPct val="80000"/>
              </a:lnSpc>
            </a:pPr>
            <a:r>
              <a:rPr lang="hu-HU" altLang="hu-HU" sz="700"/>
              <a:t>A másodlagos szikesedés jelentős talajdegralációs folyamat, melynek megelőzése és megakadályozása egyaránt feladata a primer biomassza-termelésnek, a talajhasznosításnak és a környezetvédelemnek. </a:t>
            </a:r>
            <a:br>
              <a:rPr lang="hu-HU" altLang="hu-HU" sz="700"/>
            </a:br>
            <a:r>
              <a:rPr lang="hu-HU" altLang="hu-HU" sz="700"/>
              <a:t/>
            </a:r>
            <a:br>
              <a:rPr lang="hu-HU" altLang="hu-HU" sz="700"/>
            </a:br>
            <a:endParaRPr lang="hu-HU" altLang="hu-HU" sz="700"/>
          </a:p>
          <a:p>
            <a:pPr>
              <a:lnSpc>
                <a:spcPct val="80000"/>
              </a:lnSpc>
            </a:pPr>
            <a:r>
              <a:rPr lang="hu-HU" altLang="hu-HU" sz="700"/>
              <a:t>A szikesedés az ország 946 ezer hektárnyi területén korlátozza a talaj termelékenységét, és csökkenti az agroökonómiai potenciálját. További 245 ezer hektáron fordul elő szikesedés a talaj mélyebb rétegeiben. Ez ha-tárt szab a zavartalan gyökérfejlődésnek, és a szikesedés potenciális veszélyével fenyeget hiszen egy talajvízszint emelkedéssel vagy egy mélyebb beázást követő kiszáradás folyamán a szikesedést okozó Na-sók a felszínközei talajrétegbe illetve a gyökérzónába kerülhetnek. </a:t>
            </a:r>
            <a:br>
              <a:rPr lang="hu-HU" altLang="hu-HU" sz="700"/>
            </a:br>
            <a:r>
              <a:rPr lang="hu-HU" altLang="hu-HU" sz="700"/>
              <a:t/>
            </a:r>
            <a:br>
              <a:rPr lang="hu-HU" altLang="hu-HU" sz="700"/>
            </a:br>
            <a:endParaRPr lang="hu-HU" altLang="hu-HU" sz="700"/>
          </a:p>
          <a:p>
            <a:pPr>
              <a:lnSpc>
                <a:spcPct val="80000"/>
              </a:lnSpc>
            </a:pPr>
            <a:r>
              <a:rPr lang="hu-HU" altLang="hu-HU" sz="700"/>
              <a:t>Szikes talajok: </a:t>
            </a:r>
            <a:br>
              <a:rPr lang="hu-HU" altLang="hu-HU" sz="700"/>
            </a:br>
            <a:r>
              <a:rPr lang="hu-HU" altLang="hu-HU" sz="700"/>
              <a:t/>
            </a:r>
            <a:br>
              <a:rPr lang="hu-HU" altLang="hu-HU" sz="700"/>
            </a:br>
            <a:endParaRPr lang="hu-HU" altLang="hu-HU" sz="700"/>
          </a:p>
          <a:p>
            <a:pPr>
              <a:lnSpc>
                <a:spcPct val="80000"/>
              </a:lnSpc>
            </a:pPr>
            <a:r>
              <a:rPr lang="hu-HU" altLang="hu-HU" sz="700"/>
              <a:t>- szoloncsák. </a:t>
            </a:r>
            <a:br>
              <a:rPr lang="hu-HU" altLang="hu-HU" sz="700"/>
            </a:br>
            <a:r>
              <a:rPr lang="hu-HU" altLang="hu-HU" sz="700"/>
              <a:t/>
            </a:r>
            <a:br>
              <a:rPr lang="hu-HU" altLang="hu-HU" sz="700"/>
            </a:br>
            <a:endParaRPr lang="hu-HU" altLang="hu-HU" sz="700"/>
          </a:p>
          <a:p>
            <a:pPr>
              <a:lnSpc>
                <a:spcPct val="80000"/>
              </a:lnSpc>
            </a:pPr>
            <a:r>
              <a:rPr lang="hu-HU" altLang="hu-HU" sz="700"/>
              <a:t>- szoloncsákszolonyec. </a:t>
            </a:r>
            <a:br>
              <a:rPr lang="hu-HU" altLang="hu-HU" sz="700"/>
            </a:br>
            <a:r>
              <a:rPr lang="hu-HU" altLang="hu-HU" sz="700"/>
              <a:t/>
            </a:r>
            <a:br>
              <a:rPr lang="hu-HU" altLang="hu-HU" sz="700"/>
            </a:br>
            <a:endParaRPr lang="hu-HU" altLang="hu-HU" sz="700"/>
          </a:p>
          <a:p>
            <a:pPr>
              <a:lnSpc>
                <a:spcPct val="80000"/>
              </a:lnSpc>
            </a:pPr>
            <a:r>
              <a:rPr lang="hu-HU" altLang="hu-HU" sz="700"/>
              <a:t>- réti szolonyec. </a:t>
            </a:r>
            <a:br>
              <a:rPr lang="hu-HU" altLang="hu-HU" sz="700"/>
            </a:br>
            <a:r>
              <a:rPr lang="hu-HU" altLang="hu-HU" sz="700"/>
              <a:t/>
            </a:r>
            <a:br>
              <a:rPr lang="hu-HU" altLang="hu-HU" sz="700"/>
            </a:br>
            <a:endParaRPr lang="hu-HU" altLang="hu-HU" sz="700"/>
          </a:p>
          <a:p>
            <a:pPr>
              <a:lnSpc>
                <a:spcPct val="80000"/>
              </a:lnSpc>
            </a:pPr>
            <a:r>
              <a:rPr lang="hu-HU" altLang="hu-HU" sz="700"/>
              <a:t>- sztyeppesedő réti szolonyec és szolonyeces réti talaj. </a:t>
            </a:r>
            <a:br>
              <a:rPr lang="hu-HU" altLang="hu-HU" sz="700"/>
            </a:br>
            <a:r>
              <a:rPr lang="hu-HU" altLang="hu-HU" sz="700"/>
              <a:t/>
            </a:r>
            <a:br>
              <a:rPr lang="hu-HU" altLang="hu-HU" sz="700"/>
            </a:br>
            <a:endParaRPr lang="hu-HU" altLang="hu-HU" sz="700"/>
          </a:p>
          <a:p>
            <a:pPr>
              <a:lnSpc>
                <a:spcPct val="80000"/>
              </a:lnSpc>
            </a:pPr>
            <a:r>
              <a:rPr lang="hu-HU" altLang="hu-HU" sz="700"/>
              <a:t>- mélyebb sós alföldi mészlepedékes csernozjóm, és réti csernozjóm. </a:t>
            </a:r>
            <a:br>
              <a:rPr lang="hu-HU" altLang="hu-HU" sz="700"/>
            </a:br>
            <a:r>
              <a:rPr lang="hu-HU" altLang="hu-HU" sz="700"/>
              <a:t/>
            </a:r>
            <a:br>
              <a:rPr lang="hu-HU" altLang="hu-HU" sz="700"/>
            </a:br>
            <a:endParaRPr lang="hu-HU" altLang="hu-HU" sz="700"/>
          </a:p>
          <a:p>
            <a:pPr>
              <a:lnSpc>
                <a:spcPct val="80000"/>
              </a:lnSpc>
            </a:pPr>
            <a:r>
              <a:rPr lang="hu-HU" altLang="hu-HU" sz="700"/>
              <a:t>- mélyebben szolonyeces réti csernozjóm. </a:t>
            </a:r>
            <a:br>
              <a:rPr lang="hu-HU" altLang="hu-HU" sz="700"/>
            </a:br>
            <a:r>
              <a:rPr lang="hu-HU" altLang="hu-HU" sz="700"/>
              <a:t/>
            </a:r>
            <a:br>
              <a:rPr lang="hu-HU" altLang="hu-HU" sz="700"/>
            </a:br>
            <a:endParaRPr lang="hu-HU" altLang="hu-HU" sz="700"/>
          </a:p>
          <a:p>
            <a:pPr>
              <a:lnSpc>
                <a:spcPct val="80000"/>
              </a:lnSpc>
            </a:pPr>
            <a:r>
              <a:rPr lang="hu-HU" altLang="hu-HU" sz="700"/>
              <a:t>Az emberi tevékenységek, mint befolyásoló és kiváltó tényezők: </a:t>
            </a:r>
            <a:br>
              <a:rPr lang="hu-HU" altLang="hu-HU" sz="700"/>
            </a:br>
            <a:r>
              <a:rPr lang="hu-HU" altLang="hu-HU" sz="700"/>
              <a:t/>
            </a:r>
            <a:br>
              <a:rPr lang="hu-HU" altLang="hu-HU" sz="700"/>
            </a:br>
            <a:endParaRPr lang="hu-HU" altLang="hu-HU" sz="700"/>
          </a:p>
          <a:p>
            <a:pPr>
              <a:lnSpc>
                <a:spcPct val="80000"/>
              </a:lnSpc>
            </a:pPr>
            <a:r>
              <a:rPr lang="hu-HU" altLang="hu-HU" sz="700"/>
              <a:t>- a medence területén végrehajtott erdőirtások és a gyepterület egy részének szántóföldi művelésbe fogása. </a:t>
            </a:r>
            <a:br>
              <a:rPr lang="hu-HU" altLang="hu-HU" sz="700"/>
            </a:br>
            <a:r>
              <a:rPr lang="hu-HU" altLang="hu-HU" sz="700"/>
              <a:t/>
            </a:r>
            <a:br>
              <a:rPr lang="hu-HU" altLang="hu-HU" sz="700"/>
            </a:br>
            <a:endParaRPr lang="hu-HU" altLang="hu-HU" sz="700"/>
          </a:p>
          <a:p>
            <a:pPr>
              <a:lnSpc>
                <a:spcPct val="80000"/>
              </a:lnSpc>
            </a:pPr>
            <a:r>
              <a:rPr lang="hu-HU" altLang="hu-HU" sz="700"/>
              <a:t>- folyószabályozási és vízrendezési munkálatok </a:t>
            </a:r>
            <a:br>
              <a:rPr lang="hu-HU" altLang="hu-HU" sz="700"/>
            </a:br>
            <a:r>
              <a:rPr lang="hu-HU" altLang="hu-HU" sz="700"/>
              <a:t/>
            </a:r>
            <a:br>
              <a:rPr lang="hu-HU" altLang="hu-HU" sz="700"/>
            </a:br>
            <a:endParaRPr lang="hu-HU" altLang="hu-HU" sz="700"/>
          </a:p>
          <a:p>
            <a:pPr>
              <a:lnSpc>
                <a:spcPct val="80000"/>
              </a:lnSpc>
            </a:pPr>
            <a:r>
              <a:rPr lang="hu-HU" altLang="hu-HU" sz="700"/>
              <a:t>- öntözőtevékenység. </a:t>
            </a:r>
            <a:br>
              <a:rPr lang="hu-HU" altLang="hu-HU" sz="700"/>
            </a:br>
            <a:r>
              <a:rPr lang="hu-HU" altLang="hu-HU" sz="700"/>
              <a:t/>
            </a:r>
            <a:br>
              <a:rPr lang="hu-HU" altLang="hu-HU" sz="700"/>
            </a:br>
            <a:endParaRPr lang="hu-HU" altLang="hu-HU" sz="700"/>
          </a:p>
          <a:p>
            <a:pPr>
              <a:lnSpc>
                <a:spcPct val="80000"/>
              </a:lnSpc>
            </a:pPr>
            <a:r>
              <a:rPr lang="hu-HU" altLang="hu-HU" sz="700"/>
              <a:t>A másodlagos szikesedés a pangó, sós talajvíz szintjének megemelkedése miatt következett be. A kiskörei öntözőrendszer tervezése során már egy korszerű talajvizsgálati-elrejelzési rendszert használtak fel eredménye-sen. </a:t>
            </a:r>
            <a:br>
              <a:rPr lang="hu-HU" altLang="hu-HU" sz="700"/>
            </a:br>
            <a:r>
              <a:rPr lang="hu-HU" altLang="hu-HU" sz="700"/>
              <a:t/>
            </a:r>
            <a:br>
              <a:rPr lang="hu-HU" altLang="hu-HU" sz="700"/>
            </a:br>
            <a:endParaRPr lang="hu-HU" altLang="hu-HU" sz="700"/>
          </a:p>
          <a:p>
            <a:pPr>
              <a:lnSpc>
                <a:spcPct val="80000"/>
              </a:lnSpc>
            </a:pPr>
            <a:r>
              <a:rPr lang="hu-HU" altLang="hu-HU" sz="700"/>
              <a:t>A másodlagos szikesedés forrása lehet még az öntözővíz . A bevezetett és betartatott öntözővízminőségi-norma gyakorlatilag kizárja, hogy az öntözővízből szikesedést okozó sófelhalmozódás bekövetkezzék. </a:t>
            </a:r>
            <a:br>
              <a:rPr lang="hu-HU" altLang="hu-HU" sz="700"/>
            </a:br>
            <a:r>
              <a:rPr lang="hu-HU" altLang="hu-HU" sz="700"/>
              <a:t/>
            </a:r>
            <a:br>
              <a:rPr lang="hu-HU" altLang="hu-HU" sz="700"/>
            </a:br>
            <a:endParaRPr lang="hu-HU" altLang="hu-HU" sz="700"/>
          </a:p>
          <a:p>
            <a:pPr>
              <a:lnSpc>
                <a:spcPct val="80000"/>
              </a:lnSpc>
            </a:pPr>
            <a:r>
              <a:rPr lang="hu-HU" altLang="hu-HU" sz="700"/>
              <a:t>A helytelen öntözés közvetlen, vagy közvetett hatásaként megemelkedik a talajvíz szintje és ez okoz sófelhalmozódást és szikesedést a talajszelvényben. </a:t>
            </a:r>
            <a:br>
              <a:rPr lang="hu-HU" altLang="hu-HU" sz="700"/>
            </a:br>
            <a:r>
              <a:rPr lang="hu-HU" altLang="hu-HU" sz="700"/>
              <a:t/>
            </a:r>
            <a:br>
              <a:rPr lang="hu-HU" altLang="hu-HU" sz="700"/>
            </a:br>
            <a:endParaRPr lang="hu-HU" altLang="hu-HU" sz="700"/>
          </a:p>
          <a:p>
            <a:pPr>
              <a:lnSpc>
                <a:spcPct val="80000"/>
              </a:lnSpc>
            </a:pPr>
            <a:r>
              <a:rPr lang="hu-HU" altLang="hu-HU" sz="700"/>
              <a:t>A másodlagos szikesedés kiküszöbölésére adódó lehetőség a tenyészidőszak alatt a talajszelvénybe került sók-nak a tenyészidőszak utáni kimosása a talajból. Ez a variáns magyarországi viszonyokba nem megoldható, így a megelőzésre kell törekednünk. </a:t>
            </a:r>
            <a:br>
              <a:rPr lang="hu-HU" altLang="hu-HU" sz="700"/>
            </a:br>
            <a:r>
              <a:rPr lang="hu-HU" altLang="hu-HU" sz="700"/>
              <a:t/>
            </a:r>
            <a:br>
              <a:rPr lang="hu-HU" altLang="hu-HU" sz="700"/>
            </a:br>
            <a:endParaRPr lang="hu-HU" altLang="hu-HU" sz="700"/>
          </a:p>
          <a:p>
            <a:pPr>
              <a:lnSpc>
                <a:spcPct val="80000"/>
              </a:lnSpc>
            </a:pPr>
            <a:r>
              <a:rPr lang="hu-HU" altLang="hu-HU" sz="700"/>
              <a:t>A megelőzés során meg kell akadályozni: az öntözővízből-, a felszíni vizekből származó-, és a felszín alatti vizekből származó sófelhalmozódást. </a:t>
            </a:r>
            <a:br>
              <a:rPr lang="hu-HU" altLang="hu-HU" sz="700"/>
            </a:br>
            <a:r>
              <a:rPr lang="hu-HU" altLang="hu-HU" sz="700"/>
              <a:t/>
            </a:r>
            <a:br>
              <a:rPr lang="hu-HU" altLang="hu-HU" sz="700"/>
            </a:br>
            <a:endParaRPr lang="hu-HU" altLang="hu-HU" sz="700"/>
          </a:p>
          <a:p>
            <a:pPr>
              <a:lnSpc>
                <a:spcPct val="80000"/>
              </a:lnSpc>
            </a:pPr>
            <a:r>
              <a:rPr lang="hu-HU" altLang="hu-HU" sz="700"/>
              <a:t>- öntözővíz esetében az öntözővíz minőségi normák szigorú betartása mellett, a minőséget a felhasználás he-lyén is szavatolni kell. </a:t>
            </a:r>
            <a:br>
              <a:rPr lang="hu-HU" altLang="hu-HU" sz="700"/>
            </a:br>
            <a:r>
              <a:rPr lang="hu-HU" altLang="hu-HU" sz="700"/>
              <a:t/>
            </a:r>
            <a:br>
              <a:rPr lang="hu-HU" altLang="hu-HU" sz="700"/>
            </a:br>
            <a:endParaRPr lang="hu-HU" altLang="hu-HU" sz="700"/>
          </a:p>
          <a:p>
            <a:pPr>
              <a:lnSpc>
                <a:spcPct val="80000"/>
              </a:lnSpc>
            </a:pPr>
            <a:r>
              <a:rPr lang="hu-HU" altLang="hu-HU" sz="700"/>
              <a:t>- a felszíni vizek csak speciális esetben okozhatnak szikesedést, de ez is megelőzhető megfelelő felszíni víz-rendezéssel. </a:t>
            </a:r>
            <a:br>
              <a:rPr lang="hu-HU" altLang="hu-HU" sz="700"/>
            </a:br>
            <a:r>
              <a:rPr lang="hu-HU" altLang="hu-HU" sz="700"/>
              <a:t/>
            </a:r>
            <a:br>
              <a:rPr lang="hu-HU" altLang="hu-HU" sz="700"/>
            </a:br>
            <a:endParaRPr lang="hu-HU" altLang="hu-HU" sz="700"/>
          </a:p>
          <a:p>
            <a:pPr>
              <a:lnSpc>
                <a:spcPct val="80000"/>
              </a:lnSpc>
            </a:pPr>
            <a:r>
              <a:rPr lang="hu-HU" altLang="hu-HU" sz="700"/>
              <a:t>- a felszín alatti vizek által okozott másodlagos szikesedést megelőzhetjük, ha a talajvíz szintjének a kritikus-talajvízszint fölé való emelkedését megakadályozzuk. </a:t>
            </a:r>
            <a:br>
              <a:rPr lang="hu-HU" altLang="hu-HU" sz="700"/>
            </a:br>
            <a:endParaRPr lang="hu-HU" altLang="hu-HU" sz="7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4E0F80-F6DC-4AB6-ACFC-71F98857D3A9}" type="slidenum">
              <a:rPr lang="hu-HU" smtClean="0"/>
              <a:t>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14922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C53C3A-EBFB-49F3-94F9-0368DCAC384A}" type="slidenum">
              <a:rPr lang="hu-HU" altLang="hu-HU"/>
              <a:pPr/>
              <a:t>41</a:t>
            </a:fld>
            <a:endParaRPr lang="hu-HU" altLang="hu-HU"/>
          </a:p>
        </p:txBody>
      </p:sp>
      <p:sp>
        <p:nvSpPr>
          <p:cNvPr id="536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6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11021" indent="-211021"/>
            <a:r>
              <a:rPr lang="hu-HU" altLang="hu-HU"/>
              <a:t>A liziméterben mesterségesen vannak beállítva 90, 110 és 170 cm-es talajvízszintek. Minden egységben komplett mérleg készül a bejutó és távozó sómennyiségről.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.png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pn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.png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.png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png"/><Relationship Id="rId11" Type="http://schemas.openxmlformats.org/officeDocument/2006/relationships/oleObject" Target="../embeddings/oleObject4.bin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.png"/><Relationship Id="rId2" Type="http://schemas.openxmlformats.org/officeDocument/2006/relationships/slideMaster" Target="../slideMasters/slideMaster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.pn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.png"/><Relationship Id="rId2" Type="http://schemas.openxmlformats.org/officeDocument/2006/relationships/slideMaster" Target="../slideMasters/slideMaster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.png"/><Relationship Id="rId11" Type="http://schemas.openxmlformats.org/officeDocument/2006/relationships/oleObject" Target="../embeddings/oleObject6.bin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CA4CF-6996-4D26-9E9C-2365FC71948E}" type="datetimeFigureOut">
              <a:rPr lang="hu-HU" smtClean="0"/>
              <a:t>2013.12.02.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9631-A7B2-45DA-A9A7-A08FC559FC2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2663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CA4CF-6996-4D26-9E9C-2365FC71948E}" type="datetimeFigureOut">
              <a:rPr lang="hu-HU" smtClean="0"/>
              <a:t>2013.12.02.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9631-A7B2-45DA-A9A7-A08FC559FC2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5640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CA4CF-6996-4D26-9E9C-2365FC71948E}" type="datetimeFigureOut">
              <a:rPr lang="hu-HU" smtClean="0"/>
              <a:t>2013.12.02.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9631-A7B2-45DA-A9A7-A08FC559FC2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7117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5" name="Picture 7" descr="hatter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22536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007C7C">
                  <a:alpha val="86000"/>
                </a:srgbClr>
              </a:gs>
              <a:gs pos="100000">
                <a:schemeClr val="hlink">
                  <a:alpha val="21001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hu-HU" sz="3200" b="1">
              <a:solidFill>
                <a:srgbClr val="000000"/>
              </a:solidFill>
            </a:endParaRP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/>
            </a:lvl1pPr>
          </a:lstStyle>
          <a:p>
            <a:pPr fontAlgn="base">
              <a:spcAft>
                <a:spcPct val="0"/>
              </a:spcAft>
            </a:pPr>
            <a:fld id="{D6ACE9BE-2858-4AD1-923B-5BD93BD74B62}" type="slidenum">
              <a:rPr lang="hu-HU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pic>
        <p:nvPicPr>
          <p:cNvPr id="22538" name="Picture 10" descr="logo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61612F"/>
              </a:clrFrom>
              <a:clrTo>
                <a:srgbClr val="61612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986338"/>
            <a:ext cx="1776413" cy="1871662"/>
          </a:xfrm>
          <a:prstGeom prst="rect">
            <a:avLst/>
          </a:prstGeom>
          <a:noFill/>
        </p:spPr>
      </p:pic>
      <p:pic>
        <p:nvPicPr>
          <p:cNvPr id="22539" name="Picture 11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850" y="0"/>
            <a:ext cx="1617663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40" name="Picture 12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78700" y="5084763"/>
            <a:ext cx="1535113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41" name="Picture 13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9613" y="549275"/>
            <a:ext cx="2016125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2" name="Picture 14" descr="logo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67175" y="188913"/>
            <a:ext cx="731838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3" name="Picture 15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59338" y="549275"/>
            <a:ext cx="22320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4" name="WordArt 16" descr="Zöld márvány"/>
          <p:cNvSpPr>
            <a:spLocks noChangeArrowheads="1" noChangeShapeType="1" noTextEdit="1"/>
          </p:cNvSpPr>
          <p:nvPr userDrawn="1"/>
        </p:nvSpPr>
        <p:spPr bwMode="auto">
          <a:xfrm>
            <a:off x="3132138" y="5373688"/>
            <a:ext cx="3024187" cy="12239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hu-HU" sz="1400" b="1" kern="10" spc="-70">
                <a:ln w="38100">
                  <a:solidFill>
                    <a:srgbClr val="99CCFF"/>
                  </a:solidFill>
                  <a:round/>
                  <a:headEnd/>
                  <a:tailEnd/>
                </a:ln>
                <a:blipFill dpi="0" rotWithShape="1">
                  <a:blip r:embed="rId10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rial Black"/>
              </a:rPr>
              <a:t>HEFOP - 3.3.1.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gradFill rotWithShape="1">
            <a:gsLst>
              <a:gs pos="0">
                <a:schemeClr val="hlink">
                  <a:alpha val="67999"/>
                </a:schemeClr>
              </a:gs>
              <a:gs pos="100000">
                <a:schemeClr val="hlink">
                  <a:gamma/>
                  <a:shade val="79608"/>
                  <a:invGamma/>
                </a:schemeClr>
              </a:gs>
            </a:gsLst>
            <a:lin ang="5400000" scaled="1"/>
          </a:gradFill>
          <a:ln>
            <a:solidFill>
              <a:schemeClr val="accent2"/>
            </a:solidFill>
          </a:ln>
        </p:spPr>
        <p:txBody>
          <a:bodyPr/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3886200"/>
            <a:ext cx="8207375" cy="911225"/>
          </a:xfrm>
          <a:gradFill rotWithShape="1">
            <a:gsLst>
              <a:gs pos="0">
                <a:schemeClr val="hlink">
                  <a:alpha val="61000"/>
                </a:schemeClr>
              </a:gs>
              <a:gs pos="100000">
                <a:schemeClr val="hlink">
                  <a:gamma/>
                  <a:tint val="41176"/>
                  <a:invGamma/>
                </a:schemeClr>
              </a:gs>
            </a:gsLst>
            <a:lin ang="5400000" scaled="1"/>
          </a:gradFill>
        </p:spPr>
        <p:txBody>
          <a:bodyPr/>
          <a:lstStyle>
            <a:lvl1pPr marL="0" indent="0" algn="ctr">
              <a:buFontTx/>
              <a:buNone/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r>
              <a:rPr lang="hu-HU"/>
              <a:t>Alcím mintájának szerkesztése</a:t>
            </a:r>
          </a:p>
        </p:txBody>
      </p:sp>
      <p:graphicFrame>
        <p:nvGraphicFramePr>
          <p:cNvPr id="22537" name="Object 9"/>
          <p:cNvGraphicFramePr>
            <a:graphicFrameLocks noChangeAspect="1"/>
          </p:cNvGraphicFramePr>
          <p:nvPr/>
        </p:nvGraphicFramePr>
        <p:xfrm>
          <a:off x="0" y="0"/>
          <a:ext cx="1763713" cy="176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r:id="rId11" imgW="3885714" imgH="3885714" progId="">
                  <p:embed/>
                </p:oleObj>
              </mc:Choice>
              <mc:Fallback>
                <p:oleObj r:id="rId11" imgW="3885714" imgH="388571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763713" cy="1763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5917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1601142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26537293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28762826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17031770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1682630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9681492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1865392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CA4CF-6996-4D26-9E9C-2365FC71948E}" type="datetimeFigureOut">
              <a:rPr lang="hu-HU" smtClean="0"/>
              <a:t>2013.12.02.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9631-A7B2-45DA-A9A7-A08FC559FC2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76502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3995608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27480588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23852593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6877050" y="6381750"/>
            <a:ext cx="2266950" cy="476250"/>
          </a:xfrm>
        </p:spPr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26175385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5" name="Picture 7" descr="hatter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22536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007C7C">
                  <a:alpha val="86000"/>
                </a:srgbClr>
              </a:gs>
              <a:gs pos="100000">
                <a:schemeClr val="hlink">
                  <a:alpha val="21001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hu-HU" sz="3200" b="1">
              <a:solidFill>
                <a:srgbClr val="000000"/>
              </a:solidFill>
            </a:endParaRP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/>
            </a:lvl1pPr>
          </a:lstStyle>
          <a:p>
            <a:pPr fontAlgn="base">
              <a:spcAft>
                <a:spcPct val="0"/>
              </a:spcAft>
            </a:pPr>
            <a:fld id="{D6ACE9BE-2858-4AD1-923B-5BD93BD74B62}" type="slidenum">
              <a:rPr lang="hu-HU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pic>
        <p:nvPicPr>
          <p:cNvPr id="22538" name="Picture 10" descr="logo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61612F"/>
              </a:clrFrom>
              <a:clrTo>
                <a:srgbClr val="61612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986338"/>
            <a:ext cx="1776413" cy="1871662"/>
          </a:xfrm>
          <a:prstGeom prst="rect">
            <a:avLst/>
          </a:prstGeom>
          <a:noFill/>
        </p:spPr>
      </p:pic>
      <p:pic>
        <p:nvPicPr>
          <p:cNvPr id="22539" name="Picture 11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850" y="0"/>
            <a:ext cx="1617663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40" name="Picture 12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78700" y="5084763"/>
            <a:ext cx="1535113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41" name="Picture 13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9613" y="549275"/>
            <a:ext cx="2016125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2" name="Picture 14" descr="logo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67175" y="188913"/>
            <a:ext cx="731838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3" name="Picture 15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59338" y="549275"/>
            <a:ext cx="22320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4" name="WordArt 16" descr="Zöld márvány"/>
          <p:cNvSpPr>
            <a:spLocks noChangeArrowheads="1" noChangeShapeType="1" noTextEdit="1"/>
          </p:cNvSpPr>
          <p:nvPr userDrawn="1"/>
        </p:nvSpPr>
        <p:spPr bwMode="auto">
          <a:xfrm>
            <a:off x="3132138" y="5373688"/>
            <a:ext cx="3024187" cy="12239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hu-HU" sz="1400" b="1" kern="10" spc="-70">
                <a:ln w="38100">
                  <a:solidFill>
                    <a:srgbClr val="99CCFF"/>
                  </a:solidFill>
                  <a:round/>
                  <a:headEnd/>
                  <a:tailEnd/>
                </a:ln>
                <a:blipFill dpi="0" rotWithShape="1">
                  <a:blip r:embed="rId10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rial Black"/>
              </a:rPr>
              <a:t>HEFOP - 3.3.1.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gradFill rotWithShape="1">
            <a:gsLst>
              <a:gs pos="0">
                <a:schemeClr val="hlink">
                  <a:alpha val="67999"/>
                </a:schemeClr>
              </a:gs>
              <a:gs pos="100000">
                <a:schemeClr val="hlink">
                  <a:gamma/>
                  <a:shade val="79608"/>
                  <a:invGamma/>
                </a:schemeClr>
              </a:gs>
            </a:gsLst>
            <a:lin ang="5400000" scaled="1"/>
          </a:gradFill>
          <a:ln>
            <a:solidFill>
              <a:schemeClr val="accent2"/>
            </a:solidFill>
          </a:ln>
        </p:spPr>
        <p:txBody>
          <a:bodyPr/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3886200"/>
            <a:ext cx="8207375" cy="911225"/>
          </a:xfrm>
          <a:gradFill rotWithShape="1">
            <a:gsLst>
              <a:gs pos="0">
                <a:schemeClr val="hlink">
                  <a:alpha val="61000"/>
                </a:schemeClr>
              </a:gs>
              <a:gs pos="100000">
                <a:schemeClr val="hlink">
                  <a:gamma/>
                  <a:tint val="41176"/>
                  <a:invGamma/>
                </a:schemeClr>
              </a:gs>
            </a:gsLst>
            <a:lin ang="5400000" scaled="1"/>
          </a:gradFill>
        </p:spPr>
        <p:txBody>
          <a:bodyPr/>
          <a:lstStyle>
            <a:lvl1pPr marL="0" indent="0" algn="ctr">
              <a:buFontTx/>
              <a:buNone/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r>
              <a:rPr lang="hu-HU"/>
              <a:t>Alcím mintájának szerkesztése</a:t>
            </a:r>
          </a:p>
        </p:txBody>
      </p:sp>
      <p:graphicFrame>
        <p:nvGraphicFramePr>
          <p:cNvPr id="22537" name="Object 9"/>
          <p:cNvGraphicFramePr>
            <a:graphicFrameLocks noChangeAspect="1"/>
          </p:cNvGraphicFramePr>
          <p:nvPr/>
        </p:nvGraphicFramePr>
        <p:xfrm>
          <a:off x="0" y="0"/>
          <a:ext cx="1763713" cy="176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1" r:id="rId11" imgW="3885714" imgH="3885714" progId="">
                  <p:embed/>
                </p:oleObj>
              </mc:Choice>
              <mc:Fallback>
                <p:oleObj r:id="rId11" imgW="3885714" imgH="388571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763713" cy="1763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48665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34464966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4213699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14535300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458122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2489727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CA4CF-6996-4D26-9E9C-2365FC71948E}" type="datetimeFigureOut">
              <a:rPr lang="hu-HU" smtClean="0"/>
              <a:t>2013.12.02.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9631-A7B2-45DA-A9A7-A08FC559FC2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26716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38096697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37320851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25252610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42683310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12250174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6877050" y="6381750"/>
            <a:ext cx="2266950" cy="476250"/>
          </a:xfrm>
        </p:spPr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28697659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5" name="Picture 7" descr="hatter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22536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007C7C">
                  <a:alpha val="86000"/>
                </a:srgbClr>
              </a:gs>
              <a:gs pos="100000">
                <a:schemeClr val="hlink">
                  <a:alpha val="21001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hu-HU" sz="3200" b="1">
              <a:solidFill>
                <a:srgbClr val="000000"/>
              </a:solidFill>
            </a:endParaRP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/>
            </a:lvl1pPr>
          </a:lstStyle>
          <a:p>
            <a:pPr fontAlgn="base">
              <a:spcAft>
                <a:spcPct val="0"/>
              </a:spcAft>
            </a:pPr>
            <a:fld id="{D6ACE9BE-2858-4AD1-923B-5BD93BD74B62}" type="slidenum">
              <a:rPr lang="hu-HU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pic>
        <p:nvPicPr>
          <p:cNvPr id="22538" name="Picture 10" descr="logo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61612F"/>
              </a:clrFrom>
              <a:clrTo>
                <a:srgbClr val="61612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986338"/>
            <a:ext cx="1776413" cy="1871662"/>
          </a:xfrm>
          <a:prstGeom prst="rect">
            <a:avLst/>
          </a:prstGeom>
          <a:noFill/>
        </p:spPr>
      </p:pic>
      <p:pic>
        <p:nvPicPr>
          <p:cNvPr id="22539" name="Picture 11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850" y="0"/>
            <a:ext cx="1617663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40" name="Picture 12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78700" y="5084763"/>
            <a:ext cx="1535113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41" name="Picture 13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9613" y="549275"/>
            <a:ext cx="2016125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2" name="Picture 14" descr="logo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67175" y="188913"/>
            <a:ext cx="731838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3" name="Picture 15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59338" y="549275"/>
            <a:ext cx="22320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4" name="WordArt 16" descr="Zöld márvány"/>
          <p:cNvSpPr>
            <a:spLocks noChangeArrowheads="1" noChangeShapeType="1" noTextEdit="1"/>
          </p:cNvSpPr>
          <p:nvPr userDrawn="1"/>
        </p:nvSpPr>
        <p:spPr bwMode="auto">
          <a:xfrm>
            <a:off x="3132138" y="5373688"/>
            <a:ext cx="3024187" cy="12239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hu-HU" sz="1400" b="1" kern="10" spc="-70">
                <a:ln w="38100">
                  <a:solidFill>
                    <a:srgbClr val="99CCFF"/>
                  </a:solidFill>
                  <a:round/>
                  <a:headEnd/>
                  <a:tailEnd/>
                </a:ln>
                <a:blipFill dpi="0" rotWithShape="1">
                  <a:blip r:embed="rId10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rial Black"/>
              </a:rPr>
              <a:t>HEFOP - 3.3.1.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gradFill rotWithShape="1">
            <a:gsLst>
              <a:gs pos="0">
                <a:schemeClr val="hlink">
                  <a:alpha val="67999"/>
                </a:schemeClr>
              </a:gs>
              <a:gs pos="100000">
                <a:schemeClr val="hlink">
                  <a:gamma/>
                  <a:shade val="79608"/>
                  <a:invGamma/>
                </a:schemeClr>
              </a:gs>
            </a:gsLst>
            <a:lin ang="5400000" scaled="1"/>
          </a:gradFill>
          <a:ln>
            <a:solidFill>
              <a:schemeClr val="accent2"/>
            </a:solidFill>
          </a:ln>
        </p:spPr>
        <p:txBody>
          <a:bodyPr/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3886200"/>
            <a:ext cx="8207375" cy="911225"/>
          </a:xfrm>
          <a:gradFill rotWithShape="1">
            <a:gsLst>
              <a:gs pos="0">
                <a:schemeClr val="hlink">
                  <a:alpha val="61000"/>
                </a:schemeClr>
              </a:gs>
              <a:gs pos="100000">
                <a:schemeClr val="hlink">
                  <a:gamma/>
                  <a:tint val="41176"/>
                  <a:invGamma/>
                </a:schemeClr>
              </a:gs>
            </a:gsLst>
            <a:lin ang="5400000" scaled="1"/>
          </a:gradFill>
        </p:spPr>
        <p:txBody>
          <a:bodyPr/>
          <a:lstStyle>
            <a:lvl1pPr marL="0" indent="0" algn="ctr">
              <a:buFontTx/>
              <a:buNone/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r>
              <a:rPr lang="hu-HU"/>
              <a:t>Alcím mintájának szerkesztése</a:t>
            </a:r>
          </a:p>
        </p:txBody>
      </p:sp>
      <p:graphicFrame>
        <p:nvGraphicFramePr>
          <p:cNvPr id="22537" name="Object 9"/>
          <p:cNvGraphicFramePr>
            <a:graphicFrameLocks noChangeAspect="1"/>
          </p:cNvGraphicFramePr>
          <p:nvPr/>
        </p:nvGraphicFramePr>
        <p:xfrm>
          <a:off x="0" y="0"/>
          <a:ext cx="1763713" cy="176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5" r:id="rId11" imgW="3885714" imgH="3885714" progId="">
                  <p:embed/>
                </p:oleObj>
              </mc:Choice>
              <mc:Fallback>
                <p:oleObj r:id="rId11" imgW="3885714" imgH="388571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763713" cy="1763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026635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19540017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41368730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1922510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CA4CF-6996-4D26-9E9C-2365FC71948E}" type="datetimeFigureOut">
              <a:rPr lang="hu-HU" smtClean="0"/>
              <a:t>2013.12.02.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9631-A7B2-45DA-A9A7-A08FC559FC2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721924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31855043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23264362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260737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18864144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22777340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29044955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6118317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6877050" y="6381750"/>
            <a:ext cx="2266950" cy="476250"/>
          </a:xfrm>
        </p:spPr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26524301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5" name="Picture 7" descr="hatter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22536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007C7C">
                  <a:alpha val="86000"/>
                </a:srgbClr>
              </a:gs>
              <a:gs pos="100000">
                <a:schemeClr val="hlink">
                  <a:alpha val="21001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hu-HU" sz="3200" b="1">
              <a:solidFill>
                <a:srgbClr val="000000"/>
              </a:solidFill>
            </a:endParaRP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/>
            </a:lvl1pPr>
          </a:lstStyle>
          <a:p>
            <a:pPr fontAlgn="base">
              <a:spcAft>
                <a:spcPct val="0"/>
              </a:spcAft>
            </a:pPr>
            <a:fld id="{D6ACE9BE-2858-4AD1-923B-5BD93BD74B62}" type="slidenum">
              <a:rPr lang="hu-HU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pic>
        <p:nvPicPr>
          <p:cNvPr id="22538" name="Picture 10" descr="logo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61612F"/>
              </a:clrFrom>
              <a:clrTo>
                <a:srgbClr val="61612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986338"/>
            <a:ext cx="1776413" cy="1871662"/>
          </a:xfrm>
          <a:prstGeom prst="rect">
            <a:avLst/>
          </a:prstGeom>
          <a:noFill/>
        </p:spPr>
      </p:pic>
      <p:pic>
        <p:nvPicPr>
          <p:cNvPr id="22539" name="Picture 11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850" y="0"/>
            <a:ext cx="1617663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40" name="Picture 12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78700" y="5084763"/>
            <a:ext cx="1535113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41" name="Picture 13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9613" y="549275"/>
            <a:ext cx="2016125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2" name="Picture 14" descr="logo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67175" y="188913"/>
            <a:ext cx="731838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3" name="Picture 15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59338" y="549275"/>
            <a:ext cx="22320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4" name="WordArt 16" descr="Zöld márvány"/>
          <p:cNvSpPr>
            <a:spLocks noChangeArrowheads="1" noChangeShapeType="1" noTextEdit="1"/>
          </p:cNvSpPr>
          <p:nvPr userDrawn="1"/>
        </p:nvSpPr>
        <p:spPr bwMode="auto">
          <a:xfrm>
            <a:off x="3132138" y="5373688"/>
            <a:ext cx="3024187" cy="12239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hu-HU" sz="1400" b="1" kern="10" spc="-70">
                <a:ln w="38100">
                  <a:solidFill>
                    <a:srgbClr val="99CCFF"/>
                  </a:solidFill>
                  <a:round/>
                  <a:headEnd/>
                  <a:tailEnd/>
                </a:ln>
                <a:blipFill dpi="0" rotWithShape="1">
                  <a:blip r:embed="rId10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rial Black"/>
              </a:rPr>
              <a:t>HEFOP - 3.3.1.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gradFill rotWithShape="1">
            <a:gsLst>
              <a:gs pos="0">
                <a:schemeClr val="hlink">
                  <a:alpha val="67999"/>
                </a:schemeClr>
              </a:gs>
              <a:gs pos="100000">
                <a:schemeClr val="hlink">
                  <a:gamma/>
                  <a:shade val="79608"/>
                  <a:invGamma/>
                </a:schemeClr>
              </a:gs>
            </a:gsLst>
            <a:lin ang="5400000" scaled="1"/>
          </a:gradFill>
          <a:ln>
            <a:solidFill>
              <a:schemeClr val="accent2"/>
            </a:solidFill>
          </a:ln>
        </p:spPr>
        <p:txBody>
          <a:bodyPr/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3886200"/>
            <a:ext cx="8207375" cy="911225"/>
          </a:xfrm>
          <a:gradFill rotWithShape="1">
            <a:gsLst>
              <a:gs pos="0">
                <a:schemeClr val="hlink">
                  <a:alpha val="61000"/>
                </a:schemeClr>
              </a:gs>
              <a:gs pos="100000">
                <a:schemeClr val="hlink">
                  <a:gamma/>
                  <a:tint val="41176"/>
                  <a:invGamma/>
                </a:schemeClr>
              </a:gs>
            </a:gsLst>
            <a:lin ang="5400000" scaled="1"/>
          </a:gradFill>
        </p:spPr>
        <p:txBody>
          <a:bodyPr/>
          <a:lstStyle>
            <a:lvl1pPr marL="0" indent="0" algn="ctr">
              <a:buFontTx/>
              <a:buNone/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r>
              <a:rPr lang="hu-HU"/>
              <a:t>Alcím mintájának szerkesztése</a:t>
            </a:r>
          </a:p>
        </p:txBody>
      </p:sp>
      <p:graphicFrame>
        <p:nvGraphicFramePr>
          <p:cNvPr id="22537" name="Object 9"/>
          <p:cNvGraphicFramePr>
            <a:graphicFrameLocks noChangeAspect="1"/>
          </p:cNvGraphicFramePr>
          <p:nvPr/>
        </p:nvGraphicFramePr>
        <p:xfrm>
          <a:off x="0" y="0"/>
          <a:ext cx="1763713" cy="176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3" r:id="rId11" imgW="3885714" imgH="3885714" progId="">
                  <p:embed/>
                </p:oleObj>
              </mc:Choice>
              <mc:Fallback>
                <p:oleObj r:id="rId11" imgW="3885714" imgH="388571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763713" cy="1763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271988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44318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CA4CF-6996-4D26-9E9C-2365FC71948E}" type="datetimeFigureOut">
              <a:rPr lang="hu-HU" smtClean="0"/>
              <a:t>2013.12.02.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9631-A7B2-45DA-A9A7-A08FC559FC2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91263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35721686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21971482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31090478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17342470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28741109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16341484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31099932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11381965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19361268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6877050" y="6381750"/>
            <a:ext cx="2266950" cy="476250"/>
          </a:xfrm>
        </p:spPr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1746302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CA4CF-6996-4D26-9E9C-2365FC71948E}" type="datetimeFigureOut">
              <a:rPr lang="hu-HU" smtClean="0"/>
              <a:t>2013.12.02.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9631-A7B2-45DA-A9A7-A08FC559FC2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828819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5" name="Picture 7" descr="hatter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22536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007C7C">
                  <a:alpha val="86000"/>
                </a:srgbClr>
              </a:gs>
              <a:gs pos="100000">
                <a:schemeClr val="hlink">
                  <a:alpha val="21001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hu-HU" sz="3200" b="1">
              <a:solidFill>
                <a:srgbClr val="000000"/>
              </a:solidFill>
            </a:endParaRP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/>
            </a:lvl1pPr>
          </a:lstStyle>
          <a:p>
            <a:pPr fontAlgn="base">
              <a:spcAft>
                <a:spcPct val="0"/>
              </a:spcAft>
            </a:pPr>
            <a:fld id="{D6ACE9BE-2858-4AD1-923B-5BD93BD74B62}" type="slidenum">
              <a:rPr lang="hu-HU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pic>
        <p:nvPicPr>
          <p:cNvPr id="22538" name="Picture 10" descr="logo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61612F"/>
              </a:clrFrom>
              <a:clrTo>
                <a:srgbClr val="61612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986338"/>
            <a:ext cx="1776413" cy="1871662"/>
          </a:xfrm>
          <a:prstGeom prst="rect">
            <a:avLst/>
          </a:prstGeom>
          <a:noFill/>
        </p:spPr>
      </p:pic>
      <p:pic>
        <p:nvPicPr>
          <p:cNvPr id="22539" name="Picture 11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850" y="0"/>
            <a:ext cx="1617663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40" name="Picture 12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78700" y="5084763"/>
            <a:ext cx="1535113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41" name="Picture 13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9613" y="549275"/>
            <a:ext cx="2016125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2" name="Picture 14" descr="logo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67175" y="188913"/>
            <a:ext cx="731838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3" name="Picture 15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59338" y="549275"/>
            <a:ext cx="22320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4" name="WordArt 16" descr="Zöld márvány"/>
          <p:cNvSpPr>
            <a:spLocks noChangeArrowheads="1" noChangeShapeType="1" noTextEdit="1"/>
          </p:cNvSpPr>
          <p:nvPr userDrawn="1"/>
        </p:nvSpPr>
        <p:spPr bwMode="auto">
          <a:xfrm>
            <a:off x="3132138" y="5373688"/>
            <a:ext cx="3024187" cy="12239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hu-HU" sz="1400" b="1" kern="10" spc="-70">
                <a:ln w="38100">
                  <a:solidFill>
                    <a:srgbClr val="99CCFF"/>
                  </a:solidFill>
                  <a:round/>
                  <a:headEnd/>
                  <a:tailEnd/>
                </a:ln>
                <a:blipFill dpi="0" rotWithShape="1">
                  <a:blip r:embed="rId10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rial Black"/>
              </a:rPr>
              <a:t>HEFOP - 3.3.1.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gradFill rotWithShape="1">
            <a:gsLst>
              <a:gs pos="0">
                <a:schemeClr val="hlink">
                  <a:alpha val="67999"/>
                </a:schemeClr>
              </a:gs>
              <a:gs pos="100000">
                <a:schemeClr val="hlink">
                  <a:gamma/>
                  <a:shade val="79608"/>
                  <a:invGamma/>
                </a:schemeClr>
              </a:gs>
            </a:gsLst>
            <a:lin ang="5400000" scaled="1"/>
          </a:gradFill>
          <a:ln>
            <a:solidFill>
              <a:schemeClr val="accent2"/>
            </a:solidFill>
          </a:ln>
        </p:spPr>
        <p:txBody>
          <a:bodyPr/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3886200"/>
            <a:ext cx="8207375" cy="911225"/>
          </a:xfrm>
          <a:gradFill rotWithShape="1">
            <a:gsLst>
              <a:gs pos="0">
                <a:schemeClr val="hlink">
                  <a:alpha val="61000"/>
                </a:schemeClr>
              </a:gs>
              <a:gs pos="100000">
                <a:schemeClr val="hlink">
                  <a:gamma/>
                  <a:tint val="41176"/>
                  <a:invGamma/>
                </a:schemeClr>
              </a:gs>
            </a:gsLst>
            <a:lin ang="5400000" scaled="1"/>
          </a:gradFill>
        </p:spPr>
        <p:txBody>
          <a:bodyPr/>
          <a:lstStyle>
            <a:lvl1pPr marL="0" indent="0" algn="ctr">
              <a:buFontTx/>
              <a:buNone/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r>
              <a:rPr lang="hu-HU"/>
              <a:t>Alcím mintájának szerkesztése</a:t>
            </a:r>
          </a:p>
        </p:txBody>
      </p:sp>
      <p:graphicFrame>
        <p:nvGraphicFramePr>
          <p:cNvPr id="22537" name="Object 9"/>
          <p:cNvGraphicFramePr>
            <a:graphicFrameLocks noChangeAspect="1"/>
          </p:cNvGraphicFramePr>
          <p:nvPr/>
        </p:nvGraphicFramePr>
        <p:xfrm>
          <a:off x="0" y="0"/>
          <a:ext cx="1763713" cy="176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1" r:id="rId11" imgW="3885714" imgH="3885714" progId="">
                  <p:embed/>
                </p:oleObj>
              </mc:Choice>
              <mc:Fallback>
                <p:oleObj r:id="rId11" imgW="3885714" imgH="388571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763713" cy="1763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802203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29942144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42944103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38692825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22982116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41249807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16770364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32336366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34856420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2448321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CA4CF-6996-4D26-9E9C-2365FC71948E}" type="datetimeFigureOut">
              <a:rPr lang="hu-HU" smtClean="0"/>
              <a:t>2013.12.02.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9631-A7B2-45DA-A9A7-A08FC559FC2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2120614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18473802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6877050" y="6381750"/>
            <a:ext cx="2266950" cy="476250"/>
          </a:xfrm>
        </p:spPr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39926416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5" name="Picture 7" descr="hatter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22536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007C7C">
                  <a:alpha val="86000"/>
                </a:srgbClr>
              </a:gs>
              <a:gs pos="100000">
                <a:schemeClr val="hlink">
                  <a:alpha val="21001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hu-HU" sz="3200" b="1">
              <a:solidFill>
                <a:srgbClr val="000000"/>
              </a:solidFill>
            </a:endParaRP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/>
            </a:lvl1pPr>
          </a:lstStyle>
          <a:p>
            <a:pPr fontAlgn="base">
              <a:spcAft>
                <a:spcPct val="0"/>
              </a:spcAft>
            </a:pPr>
            <a:fld id="{D6ACE9BE-2858-4AD1-923B-5BD93BD74B62}" type="slidenum">
              <a:rPr lang="hu-HU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pic>
        <p:nvPicPr>
          <p:cNvPr id="22538" name="Picture 10" descr="logo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61612F"/>
              </a:clrFrom>
              <a:clrTo>
                <a:srgbClr val="61612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986338"/>
            <a:ext cx="1776413" cy="1871662"/>
          </a:xfrm>
          <a:prstGeom prst="rect">
            <a:avLst/>
          </a:prstGeom>
          <a:noFill/>
        </p:spPr>
      </p:pic>
      <p:pic>
        <p:nvPicPr>
          <p:cNvPr id="22539" name="Picture 11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850" y="0"/>
            <a:ext cx="1617663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40" name="Picture 12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78700" y="5084763"/>
            <a:ext cx="1535113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41" name="Picture 13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9613" y="549275"/>
            <a:ext cx="2016125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2" name="Picture 14" descr="logo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67175" y="188913"/>
            <a:ext cx="731838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3" name="Picture 15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59338" y="549275"/>
            <a:ext cx="22320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4" name="WordArt 16" descr="Zöld márvány"/>
          <p:cNvSpPr>
            <a:spLocks noChangeArrowheads="1" noChangeShapeType="1" noTextEdit="1"/>
          </p:cNvSpPr>
          <p:nvPr userDrawn="1"/>
        </p:nvSpPr>
        <p:spPr bwMode="auto">
          <a:xfrm>
            <a:off x="3132138" y="5373688"/>
            <a:ext cx="3024187" cy="12239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hu-HU" sz="1400" b="1" kern="10" spc="-70">
                <a:ln w="38100">
                  <a:solidFill>
                    <a:srgbClr val="99CCFF"/>
                  </a:solidFill>
                  <a:round/>
                  <a:headEnd/>
                  <a:tailEnd/>
                </a:ln>
                <a:blipFill dpi="0" rotWithShape="1">
                  <a:blip r:embed="rId10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rial Black"/>
              </a:rPr>
              <a:t>HEFOP - 3.3.1.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gradFill rotWithShape="1">
            <a:gsLst>
              <a:gs pos="0">
                <a:schemeClr val="hlink">
                  <a:alpha val="67999"/>
                </a:schemeClr>
              </a:gs>
              <a:gs pos="100000">
                <a:schemeClr val="hlink">
                  <a:gamma/>
                  <a:shade val="79608"/>
                  <a:invGamma/>
                </a:schemeClr>
              </a:gs>
            </a:gsLst>
            <a:lin ang="5400000" scaled="1"/>
          </a:gradFill>
          <a:ln>
            <a:solidFill>
              <a:schemeClr val="accent2"/>
            </a:solidFill>
          </a:ln>
        </p:spPr>
        <p:txBody>
          <a:bodyPr/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3886200"/>
            <a:ext cx="8207375" cy="911225"/>
          </a:xfrm>
          <a:gradFill rotWithShape="1">
            <a:gsLst>
              <a:gs pos="0">
                <a:schemeClr val="hlink">
                  <a:alpha val="61000"/>
                </a:schemeClr>
              </a:gs>
              <a:gs pos="100000">
                <a:schemeClr val="hlink">
                  <a:gamma/>
                  <a:tint val="41176"/>
                  <a:invGamma/>
                </a:schemeClr>
              </a:gs>
            </a:gsLst>
            <a:lin ang="5400000" scaled="1"/>
          </a:gradFill>
        </p:spPr>
        <p:txBody>
          <a:bodyPr/>
          <a:lstStyle>
            <a:lvl1pPr marL="0" indent="0" algn="ctr">
              <a:buFontTx/>
              <a:buNone/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r>
              <a:rPr lang="hu-HU"/>
              <a:t>Alcím mintájának szerkesztése</a:t>
            </a:r>
          </a:p>
        </p:txBody>
      </p:sp>
      <p:graphicFrame>
        <p:nvGraphicFramePr>
          <p:cNvPr id="22537" name="Object 9"/>
          <p:cNvGraphicFramePr>
            <a:graphicFrameLocks noChangeAspect="1"/>
          </p:cNvGraphicFramePr>
          <p:nvPr/>
        </p:nvGraphicFramePr>
        <p:xfrm>
          <a:off x="0" y="0"/>
          <a:ext cx="1763713" cy="176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6" r:id="rId11" imgW="3885714" imgH="3885714" progId="">
                  <p:embed/>
                </p:oleObj>
              </mc:Choice>
              <mc:Fallback>
                <p:oleObj r:id="rId11" imgW="3885714" imgH="388571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763713" cy="1763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493447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11782408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8258034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35908376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38802503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13297882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3766875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245529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CA4CF-6996-4D26-9E9C-2365FC71948E}" type="datetimeFigureOut">
              <a:rPr lang="hu-HU" smtClean="0"/>
              <a:t>2013.12.02.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9631-A7B2-45DA-A9A7-A08FC559FC2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162270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356440306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22648071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7872784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6877050" y="6381750"/>
            <a:ext cx="2266950" cy="476250"/>
          </a:xfrm>
        </p:spPr>
        <p:txBody>
          <a:bodyPr/>
          <a:lstStyle>
            <a:lvl1pPr>
              <a:defRPr/>
            </a:lvl1pPr>
          </a:lstStyle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222256072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u-HU"/>
          </a:p>
        </p:txBody>
      </p:sp>
      <p:sp>
        <p:nvSpPr>
          <p:cNvPr id="6" name="Dátum helye 5"/>
          <p:cNvSpPr>
            <a:spLocks noGrp="1"/>
          </p:cNvSpPr>
          <p:nvPr>
            <p:ph type="dt" sz="half" idx="11"/>
          </p:nvPr>
        </p:nvSpPr>
        <p:spPr>
          <a:xfrm>
            <a:off x="685800" y="64008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hu-HU"/>
              <a:t>Oct 2001</a:t>
            </a:r>
          </a:p>
        </p:txBody>
      </p:sp>
    </p:spTree>
    <p:extLst>
      <p:ext uri="{BB962C8B-B14F-4D97-AF65-F5344CB8AC3E}">
        <p14:creationId xmlns:p14="http://schemas.microsoft.com/office/powerpoint/2010/main" val="657868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CA4CF-6996-4D26-9E9C-2365FC71948E}" type="datetimeFigureOut">
              <a:rPr lang="hu-HU" smtClean="0"/>
              <a:t>2013.12.02.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9631-A7B2-45DA-A9A7-A08FC559FC2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914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CA4CF-6996-4D26-9E9C-2365FC71948E}" type="datetimeFigureOut">
              <a:rPr lang="hu-HU" smtClean="0"/>
              <a:t>2013.12.02.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89631-A7B2-45DA-A9A7-A08FC559FC2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70581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4747"/>
            </a:gs>
            <a:gs pos="100000">
              <a:schemeClr val="hlink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/>
            </a:lvl1pPr>
          </a:lstStyle>
          <a:p>
            <a:pPr fontAlgn="base">
              <a:spcAft>
                <a:spcPct val="0"/>
              </a:spcAft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77050" y="6381750"/>
            <a:ext cx="22669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hu-HU" b="1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2382030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32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3200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bg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4747"/>
            </a:gs>
            <a:gs pos="100000">
              <a:schemeClr val="hlink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/>
            </a:lvl1pPr>
          </a:lstStyle>
          <a:p>
            <a:pPr fontAlgn="base">
              <a:spcAft>
                <a:spcPct val="0"/>
              </a:spcAft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77050" y="6381750"/>
            <a:ext cx="22669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hu-HU" b="1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3283259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32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3200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bg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4747"/>
            </a:gs>
            <a:gs pos="100000">
              <a:schemeClr val="hlink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/>
            </a:lvl1pPr>
          </a:lstStyle>
          <a:p>
            <a:pPr fontAlgn="base">
              <a:spcAft>
                <a:spcPct val="0"/>
              </a:spcAft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77050" y="6381750"/>
            <a:ext cx="22669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hu-HU" b="1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66728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32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3200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bg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4747"/>
            </a:gs>
            <a:gs pos="100000">
              <a:schemeClr val="hlink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/>
            </a:lvl1pPr>
          </a:lstStyle>
          <a:p>
            <a:pPr fontAlgn="base">
              <a:spcAft>
                <a:spcPct val="0"/>
              </a:spcAft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77050" y="6381750"/>
            <a:ext cx="22669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hu-HU" b="1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1679335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32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3200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bg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4747"/>
            </a:gs>
            <a:gs pos="100000">
              <a:schemeClr val="hlink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/>
            </a:lvl1pPr>
          </a:lstStyle>
          <a:p>
            <a:pPr fontAlgn="base">
              <a:spcAft>
                <a:spcPct val="0"/>
              </a:spcAft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77050" y="6381750"/>
            <a:ext cx="22669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hu-HU" b="1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3208009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32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3200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bg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4747"/>
            </a:gs>
            <a:gs pos="100000">
              <a:schemeClr val="hlink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/>
            </a:lvl1pPr>
          </a:lstStyle>
          <a:p>
            <a:pPr fontAlgn="base">
              <a:spcAft>
                <a:spcPct val="0"/>
              </a:spcAft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77050" y="6381750"/>
            <a:ext cx="22669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hu-HU" b="1">
                <a:solidFill>
                  <a:srgbClr val="FFFFFF"/>
                </a:solidFill>
              </a:rPr>
              <a:t>HEFOP 3.3.1.</a:t>
            </a:r>
          </a:p>
        </p:txBody>
      </p:sp>
    </p:spTree>
    <p:extLst>
      <p:ext uri="{BB962C8B-B14F-4D97-AF65-F5344CB8AC3E}">
        <p14:creationId xmlns:p14="http://schemas.microsoft.com/office/powerpoint/2010/main" val="3394032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32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3200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bg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otka.hu/otka-magazin/tamogatott-kutatasok/2008-ban-lezarult-projektek/talajminose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11.emf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65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sas2.elte.hu/mg/foldkutatas_v3/6kep0.htm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30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7.png"/><Relationship Id="rId5" Type="http://schemas.openxmlformats.org/officeDocument/2006/relationships/oleObject" Target="../embeddings/oleObject11.bin"/><Relationship Id="rId4" Type="http://schemas.openxmlformats.org/officeDocument/2006/relationships/image" Target="../media/image36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4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46.wmf"/><Relationship Id="rId4" Type="http://schemas.openxmlformats.org/officeDocument/2006/relationships/oleObject" Target="../embeddings/oleObject14.bin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8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1470025"/>
          </a:xfrm>
        </p:spPr>
        <p:txBody>
          <a:bodyPr/>
          <a:lstStyle/>
          <a:p>
            <a:r>
              <a:rPr lang="hu-HU" dirty="0" smtClean="0"/>
              <a:t>Talajaszály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31640" y="1988840"/>
            <a:ext cx="6400800" cy="838944"/>
          </a:xfrm>
        </p:spPr>
        <p:txBody>
          <a:bodyPr/>
          <a:lstStyle/>
          <a:p>
            <a:r>
              <a:rPr lang="hu-HU" dirty="0" smtClean="0"/>
              <a:t>Blaskó Lajos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683568" y="4941168"/>
            <a:ext cx="792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Konzultáció az országos aszálykezelési tervezésről</a:t>
            </a:r>
          </a:p>
          <a:p>
            <a:pPr algn="ctr"/>
            <a:r>
              <a:rPr lang="hu-HU" b="1" dirty="0" smtClean="0"/>
              <a:t>A WMO-GWP Integrált Aszálykezelési Programjának (IDMP) keretében</a:t>
            </a:r>
          </a:p>
          <a:p>
            <a:pPr algn="ctr"/>
            <a:r>
              <a:rPr lang="hu-HU" b="1" dirty="0" smtClean="0"/>
              <a:t>2013 december 3.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4588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altLang="hu-HU" dirty="0" smtClean="0"/>
              <a:t>A talajnedvesség </a:t>
            </a:r>
            <a:r>
              <a:rPr lang="hu-HU" altLang="hu-HU" dirty="0" err="1" smtClean="0"/>
              <a:t>potencáljának</a:t>
            </a:r>
            <a:r>
              <a:rPr lang="hu-HU" altLang="hu-HU" dirty="0" smtClean="0"/>
              <a:t> figyelembevétele</a:t>
            </a: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628775"/>
            <a:ext cx="892810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2" name="Téglalap 2"/>
          <p:cNvSpPr>
            <a:spLocks noChangeArrowheads="1"/>
          </p:cNvSpPr>
          <p:nvPr/>
        </p:nvSpPr>
        <p:spPr bwMode="auto">
          <a:xfrm>
            <a:off x="215900" y="6021388"/>
            <a:ext cx="83518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t"/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hu-HU" sz="1400"/>
              <a:t>M</a:t>
            </a:r>
            <a:r>
              <a:rPr lang="hu-HU" altLang="hu-HU" sz="1400"/>
              <a:t>.</a:t>
            </a:r>
            <a:r>
              <a:rPr lang="en-US" altLang="hu-HU" sz="1400"/>
              <a:t> van Bavel</a:t>
            </a:r>
            <a:r>
              <a:rPr lang="hu-HU" altLang="hu-HU" sz="1400"/>
              <a:t>: </a:t>
            </a:r>
            <a:r>
              <a:rPr lang="en-US" altLang="hu-HU" sz="1400"/>
              <a:t>Methods to Monitor Soil Water Status, Schedule Irrigation</a:t>
            </a:r>
            <a:r>
              <a:rPr lang="hu-HU" altLang="hu-HU" sz="1400"/>
              <a:t> </a:t>
            </a:r>
            <a:r>
              <a:rPr lang="en-US" altLang="hu-HU" sz="1400"/>
              <a:t>Dynamax Inc.</a:t>
            </a:r>
            <a:r>
              <a:rPr lang="hu-HU" altLang="hu-HU" sz="1400"/>
              <a:t> </a:t>
            </a:r>
            <a:r>
              <a:rPr lang="en-US" altLang="hu-HU" sz="1400"/>
              <a:t>Houston TX</a:t>
            </a:r>
            <a:endParaRPr lang="hu-HU" altLang="hu-HU" sz="1400"/>
          </a:p>
        </p:txBody>
      </p:sp>
    </p:spTree>
    <p:extLst>
      <p:ext uri="{BB962C8B-B14F-4D97-AF65-F5344CB8AC3E}">
        <p14:creationId xmlns:p14="http://schemas.microsoft.com/office/powerpoint/2010/main" val="619137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átum helye 36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t"/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hu-HU" sz="1400" smtClean="0"/>
              <a:t>Oct 2001</a:t>
            </a:r>
          </a:p>
        </p:txBody>
      </p:sp>
      <p:sp>
        <p:nvSpPr>
          <p:cNvPr id="33795" name="Rectangle 18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6934200" cy="381000"/>
          </a:xfrm>
          <a:effectLst>
            <a:outerShdw dist="17961" dir="2700000" algn="ctr" rotWithShape="0">
              <a:srgbClr val="618FFD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normAutofit fontScale="90000"/>
          </a:bodyPr>
          <a:lstStyle/>
          <a:p>
            <a:r>
              <a:rPr lang="hu-HU" altLang="hu-HU" sz="2800" b="1" smtClean="0"/>
              <a:t>Talajnedvesség értékek</a:t>
            </a:r>
            <a:endParaRPr lang="en-US" altLang="hu-HU" smtClean="0"/>
          </a:p>
        </p:txBody>
      </p:sp>
      <p:sp>
        <p:nvSpPr>
          <p:cNvPr id="33796" name="Rectangle 2"/>
          <p:cNvSpPr>
            <a:spLocks noChangeArrowheads="1"/>
          </p:cNvSpPr>
          <p:nvPr/>
        </p:nvSpPr>
        <p:spPr bwMode="auto">
          <a:xfrm>
            <a:off x="5638800" y="5807075"/>
            <a:ext cx="1727200" cy="357188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t"/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>
              <a:solidFill>
                <a:srgbClr val="FFFFFF"/>
              </a:solidFill>
            </a:endParaRPr>
          </a:p>
        </p:txBody>
      </p:sp>
      <p:sp>
        <p:nvSpPr>
          <p:cNvPr id="33797" name="Rectangle 3"/>
          <p:cNvSpPr>
            <a:spLocks noChangeArrowheads="1"/>
          </p:cNvSpPr>
          <p:nvPr/>
        </p:nvSpPr>
        <p:spPr bwMode="auto">
          <a:xfrm>
            <a:off x="5638800" y="5510213"/>
            <a:ext cx="1727200" cy="304800"/>
          </a:xfrm>
          <a:prstGeom prst="rect">
            <a:avLst/>
          </a:prstGeom>
          <a:solidFill>
            <a:srgbClr val="FAFD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AFD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  <a:flatTx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t"/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hu-HU" sz="1400">
                <a:latin typeface="Arial" pitchFamily="34" charset="0"/>
              </a:rPr>
              <a:t>Stress Level &lt; 7%</a:t>
            </a:r>
            <a:endParaRPr lang="en-US" altLang="hu-HU" sz="1000">
              <a:solidFill>
                <a:schemeClr val="bg2"/>
              </a:solidFill>
              <a:latin typeface="Arial" pitchFamily="34" charset="0"/>
            </a:endParaRPr>
          </a:p>
        </p:txBody>
      </p:sp>
      <p:sp>
        <p:nvSpPr>
          <p:cNvPr id="33798" name="Rectangle 4"/>
          <p:cNvSpPr>
            <a:spLocks noChangeArrowheads="1"/>
          </p:cNvSpPr>
          <p:nvPr/>
        </p:nvSpPr>
        <p:spPr bwMode="auto">
          <a:xfrm>
            <a:off x="5638800" y="5238750"/>
            <a:ext cx="1727200" cy="284163"/>
          </a:xfrm>
          <a:prstGeom prst="rect">
            <a:avLst/>
          </a:prstGeom>
          <a:solidFill>
            <a:srgbClr val="06C818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6C818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t"/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>
              <a:solidFill>
                <a:schemeClr val="bg2"/>
              </a:solidFill>
            </a:endParaRPr>
          </a:p>
        </p:txBody>
      </p:sp>
      <p:sp>
        <p:nvSpPr>
          <p:cNvPr id="33799" name="Text Box 5"/>
          <p:cNvSpPr txBox="1">
            <a:spLocks noChangeArrowheads="1"/>
          </p:cNvSpPr>
          <p:nvPr/>
        </p:nvSpPr>
        <p:spPr bwMode="auto">
          <a:xfrm>
            <a:off x="5638800" y="5257800"/>
            <a:ext cx="2235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t"/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hu-HU" sz="1400">
                <a:solidFill>
                  <a:srgbClr val="FFFF00"/>
                </a:solidFill>
                <a:latin typeface="Arial" pitchFamily="34" charset="0"/>
              </a:rPr>
              <a:t>Öntözés kezdete(7%)</a:t>
            </a:r>
            <a:endParaRPr lang="en-US" altLang="hu-HU"/>
          </a:p>
        </p:txBody>
      </p:sp>
      <p:sp>
        <p:nvSpPr>
          <p:cNvPr id="33800" name="Rectangle 6"/>
          <p:cNvSpPr>
            <a:spLocks noChangeArrowheads="1"/>
          </p:cNvSpPr>
          <p:nvPr/>
        </p:nvSpPr>
        <p:spPr bwMode="auto">
          <a:xfrm>
            <a:off x="5638800" y="762000"/>
            <a:ext cx="1727200" cy="4476750"/>
          </a:xfrm>
          <a:prstGeom prst="rect">
            <a:avLst/>
          </a:prstGeom>
          <a:solidFill>
            <a:srgbClr val="0066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66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t"/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>
              <a:solidFill>
                <a:srgbClr val="FFFFFF"/>
              </a:solidFill>
            </a:endParaRPr>
          </a:p>
        </p:txBody>
      </p:sp>
      <p:sp>
        <p:nvSpPr>
          <p:cNvPr id="33801" name="Rectangle 7"/>
          <p:cNvSpPr>
            <a:spLocks noChangeArrowheads="1"/>
          </p:cNvSpPr>
          <p:nvPr/>
        </p:nvSpPr>
        <p:spPr bwMode="auto">
          <a:xfrm>
            <a:off x="2071688" y="4341813"/>
            <a:ext cx="1727200" cy="18542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t"/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>
              <a:solidFill>
                <a:srgbClr val="00279F"/>
              </a:solidFill>
              <a:latin typeface="Arial" pitchFamily="34" charset="0"/>
            </a:endParaRPr>
          </a:p>
        </p:txBody>
      </p:sp>
      <p:sp>
        <p:nvSpPr>
          <p:cNvPr id="33802" name="Rectangle 8"/>
          <p:cNvSpPr>
            <a:spLocks noChangeArrowheads="1"/>
          </p:cNvSpPr>
          <p:nvPr/>
        </p:nvSpPr>
        <p:spPr bwMode="auto">
          <a:xfrm>
            <a:off x="2082800" y="3314700"/>
            <a:ext cx="1727200" cy="996950"/>
          </a:xfrm>
          <a:prstGeom prst="rect">
            <a:avLst/>
          </a:prstGeom>
          <a:solidFill>
            <a:srgbClr val="FAFD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AFD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flatTx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t"/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400">
                <a:latin typeface="Arial" pitchFamily="34" charset="0"/>
              </a:rPr>
              <a:t>vízstressz</a:t>
            </a:r>
            <a:endParaRPr lang="en-US" altLang="hu-HU" sz="1400">
              <a:latin typeface="Arial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hu-HU" sz="1400">
                <a:latin typeface="Arial" pitchFamily="34" charset="0"/>
              </a:rPr>
              <a:t>&lt;  33%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400">
                <a:latin typeface="Arial" pitchFamily="34" charset="0"/>
              </a:rPr>
              <a:t>Hiányos öntözés</a:t>
            </a:r>
            <a:endParaRPr lang="en-US" altLang="hu-HU" sz="1400">
              <a:latin typeface="Arial" pitchFamily="34" charset="0"/>
            </a:endParaRPr>
          </a:p>
        </p:txBody>
      </p:sp>
      <p:sp>
        <p:nvSpPr>
          <p:cNvPr id="33803" name="Rectangle 9"/>
          <p:cNvSpPr>
            <a:spLocks noChangeArrowheads="1"/>
          </p:cNvSpPr>
          <p:nvPr/>
        </p:nvSpPr>
        <p:spPr bwMode="auto">
          <a:xfrm>
            <a:off x="2082800" y="2389188"/>
            <a:ext cx="1727200" cy="925512"/>
          </a:xfrm>
          <a:prstGeom prst="rect">
            <a:avLst/>
          </a:prstGeom>
          <a:solidFill>
            <a:srgbClr val="06C818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6C818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t"/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>
              <a:solidFill>
                <a:srgbClr val="FFFFFF"/>
              </a:solidFill>
            </a:endParaRPr>
          </a:p>
        </p:txBody>
      </p:sp>
      <p:sp>
        <p:nvSpPr>
          <p:cNvPr id="33804" name="Rectangle 10"/>
          <p:cNvSpPr>
            <a:spLocks noChangeArrowheads="1"/>
          </p:cNvSpPr>
          <p:nvPr/>
        </p:nvSpPr>
        <p:spPr bwMode="auto">
          <a:xfrm>
            <a:off x="2082800" y="838200"/>
            <a:ext cx="1727200" cy="1555750"/>
          </a:xfrm>
          <a:prstGeom prst="rect">
            <a:avLst/>
          </a:prstGeom>
          <a:solidFill>
            <a:srgbClr val="0066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66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t"/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/>
          </a:p>
        </p:txBody>
      </p:sp>
      <p:sp>
        <p:nvSpPr>
          <p:cNvPr id="33805" name="Text Box 11"/>
          <p:cNvSpPr txBox="1">
            <a:spLocks noChangeArrowheads="1"/>
          </p:cNvSpPr>
          <p:nvPr/>
        </p:nvSpPr>
        <p:spPr bwMode="auto">
          <a:xfrm>
            <a:off x="2260600" y="681038"/>
            <a:ext cx="1347788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t"/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>
                <a:solidFill>
                  <a:srgbClr val="FFFFFF"/>
                </a:solidFill>
                <a:latin typeface="Arial" pitchFamily="34" charset="0"/>
              </a:rPr>
              <a:t>Agyag</a:t>
            </a:r>
            <a:endParaRPr lang="en-US" altLang="hu-HU">
              <a:solidFill>
                <a:srgbClr val="FFFF00"/>
              </a:solidFill>
              <a:latin typeface="Arial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hu-HU" sz="1200">
                <a:solidFill>
                  <a:srgbClr val="FFFFFF"/>
                </a:solidFill>
                <a:latin typeface="Arial" pitchFamily="34" charset="0"/>
              </a:rPr>
              <a:t>B.D. 1.20 g/cm3</a:t>
            </a:r>
            <a:endParaRPr lang="en-US" altLang="hu-HU">
              <a:solidFill>
                <a:srgbClr val="FFFFFF"/>
              </a:solidFill>
            </a:endParaRPr>
          </a:p>
        </p:txBody>
      </p:sp>
      <p:sp>
        <p:nvSpPr>
          <p:cNvPr id="33806" name="Text Box 12"/>
          <p:cNvSpPr txBox="1">
            <a:spLocks noChangeArrowheads="1"/>
          </p:cNvSpPr>
          <p:nvPr/>
        </p:nvSpPr>
        <p:spPr bwMode="auto">
          <a:xfrm>
            <a:off x="5835650" y="681038"/>
            <a:ext cx="1484313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t"/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>
                <a:solidFill>
                  <a:srgbClr val="FFFFFF"/>
                </a:solidFill>
                <a:latin typeface="Arial" pitchFamily="34" charset="0"/>
              </a:rPr>
              <a:t>Homok</a:t>
            </a:r>
            <a:endParaRPr lang="en-US" altLang="hu-HU">
              <a:solidFill>
                <a:srgbClr val="FFFFFF"/>
              </a:solidFill>
              <a:latin typeface="Arial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hu-HU" sz="1200">
                <a:solidFill>
                  <a:srgbClr val="FFFFFF"/>
                </a:solidFill>
                <a:latin typeface="Arial" pitchFamily="34" charset="0"/>
              </a:rPr>
              <a:t>B.D. = 1.50 g/cm3</a:t>
            </a:r>
            <a:endParaRPr lang="en-US" altLang="hu-HU">
              <a:solidFill>
                <a:srgbClr val="FFFFFF"/>
              </a:solidFill>
            </a:endParaRPr>
          </a:p>
        </p:txBody>
      </p:sp>
      <p:sp>
        <p:nvSpPr>
          <p:cNvPr id="33807" name="Text Box 13"/>
          <p:cNvSpPr txBox="1">
            <a:spLocks noChangeArrowheads="1"/>
          </p:cNvSpPr>
          <p:nvPr/>
        </p:nvSpPr>
        <p:spPr bwMode="auto">
          <a:xfrm>
            <a:off x="1066800" y="5768975"/>
            <a:ext cx="590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t"/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hu-HU">
                <a:solidFill>
                  <a:srgbClr val="FFFFFF"/>
                </a:solidFill>
              </a:rPr>
              <a:t>0%</a:t>
            </a:r>
            <a:endParaRPr lang="en-US" altLang="hu-HU"/>
          </a:p>
        </p:txBody>
      </p:sp>
      <p:sp>
        <p:nvSpPr>
          <p:cNvPr id="33808" name="Text Box 14"/>
          <p:cNvSpPr txBox="1">
            <a:spLocks noChangeArrowheads="1"/>
          </p:cNvSpPr>
          <p:nvPr/>
        </p:nvSpPr>
        <p:spPr bwMode="auto">
          <a:xfrm>
            <a:off x="914400" y="5040313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t"/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hu-HU">
                <a:solidFill>
                  <a:srgbClr val="FFFFFF"/>
                </a:solidFill>
              </a:rPr>
              <a:t>10%</a:t>
            </a:r>
          </a:p>
        </p:txBody>
      </p:sp>
      <p:sp>
        <p:nvSpPr>
          <p:cNvPr id="33809" name="Text Box 15"/>
          <p:cNvSpPr txBox="1">
            <a:spLocks noChangeArrowheads="1"/>
          </p:cNvSpPr>
          <p:nvPr/>
        </p:nvSpPr>
        <p:spPr bwMode="auto">
          <a:xfrm>
            <a:off x="914400" y="3330575"/>
            <a:ext cx="777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t"/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hu-HU">
                <a:solidFill>
                  <a:srgbClr val="FFFFFF"/>
                </a:solidFill>
                <a:latin typeface="Arial" pitchFamily="34" charset="0"/>
              </a:rPr>
              <a:t>30</a:t>
            </a:r>
            <a:r>
              <a:rPr lang="en-US" altLang="hu-HU">
                <a:solidFill>
                  <a:srgbClr val="FFFFFF"/>
                </a:solidFill>
              </a:rPr>
              <a:t>%</a:t>
            </a:r>
            <a:endParaRPr lang="en-US" altLang="hu-HU"/>
          </a:p>
        </p:txBody>
      </p:sp>
      <p:sp>
        <p:nvSpPr>
          <p:cNvPr id="33810" name="Text Box 16"/>
          <p:cNvSpPr txBox="1">
            <a:spLocks noChangeArrowheads="1"/>
          </p:cNvSpPr>
          <p:nvPr/>
        </p:nvSpPr>
        <p:spPr bwMode="auto">
          <a:xfrm>
            <a:off x="914400" y="2476500"/>
            <a:ext cx="777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t"/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hu-HU">
                <a:solidFill>
                  <a:srgbClr val="FFFFFF"/>
                </a:solidFill>
                <a:latin typeface="Arial" pitchFamily="34" charset="0"/>
              </a:rPr>
              <a:t>40</a:t>
            </a:r>
            <a:r>
              <a:rPr lang="en-US" altLang="hu-HU">
                <a:solidFill>
                  <a:srgbClr val="FFFFFF"/>
                </a:solidFill>
              </a:rPr>
              <a:t>%</a:t>
            </a:r>
            <a:endParaRPr lang="en-US" altLang="hu-HU"/>
          </a:p>
        </p:txBody>
      </p:sp>
      <p:sp>
        <p:nvSpPr>
          <p:cNvPr id="33811" name="Text Box 17"/>
          <p:cNvSpPr txBox="1">
            <a:spLocks noChangeArrowheads="1"/>
          </p:cNvSpPr>
          <p:nvPr/>
        </p:nvSpPr>
        <p:spPr bwMode="auto">
          <a:xfrm>
            <a:off x="914400" y="1693863"/>
            <a:ext cx="795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t"/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hu-HU">
                <a:solidFill>
                  <a:srgbClr val="FFFFFF"/>
                </a:solidFill>
                <a:latin typeface="Arial" pitchFamily="34" charset="0"/>
              </a:rPr>
              <a:t>50%</a:t>
            </a:r>
            <a:endParaRPr lang="en-US" altLang="hu-HU">
              <a:solidFill>
                <a:srgbClr val="FFFFFF"/>
              </a:solidFill>
            </a:endParaRPr>
          </a:p>
        </p:txBody>
      </p:sp>
      <p:sp>
        <p:nvSpPr>
          <p:cNvPr id="33812" name="Text Box 19"/>
          <p:cNvSpPr txBox="1">
            <a:spLocks noChangeArrowheads="1"/>
          </p:cNvSpPr>
          <p:nvPr/>
        </p:nvSpPr>
        <p:spPr bwMode="auto">
          <a:xfrm>
            <a:off x="5638800" y="4976813"/>
            <a:ext cx="172878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t"/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hu-HU" sz="1400">
                <a:solidFill>
                  <a:srgbClr val="FFFF00"/>
                </a:solidFill>
                <a:latin typeface="Arial" pitchFamily="34" charset="0"/>
              </a:rPr>
              <a:t>Vízkapacitá</a:t>
            </a:r>
            <a:r>
              <a:rPr lang="hu-HU" altLang="hu-HU" sz="1400">
                <a:solidFill>
                  <a:srgbClr val="FFFF00"/>
                </a:solidFill>
                <a:latin typeface="Arial" pitchFamily="34" charset="0"/>
              </a:rPr>
              <a:t>s </a:t>
            </a:r>
            <a:r>
              <a:rPr lang="en-US" altLang="hu-HU" sz="1400">
                <a:solidFill>
                  <a:srgbClr val="FFFF00"/>
                </a:solidFill>
                <a:latin typeface="Arial" pitchFamily="34" charset="0"/>
              </a:rPr>
              <a:t>(10%)</a:t>
            </a:r>
            <a:endParaRPr lang="en-US" altLang="hu-HU"/>
          </a:p>
        </p:txBody>
      </p:sp>
      <p:sp>
        <p:nvSpPr>
          <p:cNvPr id="33813" name="Text Box 20"/>
          <p:cNvSpPr txBox="1">
            <a:spLocks noChangeArrowheads="1"/>
          </p:cNvSpPr>
          <p:nvPr/>
        </p:nvSpPr>
        <p:spPr bwMode="auto">
          <a:xfrm>
            <a:off x="5740400" y="5872163"/>
            <a:ext cx="10922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t"/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hu-HU" sz="1400">
                <a:solidFill>
                  <a:srgbClr val="FFFF00"/>
                </a:solidFill>
                <a:latin typeface="Arial" pitchFamily="34" charset="0"/>
              </a:rPr>
              <a:t> Holtvíz 4%</a:t>
            </a:r>
            <a:endParaRPr lang="en-US" altLang="hu-HU"/>
          </a:p>
        </p:txBody>
      </p:sp>
      <p:sp>
        <p:nvSpPr>
          <p:cNvPr id="33814" name="Text Box 21"/>
          <p:cNvSpPr txBox="1">
            <a:spLocks noChangeArrowheads="1"/>
          </p:cNvSpPr>
          <p:nvPr/>
        </p:nvSpPr>
        <p:spPr bwMode="auto">
          <a:xfrm>
            <a:off x="5842000" y="1531938"/>
            <a:ext cx="185018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t"/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600" dirty="0" smtClean="0">
                <a:solidFill>
                  <a:srgbClr val="FFFF00"/>
                </a:solidFill>
                <a:latin typeface="Arial" pitchFamily="34" charset="0"/>
              </a:rPr>
              <a:t>Túlzott vízterhelés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hu-HU" sz="1600" dirty="0" err="1" smtClean="0">
                <a:solidFill>
                  <a:srgbClr val="FFFF00"/>
                </a:solidFill>
                <a:latin typeface="Arial" pitchFamily="34" charset="0"/>
              </a:rPr>
              <a:t>Túlöntözés</a:t>
            </a:r>
            <a:endParaRPr lang="hu-HU" altLang="hu-HU" sz="1600" dirty="0" smtClean="0">
              <a:solidFill>
                <a:srgbClr val="FFFF0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600" dirty="0" err="1" smtClean="0">
                <a:solidFill>
                  <a:srgbClr val="FFFF00"/>
                </a:solidFill>
                <a:latin typeface="Arial" pitchFamily="34" charset="0"/>
              </a:rPr>
              <a:t>Kilúgzás</a:t>
            </a:r>
            <a:endParaRPr lang="en-US" altLang="hu-HU" sz="1600" dirty="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3815" name="AutoShape 22"/>
          <p:cNvSpPr>
            <a:spLocks/>
          </p:cNvSpPr>
          <p:nvPr/>
        </p:nvSpPr>
        <p:spPr bwMode="auto">
          <a:xfrm>
            <a:off x="4013200" y="2317750"/>
            <a:ext cx="406400" cy="855663"/>
          </a:xfrm>
          <a:prstGeom prst="rightBrace">
            <a:avLst>
              <a:gd name="adj1" fmla="val 17546"/>
              <a:gd name="adj2" fmla="val 50000"/>
            </a:avLst>
          </a:prstGeom>
          <a:noFill/>
          <a:ln w="12700">
            <a:solidFill>
              <a:srgbClr val="FC012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t"/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/>
          </a:p>
        </p:txBody>
      </p:sp>
      <p:sp>
        <p:nvSpPr>
          <p:cNvPr id="33816" name="Text Box 23"/>
          <p:cNvSpPr txBox="1">
            <a:spLocks noChangeArrowheads="1"/>
          </p:cNvSpPr>
          <p:nvPr/>
        </p:nvSpPr>
        <p:spPr bwMode="auto">
          <a:xfrm>
            <a:off x="4267200" y="2286000"/>
            <a:ext cx="1244600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t"/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hu-HU" sz="1400" b="1" dirty="0">
                <a:solidFill>
                  <a:srgbClr val="FFFF00"/>
                </a:solidFill>
                <a:latin typeface="Arial" pitchFamily="34" charset="0"/>
              </a:rPr>
              <a:t>Optimum </a:t>
            </a:r>
            <a:r>
              <a:rPr lang="hu-HU" altLang="hu-HU" sz="1400" b="1" dirty="0">
                <a:solidFill>
                  <a:srgbClr val="FFFF00"/>
                </a:solidFill>
                <a:latin typeface="Arial" pitchFamily="34" charset="0"/>
              </a:rPr>
              <a:t>nedvesség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400" b="1" dirty="0">
                <a:solidFill>
                  <a:srgbClr val="FFFF00"/>
                </a:solidFill>
                <a:latin typeface="Arial" pitchFamily="34" charset="0"/>
              </a:rPr>
              <a:t>tartomány</a:t>
            </a:r>
            <a:endParaRPr lang="en-US" altLang="hu-HU" sz="1400" b="1" dirty="0">
              <a:solidFill>
                <a:srgbClr val="FFFF00"/>
              </a:solidFill>
            </a:endParaRPr>
          </a:p>
        </p:txBody>
      </p:sp>
      <p:sp>
        <p:nvSpPr>
          <p:cNvPr id="33817" name="Text Box 24"/>
          <p:cNvSpPr txBox="1">
            <a:spLocks noChangeArrowheads="1"/>
          </p:cNvSpPr>
          <p:nvPr/>
        </p:nvSpPr>
        <p:spPr bwMode="auto">
          <a:xfrm>
            <a:off x="7747000" y="5068887"/>
            <a:ext cx="1250950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t"/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hu-HU" sz="1400" b="1" dirty="0">
                <a:solidFill>
                  <a:srgbClr val="FFFF00"/>
                </a:solidFill>
                <a:latin typeface="Arial" pitchFamily="34" charset="0"/>
              </a:rPr>
              <a:t>Optimum </a:t>
            </a:r>
            <a:r>
              <a:rPr lang="en-US" altLang="hu-HU" sz="1400" b="1" dirty="0" err="1">
                <a:solidFill>
                  <a:srgbClr val="FFFF00"/>
                </a:solidFill>
                <a:latin typeface="Arial" pitchFamily="34" charset="0"/>
              </a:rPr>
              <a:t>nedvesség</a:t>
            </a:r>
            <a:endParaRPr lang="en-US" altLang="hu-HU" sz="1400" b="1" dirty="0">
              <a:solidFill>
                <a:srgbClr val="FFFF0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hu-HU" sz="1400" b="1" dirty="0" err="1">
                <a:solidFill>
                  <a:srgbClr val="FFFF00"/>
                </a:solidFill>
                <a:latin typeface="Arial" pitchFamily="34" charset="0"/>
              </a:rPr>
              <a:t>tartomány</a:t>
            </a:r>
            <a:endParaRPr lang="en-US" altLang="hu-HU" sz="1400" b="1" dirty="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3818" name="Text Box 25"/>
          <p:cNvSpPr txBox="1">
            <a:spLocks noChangeArrowheads="1"/>
          </p:cNvSpPr>
          <p:nvPr/>
        </p:nvSpPr>
        <p:spPr bwMode="auto">
          <a:xfrm>
            <a:off x="2133600" y="4495800"/>
            <a:ext cx="1598613" cy="116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t"/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400">
                <a:solidFill>
                  <a:srgbClr val="FFFF00"/>
                </a:solidFill>
                <a:latin typeface="Arial" pitchFamily="34" charset="0"/>
              </a:rPr>
              <a:t>Holtvíz </a:t>
            </a:r>
            <a:r>
              <a:rPr lang="en-US" altLang="hu-HU" sz="1400">
                <a:solidFill>
                  <a:srgbClr val="FFFF00"/>
                </a:solidFill>
                <a:latin typeface="Arial" pitchFamily="34" charset="0"/>
              </a:rPr>
              <a:t>22%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hu-HU" sz="1400">
              <a:solidFill>
                <a:srgbClr val="FFFF0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400">
                <a:solidFill>
                  <a:srgbClr val="FFFF00"/>
                </a:solidFill>
                <a:latin typeface="Arial" pitchFamily="34" charset="0"/>
              </a:rPr>
              <a:t>Növény pusztulás</a:t>
            </a:r>
            <a:endParaRPr lang="en-US" altLang="hu-HU" sz="1400">
              <a:solidFill>
                <a:srgbClr val="FFFF0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hu-HU" sz="1400">
                <a:solidFill>
                  <a:srgbClr val="FFFF00"/>
                </a:solidFill>
                <a:latin typeface="Arial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hu-HU" sz="1400">
              <a:solidFill>
                <a:srgbClr val="FFFF00"/>
              </a:solidFill>
            </a:endParaRPr>
          </a:p>
        </p:txBody>
      </p:sp>
      <p:sp>
        <p:nvSpPr>
          <p:cNvPr id="33819" name="AutoShape 26"/>
          <p:cNvSpPr>
            <a:spLocks/>
          </p:cNvSpPr>
          <p:nvPr/>
        </p:nvSpPr>
        <p:spPr bwMode="auto">
          <a:xfrm>
            <a:off x="7620000" y="685800"/>
            <a:ext cx="254000" cy="4410075"/>
          </a:xfrm>
          <a:prstGeom prst="rightBrace">
            <a:avLst>
              <a:gd name="adj1" fmla="val 144687"/>
              <a:gd name="adj2" fmla="val 50000"/>
            </a:avLst>
          </a:prstGeom>
          <a:noFill/>
          <a:ln w="12700">
            <a:solidFill>
              <a:srgbClr val="FC012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t"/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/>
          </a:p>
        </p:txBody>
      </p:sp>
      <p:sp>
        <p:nvSpPr>
          <p:cNvPr id="33820" name="AutoShape 27"/>
          <p:cNvSpPr>
            <a:spLocks/>
          </p:cNvSpPr>
          <p:nvPr/>
        </p:nvSpPr>
        <p:spPr bwMode="auto">
          <a:xfrm>
            <a:off x="3962400" y="685800"/>
            <a:ext cx="355600" cy="1562100"/>
          </a:xfrm>
          <a:prstGeom prst="rightBrace">
            <a:avLst>
              <a:gd name="adj1" fmla="val 36607"/>
              <a:gd name="adj2" fmla="val 50000"/>
            </a:avLst>
          </a:prstGeom>
          <a:noFill/>
          <a:ln w="12700">
            <a:solidFill>
              <a:srgbClr val="FC012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t"/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/>
          </a:p>
        </p:txBody>
      </p:sp>
      <p:sp>
        <p:nvSpPr>
          <p:cNvPr id="33821" name="Text Box 29"/>
          <p:cNvSpPr txBox="1">
            <a:spLocks noChangeArrowheads="1"/>
          </p:cNvSpPr>
          <p:nvPr/>
        </p:nvSpPr>
        <p:spPr bwMode="auto">
          <a:xfrm>
            <a:off x="5740400" y="2438400"/>
            <a:ext cx="1627188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t"/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hu-HU" sz="2000" b="1" dirty="0" err="1">
                <a:solidFill>
                  <a:srgbClr val="FFFF00"/>
                </a:solidFill>
                <a:latin typeface="Arial" pitchFamily="34" charset="0"/>
              </a:rPr>
              <a:t>Víz</a:t>
            </a:r>
            <a:r>
              <a:rPr lang="hu-HU" altLang="hu-HU" sz="2000" b="1" dirty="0">
                <a:solidFill>
                  <a:srgbClr val="FFFF00"/>
                </a:solidFill>
                <a:latin typeface="Arial" pitchFamily="34" charset="0"/>
              </a:rPr>
              <a:t> és tápanyag</a:t>
            </a:r>
            <a:endParaRPr lang="en-US" altLang="hu-HU" sz="2000" b="1" dirty="0">
              <a:solidFill>
                <a:srgbClr val="FFFF0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hu-HU" sz="2000" b="1" dirty="0" err="1">
                <a:solidFill>
                  <a:srgbClr val="FFFF00"/>
                </a:solidFill>
                <a:latin typeface="Arial" pitchFamily="34" charset="0"/>
              </a:rPr>
              <a:t>veszteség</a:t>
            </a:r>
            <a:endParaRPr lang="en-US" altLang="hu-HU" sz="2000" b="1" dirty="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3822" name="Text Box 30"/>
          <p:cNvSpPr txBox="1">
            <a:spLocks noChangeArrowheads="1"/>
          </p:cNvSpPr>
          <p:nvPr/>
        </p:nvSpPr>
        <p:spPr bwMode="auto">
          <a:xfrm>
            <a:off x="2057400" y="2819400"/>
            <a:ext cx="177958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t"/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400" b="1" dirty="0">
                <a:solidFill>
                  <a:srgbClr val="FFFF00"/>
                </a:solidFill>
                <a:latin typeface="Arial" pitchFamily="34" charset="0"/>
              </a:rPr>
              <a:t>Öntözés kezdete</a:t>
            </a:r>
            <a:r>
              <a:rPr lang="en-US" altLang="hu-HU" sz="1400" b="1" dirty="0">
                <a:solidFill>
                  <a:srgbClr val="FFFF00"/>
                </a:solidFill>
                <a:latin typeface="Arial" pitchFamily="34" charset="0"/>
              </a:rPr>
              <a:t>(33%)</a:t>
            </a:r>
            <a:endParaRPr lang="en-US" altLang="hu-HU" b="1" dirty="0"/>
          </a:p>
        </p:txBody>
      </p:sp>
      <p:sp>
        <p:nvSpPr>
          <p:cNvPr id="33823" name="Text Box 31"/>
          <p:cNvSpPr txBox="1">
            <a:spLocks noChangeArrowheads="1"/>
          </p:cNvSpPr>
          <p:nvPr/>
        </p:nvSpPr>
        <p:spPr bwMode="auto">
          <a:xfrm>
            <a:off x="2133600" y="2057400"/>
            <a:ext cx="1981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t"/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400" b="1" dirty="0">
                <a:solidFill>
                  <a:srgbClr val="FFFF00"/>
                </a:solidFill>
                <a:latin typeface="Arial" pitchFamily="34" charset="0"/>
              </a:rPr>
              <a:t>Vízkapacitás</a:t>
            </a:r>
            <a:r>
              <a:rPr lang="en-US" altLang="hu-HU" sz="1400" b="1" dirty="0">
                <a:solidFill>
                  <a:srgbClr val="FFFF00"/>
                </a:solidFill>
                <a:latin typeface="Arial" pitchFamily="34" charset="0"/>
              </a:rPr>
              <a:t>(45%)</a:t>
            </a:r>
            <a:endParaRPr lang="en-US" altLang="hu-HU" b="1" dirty="0"/>
          </a:p>
        </p:txBody>
      </p:sp>
      <p:sp>
        <p:nvSpPr>
          <p:cNvPr id="33824" name="Text Box 32"/>
          <p:cNvSpPr txBox="1">
            <a:spLocks noChangeArrowheads="1"/>
          </p:cNvSpPr>
          <p:nvPr/>
        </p:nvSpPr>
        <p:spPr bwMode="auto">
          <a:xfrm>
            <a:off x="2286000" y="1344613"/>
            <a:ext cx="11272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t"/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400" b="1" dirty="0" smtClean="0">
                <a:solidFill>
                  <a:srgbClr val="FFFF00"/>
                </a:solidFill>
                <a:latin typeface="Arial" pitchFamily="34" charset="0"/>
              </a:rPr>
              <a:t>Túl nedves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400" b="1" dirty="0" smtClean="0">
                <a:solidFill>
                  <a:srgbClr val="FFFF00"/>
                </a:solidFill>
                <a:latin typeface="Arial" pitchFamily="34" charset="0"/>
              </a:rPr>
              <a:t>Túlöntözés</a:t>
            </a:r>
            <a:endParaRPr lang="en-US" altLang="hu-HU" b="1" dirty="0">
              <a:solidFill>
                <a:srgbClr val="FFFFFF"/>
              </a:solidFill>
            </a:endParaRPr>
          </a:p>
        </p:txBody>
      </p:sp>
      <p:sp>
        <p:nvSpPr>
          <p:cNvPr id="33825" name="Text Box 33"/>
          <p:cNvSpPr txBox="1">
            <a:spLocks noChangeArrowheads="1"/>
          </p:cNvSpPr>
          <p:nvPr/>
        </p:nvSpPr>
        <p:spPr bwMode="auto">
          <a:xfrm>
            <a:off x="914400" y="4186238"/>
            <a:ext cx="742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t"/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hu-HU">
                <a:solidFill>
                  <a:srgbClr val="FFFFFF"/>
                </a:solidFill>
              </a:rPr>
              <a:t>20%</a:t>
            </a:r>
            <a:endParaRPr lang="en-US" altLang="hu-HU"/>
          </a:p>
        </p:txBody>
      </p:sp>
      <p:sp>
        <p:nvSpPr>
          <p:cNvPr id="33826" name="Text Box 36"/>
          <p:cNvSpPr txBox="1">
            <a:spLocks noChangeArrowheads="1"/>
          </p:cNvSpPr>
          <p:nvPr/>
        </p:nvSpPr>
        <p:spPr bwMode="auto">
          <a:xfrm>
            <a:off x="914400" y="838200"/>
            <a:ext cx="795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t"/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hu-HU">
                <a:solidFill>
                  <a:srgbClr val="FFFFFF"/>
                </a:solidFill>
                <a:latin typeface="Arial" pitchFamily="34" charset="0"/>
              </a:rPr>
              <a:t>60%</a:t>
            </a:r>
            <a:endParaRPr lang="en-US" altLang="hu-HU">
              <a:solidFill>
                <a:srgbClr val="FFFFFF"/>
              </a:solidFill>
            </a:endParaRPr>
          </a:p>
        </p:txBody>
      </p:sp>
      <p:sp>
        <p:nvSpPr>
          <p:cNvPr id="33828" name="Rectangle 39"/>
          <p:cNvSpPr>
            <a:spLocks noChangeArrowheads="1"/>
          </p:cNvSpPr>
          <p:nvPr/>
        </p:nvSpPr>
        <p:spPr bwMode="auto">
          <a:xfrm>
            <a:off x="4343400" y="1143000"/>
            <a:ext cx="116363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t"/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600" b="1" dirty="0">
                <a:solidFill>
                  <a:srgbClr val="002060"/>
                </a:solidFill>
                <a:latin typeface="Arial" pitchFamily="34" charset="0"/>
              </a:rPr>
              <a:t>Víz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600" b="1" dirty="0">
                <a:solidFill>
                  <a:srgbClr val="002060"/>
                </a:solidFill>
                <a:latin typeface="Arial" pitchFamily="34" charset="0"/>
              </a:rPr>
              <a:t>veszteség</a:t>
            </a:r>
            <a:endParaRPr lang="en-US" altLang="hu-HU" sz="16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33829" name="Téglalap 2"/>
          <p:cNvSpPr>
            <a:spLocks noChangeArrowheads="1"/>
          </p:cNvSpPr>
          <p:nvPr/>
        </p:nvSpPr>
        <p:spPr bwMode="auto">
          <a:xfrm>
            <a:off x="228600" y="6329363"/>
            <a:ext cx="83518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t"/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hu-HU" sz="1400"/>
              <a:t>M</a:t>
            </a:r>
            <a:r>
              <a:rPr lang="hu-HU" altLang="hu-HU" sz="1400"/>
              <a:t>.</a:t>
            </a:r>
            <a:r>
              <a:rPr lang="en-US" altLang="hu-HU" sz="1400"/>
              <a:t> van Bavel</a:t>
            </a:r>
            <a:r>
              <a:rPr lang="hu-HU" altLang="hu-HU" sz="1400"/>
              <a:t>: </a:t>
            </a:r>
            <a:r>
              <a:rPr lang="en-US" altLang="hu-HU" sz="1400"/>
              <a:t>Methods to Monitor Soil Water Status, Schedule Irrigation</a:t>
            </a:r>
            <a:r>
              <a:rPr lang="hu-HU" altLang="hu-HU" sz="1400"/>
              <a:t> </a:t>
            </a:r>
            <a:r>
              <a:rPr lang="en-US" altLang="hu-HU" sz="1400"/>
              <a:t>Dynamax Inc.</a:t>
            </a:r>
            <a:r>
              <a:rPr lang="hu-HU" altLang="hu-HU" sz="1400"/>
              <a:t> </a:t>
            </a:r>
            <a:r>
              <a:rPr lang="en-US" altLang="hu-HU" sz="1400"/>
              <a:t>Houston TX</a:t>
            </a:r>
            <a:endParaRPr lang="hu-HU" altLang="hu-HU" sz="1400"/>
          </a:p>
        </p:txBody>
      </p:sp>
    </p:spTree>
    <p:extLst>
      <p:ext uri="{BB962C8B-B14F-4D97-AF65-F5344CB8AC3E}">
        <p14:creationId xmlns:p14="http://schemas.microsoft.com/office/powerpoint/2010/main" val="3580609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528" y="2420888"/>
            <a:ext cx="8229600" cy="1143000"/>
          </a:xfrm>
        </p:spPr>
        <p:txBody>
          <a:bodyPr/>
          <a:lstStyle/>
          <a:p>
            <a:r>
              <a:rPr lang="hu-HU" dirty="0" smtClean="0"/>
              <a:t>Az aszályérzékenység néhány talajtani, </a:t>
            </a:r>
            <a:r>
              <a:rPr lang="hu-HU" dirty="0" err="1" smtClean="0"/>
              <a:t>agrogeológiai</a:t>
            </a:r>
            <a:r>
              <a:rPr lang="hu-HU" dirty="0" smtClean="0"/>
              <a:t> és földműveléstani közelítése a hazai kutatásokban</a:t>
            </a:r>
            <a:endParaRPr lang="hu-HU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>
                <a:solidFill>
                  <a:srgbClr val="FFFFFF"/>
                </a:solidFill>
              </a:rPr>
              <a:t>HEFOP 3.3.1.</a:t>
            </a: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3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000" dirty="0" smtClean="0"/>
              <a:t>Az aszályérzékenység domborzati és talajtani alapú </a:t>
            </a:r>
            <a:r>
              <a:rPr lang="hu-HU" sz="2000" dirty="0" smtClean="0"/>
              <a:t>közelítési</a:t>
            </a:r>
            <a:r>
              <a:rPr lang="hu-HU" dirty="0" smtClean="0"/>
              <a:t>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340768"/>
            <a:ext cx="4968552" cy="2836912"/>
          </a:xfrm>
        </p:spPr>
        <p:txBody>
          <a:bodyPr/>
          <a:lstStyle/>
          <a:p>
            <a:r>
              <a:rPr lang="hu-HU" sz="1800" b="1" dirty="0" smtClean="0"/>
              <a:t>Érzékenységi kategóriák</a:t>
            </a:r>
          </a:p>
          <a:p>
            <a:r>
              <a:rPr lang="hu-HU" sz="1800" dirty="0" smtClean="0"/>
              <a:t>Lejtő </a:t>
            </a:r>
            <a:r>
              <a:rPr lang="hu-HU" sz="1800" dirty="0" smtClean="0"/>
              <a:t>kitettség</a:t>
            </a:r>
          </a:p>
          <a:p>
            <a:r>
              <a:rPr lang="hu-HU" sz="1800" dirty="0" smtClean="0"/>
              <a:t>Talaj:</a:t>
            </a:r>
          </a:p>
          <a:p>
            <a:r>
              <a:rPr lang="hu-HU" sz="1800" dirty="0" err="1" smtClean="0"/>
              <a:t>Agrotopográfiai</a:t>
            </a:r>
            <a:r>
              <a:rPr lang="hu-HU" sz="1800" dirty="0" smtClean="0"/>
              <a:t> adatbázison(1:100 000) </a:t>
            </a:r>
            <a:r>
              <a:rPr lang="hu-HU" sz="1800" dirty="0"/>
              <a:t>:</a:t>
            </a:r>
            <a:endParaRPr lang="hu-HU" sz="1800" dirty="0" smtClean="0"/>
          </a:p>
          <a:p>
            <a:r>
              <a:rPr lang="hu-HU" sz="1800" dirty="0" smtClean="0"/>
              <a:t>A </a:t>
            </a:r>
            <a:r>
              <a:rPr lang="hu-HU" sz="1800" dirty="0"/>
              <a:t>talaj fizikai félesége</a:t>
            </a:r>
          </a:p>
          <a:p>
            <a:r>
              <a:rPr lang="hu-HU" sz="1800" dirty="0" smtClean="0"/>
              <a:t> </a:t>
            </a:r>
            <a:r>
              <a:rPr lang="hu-HU" sz="1800" dirty="0"/>
              <a:t>Genetikai talajtípus</a:t>
            </a:r>
          </a:p>
          <a:p>
            <a:r>
              <a:rPr lang="hu-HU" sz="1800" dirty="0" smtClean="0"/>
              <a:t> </a:t>
            </a:r>
            <a:r>
              <a:rPr lang="hu-HU" sz="1800" dirty="0" smtClean="0"/>
              <a:t>Szerves anyag </a:t>
            </a:r>
            <a:r>
              <a:rPr lang="hu-HU" sz="1800" dirty="0"/>
              <a:t>– tartalom</a:t>
            </a:r>
          </a:p>
          <a:p>
            <a:r>
              <a:rPr lang="hu-HU" sz="1800" b="1" dirty="0" smtClean="0"/>
              <a:t>Termőréteg </a:t>
            </a:r>
            <a:r>
              <a:rPr lang="hu-HU" sz="1800" b="1" dirty="0"/>
              <a:t>- vastagság</a:t>
            </a:r>
          </a:p>
          <a:p>
            <a:r>
              <a:rPr lang="hu-HU" sz="1800" dirty="0" smtClean="0"/>
              <a:t>Vízgazdálkodási kategória</a:t>
            </a:r>
            <a:endParaRPr lang="hu-HU" sz="1800" dirty="0"/>
          </a:p>
          <a:p>
            <a:r>
              <a:rPr lang="hu-HU" sz="1800" dirty="0" smtClean="0"/>
              <a:t> Földhasználati térkép</a:t>
            </a:r>
            <a:endParaRPr lang="hu-HU" sz="1800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>
                <a:solidFill>
                  <a:srgbClr val="FFFFFF"/>
                </a:solidFill>
              </a:rPr>
              <a:t>HEFOP 3.3.1.</a:t>
            </a:r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183029" y="5380672"/>
            <a:ext cx="49685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 Németh Á, -  Bella Sz.-   Szalai S.    (OMSZ – ELTE) Aszályérzékenység vizsgálata térinformatikai </a:t>
            </a:r>
            <a:r>
              <a:rPr lang="hu-HU" dirty="0"/>
              <a:t>eszközökkel </a:t>
            </a:r>
            <a:endParaRPr lang="hu-HU" dirty="0" smtClean="0"/>
          </a:p>
          <a:p>
            <a:r>
              <a:rPr lang="hu-HU" dirty="0" smtClean="0"/>
              <a:t>http</a:t>
            </a:r>
            <a:r>
              <a:rPr lang="hu-HU" dirty="0"/>
              <a:t>://www.otk.hu/cd03/1szek/N%C3%A9met-Bella-Szalai.htm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40768"/>
            <a:ext cx="4104456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1947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000" b="1" dirty="0" smtClean="0"/>
              <a:t>Aszály veszélyeztetettség földtani (záró réteg és </a:t>
            </a:r>
            <a:r>
              <a:rPr lang="hu-HU" sz="2000" b="1" dirty="0"/>
              <a:t>talajvíz </a:t>
            </a:r>
            <a:r>
              <a:rPr lang="hu-HU" sz="2000" b="1" dirty="0" smtClean="0"/>
              <a:t>mélysége) közelítés</a:t>
            </a:r>
            <a:endParaRPr lang="hu-HU" sz="20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4571999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00808"/>
            <a:ext cx="4470266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églalap 2"/>
          <p:cNvSpPr/>
          <p:nvPr/>
        </p:nvSpPr>
        <p:spPr>
          <a:xfrm>
            <a:off x="419493" y="6211669"/>
            <a:ext cx="87190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Kerék </a:t>
            </a:r>
            <a:r>
              <a:rPr lang="hu-HU" dirty="0" smtClean="0"/>
              <a:t>B. </a:t>
            </a:r>
            <a:r>
              <a:rPr lang="hu-HU" dirty="0"/>
              <a:t>és Kuti </a:t>
            </a:r>
            <a:r>
              <a:rPr lang="hu-HU" dirty="0" smtClean="0"/>
              <a:t>L.: A </a:t>
            </a:r>
            <a:r>
              <a:rPr lang="hu-HU" dirty="0"/>
              <a:t>talaj termékenységét </a:t>
            </a:r>
            <a:r>
              <a:rPr lang="hu-HU" dirty="0" smtClean="0"/>
              <a:t>gátló </a:t>
            </a:r>
            <a:r>
              <a:rPr lang="hu-HU" dirty="0"/>
              <a:t>földtani </a:t>
            </a:r>
            <a:r>
              <a:rPr lang="hu-HU" dirty="0" smtClean="0"/>
              <a:t>tényezők </a:t>
            </a:r>
            <a:r>
              <a:rPr lang="hu-HU" dirty="0"/>
              <a:t>Budapest, Magyar Földtani és Geofizikai </a:t>
            </a:r>
            <a:r>
              <a:rPr lang="hu-HU" dirty="0" smtClean="0"/>
              <a:t>Intézet 2012</a:t>
            </a:r>
            <a:r>
              <a:rPr lang="hu-HU" dirty="0"/>
              <a:t>. </a:t>
            </a:r>
            <a:r>
              <a:rPr lang="hu-HU" dirty="0" smtClean="0"/>
              <a:t>november </a:t>
            </a:r>
            <a:r>
              <a:rPr lang="hu-HU" dirty="0"/>
              <a:t>21.</a:t>
            </a:r>
          </a:p>
        </p:txBody>
      </p:sp>
    </p:spTree>
    <p:extLst>
      <p:ext uri="{BB962C8B-B14F-4D97-AF65-F5344CB8AC3E}">
        <p14:creationId xmlns:p14="http://schemas.microsoft.com/office/powerpoint/2010/main" val="214398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/>
          </a:bodyPr>
          <a:lstStyle/>
          <a:p>
            <a:r>
              <a:rPr lang="hu-HU" sz="2000" dirty="0" smtClean="0"/>
              <a:t>Táblán belüli precíziós felbontás</a:t>
            </a:r>
            <a:endParaRPr lang="hu-HU" sz="20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08920"/>
            <a:ext cx="8928992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églalap 2"/>
          <p:cNvSpPr/>
          <p:nvPr/>
        </p:nvSpPr>
        <p:spPr>
          <a:xfrm>
            <a:off x="107504" y="6165304"/>
            <a:ext cx="91450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Birkás </a:t>
            </a:r>
            <a:r>
              <a:rPr lang="hu-HU" dirty="0" smtClean="0"/>
              <a:t>M.: A </a:t>
            </a:r>
            <a:r>
              <a:rPr lang="hu-HU" dirty="0"/>
              <a:t>talajminőség </a:t>
            </a:r>
            <a:r>
              <a:rPr lang="hu-HU" dirty="0" smtClean="0"/>
              <a:t>javítása</a:t>
            </a:r>
            <a:r>
              <a:rPr lang="hu-HU" u="sng" dirty="0">
                <a:hlinkClick r:id="rId4"/>
              </a:rPr>
              <a:t> http://www.otka.hu/otka-magazin/tamogatott-kutatasok/2008-ban-lezarult-projektek/talajminoseg</a:t>
            </a:r>
            <a:endParaRPr lang="hu-HU" dirty="0"/>
          </a:p>
          <a:p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107504" y="1170107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A talajminőség-romlás és a káros klimatikus hatások közötti összefüggés</a:t>
            </a:r>
          </a:p>
          <a:p>
            <a:r>
              <a:rPr lang="hu-HU" dirty="0" smtClean="0"/>
              <a:t> </a:t>
            </a:r>
            <a:endParaRPr lang="hu-HU" dirty="0"/>
          </a:p>
          <a:p>
            <a:r>
              <a:rPr lang="hu-HU" b="1" dirty="0"/>
              <a:t>A gyökérzóna lazultsága - a talaj 0-50 cm mélységének állapota</a:t>
            </a:r>
            <a:r>
              <a:rPr lang="hu-HU" dirty="0"/>
              <a:t>, a nedvességforgalmat gátló tömör </a:t>
            </a:r>
            <a:r>
              <a:rPr lang="hu-HU" dirty="0" smtClean="0"/>
              <a:t>záró réteg </a:t>
            </a:r>
            <a:r>
              <a:rPr lang="hu-HU" dirty="0"/>
              <a:t>jelenléte vagy hiánya.</a:t>
            </a:r>
          </a:p>
        </p:txBody>
      </p:sp>
    </p:spTree>
    <p:extLst>
      <p:ext uri="{BB962C8B-B14F-4D97-AF65-F5344CB8AC3E}">
        <p14:creationId xmlns:p14="http://schemas.microsoft.com/office/powerpoint/2010/main" val="586653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hu-HU" sz="2200" dirty="0" smtClean="0"/>
              <a:t>Klíma szcenáriók szerint prognosztizált vízkészlet modell</a:t>
            </a:r>
            <a:endParaRPr lang="hu-H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3168352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églalap 3"/>
          <p:cNvSpPr/>
          <p:nvPr/>
        </p:nvSpPr>
        <p:spPr>
          <a:xfrm>
            <a:off x="0" y="6396335"/>
            <a:ext cx="84786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/>
              <a:t>Hernádi </a:t>
            </a:r>
            <a:r>
              <a:rPr lang="hu-HU" sz="1200" dirty="0" smtClean="0"/>
              <a:t>H. </a:t>
            </a:r>
            <a:r>
              <a:rPr lang="hu-HU" sz="1200" dirty="0"/>
              <a:t>– Farkas </a:t>
            </a:r>
            <a:r>
              <a:rPr lang="hu-HU" sz="1200" dirty="0" err="1" smtClean="0"/>
              <a:t>Cs</a:t>
            </a:r>
            <a:r>
              <a:rPr lang="hu-HU" sz="1200" dirty="0" smtClean="0"/>
              <a:t>. </a:t>
            </a:r>
            <a:r>
              <a:rPr lang="hu-HU" sz="1200" dirty="0"/>
              <a:t>– Makó </a:t>
            </a:r>
            <a:r>
              <a:rPr lang="hu-HU" sz="1200" dirty="0" smtClean="0"/>
              <a:t>A. </a:t>
            </a:r>
            <a:r>
              <a:rPr lang="hu-HU" sz="1200" dirty="0"/>
              <a:t>– Máté </a:t>
            </a:r>
            <a:r>
              <a:rPr lang="hu-HU" sz="1200" dirty="0" smtClean="0"/>
              <a:t>F. Hazai </a:t>
            </a:r>
            <a:r>
              <a:rPr lang="hu-HU" sz="1200" dirty="0"/>
              <a:t>csernozjom talajok vízforgalmának </a:t>
            </a:r>
            <a:r>
              <a:rPr lang="hu-HU" sz="1200" dirty="0" smtClean="0"/>
              <a:t>klímaérzékenységi vizsgálata </a:t>
            </a:r>
            <a:r>
              <a:rPr lang="hu-HU" sz="1200" dirty="0"/>
              <a:t>a MARTHA </a:t>
            </a:r>
            <a:r>
              <a:rPr lang="hu-HU" sz="1200" dirty="0" smtClean="0"/>
              <a:t>adatbázis </a:t>
            </a:r>
            <a:r>
              <a:rPr lang="hu-HU" sz="1200" dirty="0"/>
              <a:t>és a SWAP szimulációs modell </a:t>
            </a:r>
            <a:r>
              <a:rPr lang="hu-HU" sz="1200" dirty="0" smtClean="0"/>
              <a:t>felhasználásával Talajvédelem </a:t>
            </a:r>
            <a:r>
              <a:rPr lang="hu-HU" sz="1200" dirty="0"/>
              <a:t>különszám 2008 (szerk.: Simon L.)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381" y="1065089"/>
            <a:ext cx="5652120" cy="4020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églalap 4"/>
          <p:cNvSpPr/>
          <p:nvPr/>
        </p:nvSpPr>
        <p:spPr>
          <a:xfrm>
            <a:off x="3514381" y="5085184"/>
            <a:ext cx="56521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A talaj összes vízkészletének (TSW, mm) alakulása a 0-100 </a:t>
            </a:r>
            <a:r>
              <a:rPr lang="hu-HU" dirty="0" smtClean="0"/>
              <a:t>cm-es rétegben </a:t>
            </a:r>
            <a:r>
              <a:rPr lang="hu-HU" dirty="0"/>
              <a:t>a referencia időszak (REF) és a különböző klímaszcenáriók (A2, B2</a:t>
            </a:r>
            <a:r>
              <a:rPr lang="hu-HU" dirty="0" smtClean="0"/>
              <a:t>) eltérően </a:t>
            </a:r>
            <a:r>
              <a:rPr lang="hu-HU" dirty="0"/>
              <a:t>csapadékos éveiben</a:t>
            </a:r>
          </a:p>
        </p:txBody>
      </p:sp>
    </p:spTree>
    <p:extLst>
      <p:ext uri="{BB962C8B-B14F-4D97-AF65-F5344CB8AC3E}">
        <p14:creationId xmlns:p14="http://schemas.microsoft.com/office/powerpoint/2010/main" val="2970618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Mérési lehetőségek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Földi mérések </a:t>
            </a:r>
            <a:endParaRPr lang="hu-HU" dirty="0"/>
          </a:p>
          <a:p>
            <a:r>
              <a:rPr lang="hu-HU" dirty="0" smtClean="0"/>
              <a:t>Távérzékelés</a:t>
            </a:r>
          </a:p>
        </p:txBody>
      </p:sp>
    </p:spTree>
    <p:extLst>
      <p:ext uri="{BB962C8B-B14F-4D97-AF65-F5344CB8AC3E}">
        <p14:creationId xmlns:p14="http://schemas.microsoft.com/office/powerpoint/2010/main" val="30304145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ím 1"/>
          <p:cNvSpPr>
            <a:spLocks noGrp="1"/>
          </p:cNvSpPr>
          <p:nvPr>
            <p:ph type="title"/>
          </p:nvPr>
        </p:nvSpPr>
        <p:spPr>
          <a:xfrm>
            <a:off x="1143000" y="188913"/>
            <a:ext cx="7772400" cy="360362"/>
          </a:xfrm>
        </p:spPr>
        <p:txBody>
          <a:bodyPr>
            <a:normAutofit fontScale="90000"/>
          </a:bodyPr>
          <a:lstStyle/>
          <a:p>
            <a:r>
              <a:rPr lang="hu-HU" altLang="hu-HU" sz="2000" smtClean="0"/>
              <a:t>Talajnedvességmérők előnyei és hátrányai</a:t>
            </a:r>
          </a:p>
        </p:txBody>
      </p:sp>
      <p:graphicFrame>
        <p:nvGraphicFramePr>
          <p:cNvPr id="3" name="Táblázat 2"/>
          <p:cNvGraphicFramePr>
            <a:graphicFrameLocks noGrp="1"/>
          </p:cNvGraphicFramePr>
          <p:nvPr/>
        </p:nvGraphicFramePr>
        <p:xfrm>
          <a:off x="-36513" y="620713"/>
          <a:ext cx="9072564" cy="62849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04433"/>
                <a:gridCol w="3069617"/>
                <a:gridCol w="3298514"/>
              </a:tblGrid>
              <a:tr h="869291"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u-HU" sz="2000" kern="0" dirty="0">
                          <a:effectLst/>
                        </a:rPr>
                        <a:t>Módszer</a:t>
                      </a:r>
                      <a:endParaRPr lang="hu-HU" sz="2000" b="1" i="1" kern="0" dirty="0">
                        <a:effectLst/>
                        <a:latin typeface="Times New Roman"/>
                      </a:endParaRPr>
                    </a:p>
                  </a:txBody>
                  <a:tcPr marL="36366" marR="36366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u-HU" sz="2000" dirty="0">
                          <a:effectLst/>
                        </a:rPr>
                        <a:t>Előnyei</a:t>
                      </a:r>
                      <a:endParaRPr lang="hu-H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6" marR="36366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u-HU" sz="2000" dirty="0">
                          <a:effectLst/>
                        </a:rPr>
                        <a:t>Hátrányai</a:t>
                      </a:r>
                      <a:endParaRPr lang="hu-H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6" marR="36366" marT="0" marB="0"/>
                </a:tc>
              </a:tr>
              <a:tr h="1270080">
                <a:tc>
                  <a:txBody>
                    <a:bodyPr/>
                    <a:lstStyle/>
                    <a:p>
                      <a:pPr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2000" b="1" dirty="0">
                          <a:effectLst/>
                        </a:rPr>
                        <a:t>Szárítószekrényes eljárás</a:t>
                      </a:r>
                      <a:endParaRPr lang="hu-H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6" marR="36366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</a:rPr>
                        <a:t>teljes nedvességtartományban használható; hőmérsékletre és sótartalomra nem érzékeny; pontos (kalibrációs standard</a:t>
                      </a:r>
                      <a:r>
                        <a:rPr lang="hu-HU" sz="1600" dirty="0" smtClean="0">
                          <a:effectLst/>
                        </a:rPr>
                        <a:t>)</a:t>
                      </a:r>
                    </a:p>
                    <a:p>
                      <a:pPr algn="l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6" marR="36366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</a:rPr>
                        <a:t>mintavétel szükséges hozzá (</a:t>
                      </a:r>
                      <a:r>
                        <a:rPr lang="hu-HU" sz="1600" dirty="0">
                          <a:effectLst/>
                          <a:sym typeface="Symbol"/>
                        </a:rPr>
                        <a:t></a:t>
                      </a:r>
                      <a:r>
                        <a:rPr lang="hu-HU" sz="1600" dirty="0">
                          <a:effectLst/>
                        </a:rPr>
                        <a:t> minta-vételi hibák), emiatt nem </a:t>
                      </a:r>
                      <a:r>
                        <a:rPr lang="hu-HU" sz="1600" dirty="0" smtClean="0">
                          <a:effectLst/>
                        </a:rPr>
                        <a:t>reprodukálható</a:t>
                      </a:r>
                      <a:r>
                        <a:rPr lang="hu-HU" sz="1600" dirty="0">
                          <a:effectLst/>
                        </a:rPr>
                        <a:t>, </a:t>
                      </a:r>
                      <a:r>
                        <a:rPr lang="hu-HU" sz="1600" b="1" dirty="0">
                          <a:effectLst/>
                        </a:rPr>
                        <a:t>folyamatos regisztrálásra nem alkalmas; munkaigényes</a:t>
                      </a:r>
                      <a:endParaRPr lang="hu-H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6" marR="36366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1946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 b="1" dirty="0" err="1">
                          <a:effectLst/>
                        </a:rPr>
                        <a:t>Tenzióméteres</a:t>
                      </a:r>
                      <a:r>
                        <a:rPr lang="hu-HU" sz="1800" b="1" dirty="0">
                          <a:effectLst/>
                        </a:rPr>
                        <a:t> eljárás</a:t>
                      </a:r>
                      <a:endParaRPr lang="hu-H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6" marR="36366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</a:rPr>
                        <a:t>egyszerű, gyors; helyszíni mérésekre és </a:t>
                      </a:r>
                      <a:r>
                        <a:rPr lang="hu-HU" sz="1600" b="1" dirty="0">
                          <a:effectLst/>
                        </a:rPr>
                        <a:t>folyamatos regisztrálásra is alkalmas</a:t>
                      </a:r>
                      <a:r>
                        <a:rPr lang="hu-HU" sz="1600" dirty="0">
                          <a:effectLst/>
                        </a:rPr>
                        <a:t>; a talajnedvesség energiaállapotát (felvehetőségét) is méri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6" marR="36366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hu-HU" sz="1600" b="1" dirty="0">
                          <a:effectLst/>
                        </a:rPr>
                        <a:t>csak az alacsony </a:t>
                      </a:r>
                      <a:r>
                        <a:rPr lang="hu-HU" sz="1600" b="1" dirty="0" err="1">
                          <a:effectLst/>
                        </a:rPr>
                        <a:t>tenziótartományban</a:t>
                      </a:r>
                      <a:r>
                        <a:rPr lang="hu-HU" sz="1600" b="1" dirty="0">
                          <a:effectLst/>
                        </a:rPr>
                        <a:t> (</a:t>
                      </a:r>
                      <a:r>
                        <a:rPr lang="hu-HU" sz="1600" b="1" dirty="0" err="1">
                          <a:effectLst/>
                        </a:rPr>
                        <a:t>pF</a:t>
                      </a:r>
                      <a:r>
                        <a:rPr lang="hu-HU" sz="1600" b="1" dirty="0">
                          <a:effectLst/>
                        </a:rPr>
                        <a:t> 0–3) használható</a:t>
                      </a:r>
                      <a:r>
                        <a:rPr lang="hu-HU" sz="1600" dirty="0">
                          <a:effectLst/>
                        </a:rPr>
                        <a:t>; zavarja a </a:t>
                      </a:r>
                      <a:r>
                        <a:rPr lang="hu-HU" sz="1600" dirty="0" smtClean="0">
                          <a:effectLst/>
                        </a:rPr>
                        <a:t>hőmérséklet </a:t>
                      </a:r>
                      <a:r>
                        <a:rPr lang="hu-HU" sz="1600" dirty="0">
                          <a:effectLst/>
                        </a:rPr>
                        <a:t>(„hőmérőhatás”) és a </a:t>
                      </a:r>
                      <a:r>
                        <a:rPr lang="hu-HU" sz="1600" dirty="0" err="1">
                          <a:effectLst/>
                        </a:rPr>
                        <a:t>hiszterézis</a:t>
                      </a:r>
                      <a:r>
                        <a:rPr lang="hu-HU" sz="1600" dirty="0">
                          <a:effectLst/>
                        </a:rPr>
                        <a:t> (nedvesedési és száradási </a:t>
                      </a:r>
                      <a:r>
                        <a:rPr lang="hu-HU" sz="1600" dirty="0" err="1">
                          <a:effectLst/>
                        </a:rPr>
                        <a:t>pF-görbék</a:t>
                      </a:r>
                      <a:r>
                        <a:rPr lang="hu-HU" sz="1600" dirty="0">
                          <a:effectLst/>
                        </a:rPr>
                        <a:t> különbsége); a kerámiacsésze és a talaj közti jó kontaktus (különösen erősen duzzadó–zsugorodó talajokban) nehezen biztosítható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6" marR="36366" marT="0" marB="0">
                    <a:solidFill>
                      <a:srgbClr val="FFFF00"/>
                    </a:solidFill>
                  </a:tcPr>
                </a:tc>
              </a:tr>
              <a:tr h="19508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2000" b="1" dirty="0">
                          <a:effectLst/>
                        </a:rPr>
                        <a:t>Elektromos ellenállás mérésén alapuló módszer</a:t>
                      </a:r>
                      <a:endParaRPr lang="hu-H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6" marR="36366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</a:rPr>
                        <a:t>helyszíni mérésekre és </a:t>
                      </a:r>
                      <a:r>
                        <a:rPr lang="hu-HU" sz="1600" b="1" dirty="0">
                          <a:effectLst/>
                        </a:rPr>
                        <a:t>folyamatos regisztrálásra alkalmasak</a:t>
                      </a:r>
                      <a:r>
                        <a:rPr lang="hu-HU" sz="1600" dirty="0">
                          <a:effectLst/>
                        </a:rPr>
                        <a:t>; </a:t>
                      </a:r>
                      <a:r>
                        <a:rPr lang="hu-HU" sz="1600" dirty="0" err="1">
                          <a:effectLst/>
                        </a:rPr>
                        <a:t>gyakor-latilag</a:t>
                      </a:r>
                      <a:r>
                        <a:rPr lang="hu-HU" sz="1600" dirty="0">
                          <a:effectLst/>
                        </a:rPr>
                        <a:t> a teljes </a:t>
                      </a:r>
                      <a:r>
                        <a:rPr lang="hu-HU" sz="1600" dirty="0" err="1">
                          <a:effectLst/>
                        </a:rPr>
                        <a:t>nedvességtartomány-ban</a:t>
                      </a:r>
                      <a:r>
                        <a:rPr lang="hu-HU" sz="1600" dirty="0">
                          <a:effectLst/>
                        </a:rPr>
                        <a:t> használhatók (bár nem egy-forma pontossággal)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6" marR="36366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</a:rPr>
                        <a:t>só- (elektrolit-) és </a:t>
                      </a:r>
                      <a:r>
                        <a:rPr lang="hu-HU" sz="1600" dirty="0" err="1">
                          <a:effectLst/>
                        </a:rPr>
                        <a:t>hőmérséklet-érzé-kenyek</a:t>
                      </a:r>
                      <a:r>
                        <a:rPr lang="hu-HU" sz="1600" dirty="0">
                          <a:effectLst/>
                        </a:rPr>
                        <a:t>; a blokkok és a talaj közti jó kontaktus (különösen erősen duzzadó–zsugorodó talajokban) nehezen </a:t>
                      </a:r>
                      <a:r>
                        <a:rPr lang="hu-HU" sz="1600" dirty="0" err="1">
                          <a:effectLst/>
                        </a:rPr>
                        <a:t>biz-tosítható</a:t>
                      </a:r>
                      <a:r>
                        <a:rPr lang="hu-HU" sz="1600" dirty="0">
                          <a:effectLst/>
                        </a:rPr>
                        <a:t>; az „elemek” élettartama nedves és savanyú talajokban </a:t>
                      </a:r>
                      <a:r>
                        <a:rPr lang="hu-HU" sz="1600" dirty="0" err="1">
                          <a:effectLst/>
                        </a:rPr>
                        <a:t>korlá-tozott</a:t>
                      </a:r>
                      <a:r>
                        <a:rPr lang="hu-HU" sz="1600" dirty="0">
                          <a:effectLst/>
                        </a:rPr>
                        <a:t>; előfordul zavaró „</a:t>
                      </a:r>
                      <a:r>
                        <a:rPr lang="hu-HU" sz="1600" dirty="0" err="1">
                          <a:effectLst/>
                        </a:rPr>
                        <a:t>hiszterézis-hatás</a:t>
                      </a:r>
                      <a:r>
                        <a:rPr lang="hu-HU" sz="1600" dirty="0">
                          <a:effectLst/>
                        </a:rPr>
                        <a:t>”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6" marR="36366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960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ím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227013"/>
          </a:xfrm>
        </p:spPr>
        <p:txBody>
          <a:bodyPr>
            <a:normAutofit fontScale="90000"/>
          </a:bodyPr>
          <a:lstStyle/>
          <a:p>
            <a:r>
              <a:rPr lang="hu-HU" altLang="hu-HU" sz="2000" smtClean="0"/>
              <a:t>Talajnedvességmérők előnyei és hátránya</a:t>
            </a:r>
          </a:p>
        </p:txBody>
      </p:sp>
      <p:graphicFrame>
        <p:nvGraphicFramePr>
          <p:cNvPr id="3" name="Táblázat 2"/>
          <p:cNvGraphicFramePr>
            <a:graphicFrameLocks noGrp="1"/>
          </p:cNvGraphicFramePr>
          <p:nvPr/>
        </p:nvGraphicFramePr>
        <p:xfrm>
          <a:off x="323850" y="1052513"/>
          <a:ext cx="8820149" cy="568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6345"/>
                <a:gridCol w="2966305"/>
                <a:gridCol w="3187499"/>
              </a:tblGrid>
              <a:tr h="334682"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u-HU" sz="1600" kern="0" dirty="0">
                          <a:effectLst/>
                        </a:rPr>
                        <a:t>Módszer</a:t>
                      </a:r>
                      <a:endParaRPr lang="hu-HU" sz="1600" b="1" i="1" kern="0" dirty="0">
                        <a:effectLst/>
                        <a:latin typeface="Times New Roman"/>
                      </a:endParaRPr>
                    </a:p>
                  </a:txBody>
                  <a:tcPr marL="36367" marR="36367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u-HU" sz="1600">
                          <a:effectLst/>
                        </a:rPr>
                        <a:t>Előnyei</a:t>
                      </a:r>
                      <a:endParaRPr lang="hu-H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7" marR="36367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u-HU" sz="1600">
                          <a:effectLst/>
                        </a:rPr>
                        <a:t>Hátrányai</a:t>
                      </a:r>
                      <a:endParaRPr lang="hu-H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7" marR="36367" marT="0" marB="0"/>
                </a:tc>
              </a:tr>
              <a:tr h="30121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</a:rPr>
                        <a:t>Neutronszóródásos módszer</a:t>
                      </a:r>
                      <a:endParaRPr lang="hu-H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7" marR="36367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</a:rPr>
                        <a:t>helyszíni mérésekre alkalmas; gyakorlatilag a teljes nedvességtartományban használható; jól reprodukálható; nem só- és hőmérséklet-érzékeny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7" marR="36367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</a:rPr>
                        <a:t>berendezés költséges; meghatározását a növényi gyökerek, a talajban előforduló Cl-, </a:t>
                      </a:r>
                      <a:r>
                        <a:rPr lang="hu-HU" sz="1600" dirty="0" err="1">
                          <a:effectLst/>
                        </a:rPr>
                        <a:t>Fe-</a:t>
                      </a:r>
                      <a:r>
                        <a:rPr lang="hu-HU" sz="1600" dirty="0">
                          <a:effectLst/>
                        </a:rPr>
                        <a:t> és </a:t>
                      </a:r>
                      <a:r>
                        <a:rPr lang="hu-HU" sz="1600" dirty="0" err="1">
                          <a:effectLst/>
                        </a:rPr>
                        <a:t>B-atomok</a:t>
                      </a:r>
                      <a:r>
                        <a:rPr lang="hu-HU" sz="1600" dirty="0">
                          <a:effectLst/>
                        </a:rPr>
                        <a:t> zavarják; kalibráció szükséges; pontosság nem mindig kielégítő; rétegzett talajban a mért értékek értelmezése és értékelése körülményes 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7" marR="36367" marT="0" marB="0">
                    <a:solidFill>
                      <a:srgbClr val="FFFF00"/>
                    </a:solidFill>
                  </a:tcPr>
                </a:tc>
              </a:tr>
              <a:tr h="23427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  <a:sym typeface="Symbol"/>
                        </a:rPr>
                        <a:t></a:t>
                      </a:r>
                      <a:r>
                        <a:rPr lang="hu-HU" sz="2400" dirty="0" err="1">
                          <a:effectLst/>
                        </a:rPr>
                        <a:t>-sugár-gyengítési</a:t>
                      </a:r>
                      <a:r>
                        <a:rPr lang="hu-HU" sz="2400" dirty="0">
                          <a:effectLst/>
                        </a:rPr>
                        <a:t> módszer</a:t>
                      </a:r>
                      <a:endParaRPr lang="hu-H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7" marR="36367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200"/>
                        </a:spcAft>
                      </a:pPr>
                      <a:r>
                        <a:rPr lang="hu-HU" sz="1600" dirty="0">
                          <a:effectLst/>
                        </a:rPr>
                        <a:t>gyakorlatilag a teljes nedvesség-tartományban használható; jól reprodukálható; nem só- és </a:t>
                      </a:r>
                      <a:r>
                        <a:rPr lang="hu-HU" sz="1600" dirty="0" err="1">
                          <a:effectLst/>
                        </a:rPr>
                        <a:t>hőmérsék-let-érzékeny</a:t>
                      </a:r>
                      <a:r>
                        <a:rPr lang="hu-HU" sz="1600" dirty="0">
                          <a:effectLst/>
                        </a:rPr>
                        <a:t>, rétegzett talajok vizsgálatára is alkalmas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7" marR="36367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</a:rPr>
                        <a:t>berendezés költséges; terepi mozgatás nehézkes és veszélyes; </a:t>
                      </a:r>
                      <a:r>
                        <a:rPr lang="hu-HU" sz="1600" dirty="0" smtClean="0">
                          <a:effectLst/>
                        </a:rPr>
                        <a:t>nedvességtartalom-meghatározáskor </a:t>
                      </a:r>
                      <a:r>
                        <a:rPr lang="hu-HU" sz="1600" dirty="0">
                          <a:effectLst/>
                        </a:rPr>
                        <a:t>a talaj térfogat-tömegének ismerete szükséges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7" marR="3636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373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000" dirty="0" err="1" smtClean="0"/>
              <a:t>Víztöblet</a:t>
            </a:r>
            <a:r>
              <a:rPr lang="hu-HU" sz="2000" dirty="0" smtClean="0"/>
              <a:t> és vízhiány</a:t>
            </a:r>
            <a:br>
              <a:rPr lang="hu-HU" sz="2000" dirty="0" smtClean="0"/>
            </a:br>
            <a:r>
              <a:rPr lang="hu-HU" sz="2000" dirty="0" smtClean="0"/>
              <a:t> –sokszor egy vegetációs időn belül is-</a:t>
            </a:r>
            <a:endParaRPr lang="hu-HU" sz="2000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>
                <a:solidFill>
                  <a:srgbClr val="FFFFFF"/>
                </a:solidFill>
              </a:rPr>
              <a:t>HEFOP 3.3.1.</a:t>
            </a:r>
            <a:endParaRPr lang="hu-HU">
              <a:solidFill>
                <a:srgbClr val="FFFFFF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89039"/>
            <a:ext cx="4427984" cy="302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032" y="3789039"/>
            <a:ext cx="4594968" cy="3098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338" y="801688"/>
            <a:ext cx="4505325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ktum 3"/>
          <p:cNvGraphicFramePr>
            <a:graphicFrameLocks noChangeAspect="1"/>
          </p:cNvGraphicFramePr>
          <p:nvPr/>
        </p:nvGraphicFramePr>
        <p:xfrm>
          <a:off x="0" y="1341438"/>
          <a:ext cx="4506913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6" name="Diagram" r:id="rId6" imgW="4038660" imgH="4524285" progId="MSGraph.Chart.8">
                  <p:embed followColorScheme="full"/>
                </p:oleObj>
              </mc:Choice>
              <mc:Fallback>
                <p:oleObj name="Diagram" r:id="rId6" imgW="4038660" imgH="4524285" progId="MSGraph.Chart.8">
                  <p:embed followColorScheme="full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41438"/>
                        <a:ext cx="4506913" cy="525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363269"/>
            <a:ext cx="8788234" cy="2281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969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hu-HU" sz="3200" dirty="0" err="1">
                <a:cs typeface="Times New Roman" pitchFamily="18" charset="0"/>
              </a:rPr>
              <a:t>Távérzékelés</a:t>
            </a:r>
            <a:endParaRPr lang="en-US" altLang="hu-HU" sz="3200" dirty="0">
              <a:cs typeface="Times New Roman" pitchFamily="18" charset="0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hu-HU" altLang="hu-HU" sz="2800" dirty="0" smtClean="0">
                <a:effectLst/>
                <a:cs typeface="Times New Roman" pitchFamily="18" charset="0"/>
              </a:rPr>
              <a:t>Távérzékelés</a:t>
            </a:r>
            <a:endParaRPr lang="en-US" altLang="hu-HU" sz="2800" dirty="0" smtClean="0">
              <a:effectLst/>
              <a:cs typeface="Times New Roman" pitchFamily="18" charset="0"/>
            </a:endParaRPr>
          </a:p>
          <a:p>
            <a:pPr lvl="1"/>
            <a:r>
              <a:rPr lang="hu-HU" altLang="hu-HU" sz="2800" dirty="0" smtClean="0">
                <a:effectLst/>
                <a:cs typeface="Times New Roman" pitchFamily="18" charset="0"/>
              </a:rPr>
              <a:t>Űr-, </a:t>
            </a:r>
            <a:r>
              <a:rPr lang="hu-HU" altLang="hu-HU" dirty="0" smtClean="0">
                <a:cs typeface="Times New Roman" pitchFamily="18" charset="0"/>
              </a:rPr>
              <a:t>légi-, vagy földi </a:t>
            </a:r>
            <a:r>
              <a:rPr lang="hu-HU" altLang="hu-HU" sz="2800" dirty="0" smtClean="0">
                <a:effectLst/>
                <a:cs typeface="Times New Roman" pitchFamily="18" charset="0"/>
              </a:rPr>
              <a:t>felvétel</a:t>
            </a:r>
            <a:endParaRPr lang="en-US" altLang="hu-HU" sz="2800" dirty="0" smtClean="0">
              <a:effectLst/>
              <a:cs typeface="Times New Roman" pitchFamily="18" charset="0"/>
            </a:endParaRPr>
          </a:p>
          <a:p>
            <a:pPr lvl="1" eaLnBrk="1" hangingPunct="1"/>
            <a:r>
              <a:rPr lang="hu-HU" altLang="hu-HU" sz="2800" dirty="0" smtClean="0">
                <a:effectLst/>
                <a:cs typeface="Times New Roman" pitchFamily="18" charset="0"/>
              </a:rPr>
              <a:t>A jelenleg fejlesztett  méréstechnikák között az a </a:t>
            </a:r>
            <a:r>
              <a:rPr lang="hu-HU" altLang="hu-HU" sz="2800" b="1" dirty="0" smtClean="0">
                <a:effectLst/>
                <a:cs typeface="Times New Roman" pitchFamily="18" charset="0"/>
              </a:rPr>
              <a:t>növényfelület hőmérsékletét mérő infravörös módszer</a:t>
            </a:r>
            <a:r>
              <a:rPr lang="hu-HU" altLang="hu-HU" sz="2800" dirty="0" smtClean="0">
                <a:effectLst/>
                <a:cs typeface="Times New Roman" pitchFamily="18" charset="0"/>
              </a:rPr>
              <a:t> terjedt el leginkább.</a:t>
            </a:r>
            <a:endParaRPr lang="en-US" altLang="hu-HU" sz="2800" dirty="0" smtClean="0">
              <a:effectLst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hu-HU" sz="280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0301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rmAutofit/>
          </a:bodyPr>
          <a:lstStyle/>
          <a:p>
            <a:r>
              <a:rPr lang="hu-HU" sz="1600" dirty="0" smtClean="0"/>
              <a:t>Nővény </a:t>
            </a:r>
            <a:r>
              <a:rPr lang="hu-HU" sz="1600" dirty="0" err="1" smtClean="0"/>
              <a:t>felülelet</a:t>
            </a:r>
            <a:r>
              <a:rPr lang="hu-HU" sz="1600" dirty="0" smtClean="0"/>
              <a:t> </a:t>
            </a:r>
            <a:r>
              <a:rPr lang="hu-HU" sz="1600" dirty="0" err="1" smtClean="0"/>
              <a:t>hőméssékleta</a:t>
            </a:r>
            <a:endParaRPr lang="hu-HU" sz="1600" dirty="0"/>
          </a:p>
        </p:txBody>
      </p:sp>
      <p:sp>
        <p:nvSpPr>
          <p:cNvPr id="3" name="Téglalap 2"/>
          <p:cNvSpPr/>
          <p:nvPr/>
        </p:nvSpPr>
        <p:spPr>
          <a:xfrm>
            <a:off x="611560" y="2291179"/>
            <a:ext cx="309634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dirty="0"/>
              <a:t>Egycsatornás adatok álszínes (</a:t>
            </a:r>
            <a:r>
              <a:rPr lang="hu-HU" sz="1400" dirty="0" err="1"/>
              <a:t>pseudocolor</a:t>
            </a:r>
            <a:r>
              <a:rPr lang="hu-HU" sz="1400" dirty="0"/>
              <a:t>) megjelenítése</a:t>
            </a:r>
          </a:p>
          <a:p>
            <a:r>
              <a:rPr lang="hu-HU" sz="1400" dirty="0"/>
              <a:t>Az egycsatornás képek megjelenítésének másik módja álszínek (</a:t>
            </a:r>
            <a:r>
              <a:rPr lang="hu-HU" sz="1400" dirty="0" err="1"/>
              <a:t>pseudocolor</a:t>
            </a:r>
            <a:r>
              <a:rPr lang="hu-HU" sz="1400" dirty="0"/>
              <a:t>) használata. Ekkor a megjelenítésre szánt kép pixelértékeihez egy táblázat (paletta, LUT=</a:t>
            </a:r>
            <a:r>
              <a:rPr lang="hu-HU" sz="1400" dirty="0" err="1"/>
              <a:t>Look</a:t>
            </a:r>
            <a:r>
              <a:rPr lang="hu-HU" sz="1400" dirty="0"/>
              <a:t> </a:t>
            </a:r>
            <a:r>
              <a:rPr lang="hu-HU" sz="1400" dirty="0" err="1"/>
              <a:t>Up</a:t>
            </a:r>
            <a:r>
              <a:rPr lang="hu-HU" sz="1400" dirty="0"/>
              <a:t> </a:t>
            </a:r>
            <a:r>
              <a:rPr lang="hu-HU" sz="1400" dirty="0" err="1"/>
              <a:t>Table</a:t>
            </a:r>
            <a:r>
              <a:rPr lang="hu-HU" sz="1400" dirty="0"/>
              <a:t>) alapján színeket rendelünk. Erre példa amikor a TERRA  műhold </a:t>
            </a:r>
            <a:r>
              <a:rPr lang="hu-HU" sz="1400" dirty="0" err="1"/>
              <a:t>termális</a:t>
            </a:r>
            <a:r>
              <a:rPr lang="hu-HU" sz="1400" dirty="0"/>
              <a:t> csatornájának adataihoz a kéktől a sárgán át a pirosig tartó színeket rendelünk a hőmérsékletnek megfelelően.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584" y="2492896"/>
            <a:ext cx="4590380" cy="2691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3"/>
          <p:cNvSpPr/>
          <p:nvPr/>
        </p:nvSpPr>
        <p:spPr>
          <a:xfrm>
            <a:off x="4247964" y="5472311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100" dirty="0"/>
              <a:t>TERRA műhold MODIS felvételéből számított hőmérséklet értékek álszínes (</a:t>
            </a:r>
            <a:r>
              <a:rPr lang="hu-HU" sz="1100" dirty="0" err="1"/>
              <a:t>pseudocolor</a:t>
            </a:r>
            <a:r>
              <a:rPr lang="hu-HU" sz="1100" dirty="0"/>
              <a:t>) megjelenítése. A kép bal alsó sarkában van az egyes hőmérsékletértékekhez tartozó színeket mutató paletta</a:t>
            </a:r>
            <a:r>
              <a:rPr lang="hu-HU" dirty="0"/>
              <a:t>.</a:t>
            </a:r>
          </a:p>
        </p:txBody>
      </p:sp>
      <p:sp>
        <p:nvSpPr>
          <p:cNvPr id="5" name="Téglalap 4"/>
          <p:cNvSpPr/>
          <p:nvPr/>
        </p:nvSpPr>
        <p:spPr>
          <a:xfrm>
            <a:off x="107504" y="6210975"/>
            <a:ext cx="36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hlinkClick r:id="rId4"/>
              </a:rPr>
              <a:t>http://sas2.elte.hu/mg/</a:t>
            </a:r>
            <a:r>
              <a:rPr lang="hu-HU" dirty="0" err="1">
                <a:hlinkClick r:id="rId4"/>
              </a:rPr>
              <a:t>foldkutatas</a:t>
            </a:r>
            <a:r>
              <a:rPr lang="hu-HU" dirty="0">
                <a:hlinkClick r:id="rId4"/>
              </a:rPr>
              <a:t>_v3/6kep0.htm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957397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altLang="hu-HU" sz="3200" dirty="0" smtClean="0">
                <a:cs typeface="Times New Roman" pitchFamily="18" charset="0"/>
              </a:rPr>
              <a:t>Növény </a:t>
            </a:r>
            <a:r>
              <a:rPr lang="hu-HU" altLang="hu-HU" sz="3200" dirty="0" err="1" smtClean="0">
                <a:cs typeface="Times New Roman" pitchFamily="18" charset="0"/>
              </a:rPr>
              <a:t>szárazságstressz</a:t>
            </a:r>
            <a:r>
              <a:rPr lang="hu-HU" altLang="hu-HU" sz="3200" dirty="0" smtClean="0">
                <a:cs typeface="Times New Roman" pitchFamily="18" charset="0"/>
              </a:rPr>
              <a:t> index</a:t>
            </a:r>
            <a:r>
              <a:rPr lang="en-US" altLang="hu-HU" sz="3200" dirty="0" smtClean="0">
                <a:cs typeface="Times New Roman" pitchFamily="18" charset="0"/>
              </a:rPr>
              <a:t/>
            </a:r>
            <a:br>
              <a:rPr lang="en-US" altLang="hu-HU" sz="3200" dirty="0" smtClean="0">
                <a:cs typeface="Times New Roman" pitchFamily="18" charset="0"/>
              </a:rPr>
            </a:br>
            <a:r>
              <a:rPr lang="hu-HU" altLang="hu-HU" sz="3200" dirty="0" smtClean="0">
                <a:cs typeface="Times New Roman" pitchFamily="18" charset="0"/>
              </a:rPr>
              <a:t>(</a:t>
            </a:r>
            <a:r>
              <a:rPr lang="en-US" altLang="hu-HU" sz="3200" dirty="0" smtClean="0">
                <a:cs typeface="Times New Roman" pitchFamily="18" charset="0"/>
              </a:rPr>
              <a:t>Crop </a:t>
            </a:r>
            <a:r>
              <a:rPr lang="en-US" altLang="hu-HU" sz="3200" dirty="0">
                <a:cs typeface="Times New Roman" pitchFamily="18" charset="0"/>
              </a:rPr>
              <a:t>water stress index </a:t>
            </a:r>
            <a:r>
              <a:rPr lang="hu-HU" altLang="hu-HU" sz="3200" dirty="0" smtClean="0">
                <a:cs typeface="Times New Roman" pitchFamily="18" charset="0"/>
              </a:rPr>
              <a:t>=</a:t>
            </a:r>
            <a:r>
              <a:rPr lang="en-US" altLang="hu-HU" sz="3200" dirty="0" smtClean="0">
                <a:cs typeface="Times New Roman" pitchFamily="18" charset="0"/>
              </a:rPr>
              <a:t>CWSI</a:t>
            </a:r>
            <a:r>
              <a:rPr lang="en-US" altLang="hu-HU" sz="3200" dirty="0">
                <a:cs typeface="Times New Roman" pitchFamily="18" charset="0"/>
              </a:rPr>
              <a:t>)</a:t>
            </a:r>
            <a:br>
              <a:rPr lang="en-US" altLang="hu-HU" sz="3200" dirty="0">
                <a:cs typeface="Times New Roman" pitchFamily="18" charset="0"/>
              </a:rPr>
            </a:br>
            <a:endParaRPr lang="en-US" altLang="hu-HU" sz="3200" dirty="0" smtClean="0">
              <a:cs typeface="Times New Roman" pitchFamily="18" charset="0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628800"/>
            <a:ext cx="8708504" cy="41148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hu-HU" altLang="hu-HU" sz="2800" dirty="0" smtClean="0">
                <a:cs typeface="Times New Roman" pitchFamily="18" charset="0"/>
              </a:rPr>
              <a:t>Több számítási mód </a:t>
            </a:r>
            <a:r>
              <a:rPr lang="hu-HU" altLang="hu-HU" sz="2800" dirty="0">
                <a:cs typeface="Times New Roman" pitchFamily="18" charset="0"/>
              </a:rPr>
              <a:t>a szárazságindex (</a:t>
            </a:r>
            <a:r>
              <a:rPr lang="hu-HU" altLang="hu-HU" sz="2800" dirty="0" smtClean="0">
                <a:cs typeface="Times New Roman" pitchFamily="18" charset="0"/>
              </a:rPr>
              <a:t>CWSI)</a:t>
            </a:r>
            <a:endParaRPr lang="hu-HU" altLang="hu-HU" sz="2800" dirty="0"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hu-HU" altLang="hu-HU" sz="2800" dirty="0" smtClean="0">
                <a:cs typeface="Times New Roman" pitchFamily="18" charset="0"/>
              </a:rPr>
              <a:t> meghatározására</a:t>
            </a:r>
            <a:endParaRPr lang="en-US" altLang="hu-HU" sz="2800" dirty="0" smtClean="0">
              <a:effectLst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hu-HU" sz="2800" dirty="0" smtClean="0">
              <a:effectLst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hu-HU" sz="2800" dirty="0" smtClean="0">
                <a:effectLst/>
                <a:cs typeface="Times New Roman" pitchFamily="18" charset="0"/>
              </a:rPr>
              <a:t>CWSI =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hu-HU" sz="2800" dirty="0" smtClean="0">
                <a:effectLst/>
                <a:cs typeface="Times New Roman" pitchFamily="18" charset="0"/>
              </a:rPr>
              <a:t> </a:t>
            </a:r>
          </a:p>
          <a:p>
            <a:pPr>
              <a:lnSpc>
                <a:spcPct val="90000"/>
              </a:lnSpc>
              <a:buNone/>
            </a:pPr>
            <a:r>
              <a:rPr lang="hu-HU" altLang="hu-HU" sz="2800" dirty="0" smtClean="0">
                <a:cs typeface="Times New Roman" pitchFamily="18" charset="0"/>
              </a:rPr>
              <a:t>TC= növényfelület hőmérséklete (</a:t>
            </a:r>
            <a:r>
              <a:rPr lang="hu-HU" altLang="hu-HU" sz="2800" dirty="0" err="1" smtClean="0">
                <a:cs typeface="Times New Roman" pitchFamily="18" charset="0"/>
              </a:rPr>
              <a:t>canopy</a:t>
            </a:r>
            <a:r>
              <a:rPr lang="hu-HU" altLang="hu-HU" sz="2800" dirty="0" smtClean="0">
                <a:cs typeface="Times New Roman" pitchFamily="18" charset="0"/>
              </a:rPr>
              <a:t> </a:t>
            </a:r>
            <a:r>
              <a:rPr lang="hu-HU" altLang="hu-HU" sz="2800" dirty="0" err="1" smtClean="0">
                <a:cs typeface="Times New Roman" pitchFamily="18" charset="0"/>
              </a:rPr>
              <a:t>temperature</a:t>
            </a:r>
            <a:r>
              <a:rPr lang="hu-HU" altLang="hu-HU" sz="2800" dirty="0" smtClean="0">
                <a:cs typeface="Times New Roman" pitchFamily="18" charset="0"/>
              </a:rPr>
              <a:t>) </a:t>
            </a:r>
            <a:endParaRPr lang="en-US" altLang="hu-HU" sz="2800" dirty="0" smtClean="0">
              <a:effectLst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hu-HU" sz="2800" dirty="0" smtClean="0">
                <a:effectLst/>
                <a:cs typeface="Times New Roman" pitchFamily="18" charset="0"/>
              </a:rPr>
              <a:t>   </a:t>
            </a:r>
            <a:r>
              <a:rPr lang="en-US" altLang="hu-HU" sz="2800" dirty="0" err="1" smtClean="0">
                <a:effectLst/>
                <a:cs typeface="Times New Roman" pitchFamily="18" charset="0"/>
              </a:rPr>
              <a:t>TC</a:t>
            </a:r>
            <a:r>
              <a:rPr lang="en-US" altLang="hu-HU" sz="2800" baseline="-30000" dirty="0" err="1" smtClean="0">
                <a:effectLst/>
                <a:cs typeface="Times New Roman" pitchFamily="18" charset="0"/>
              </a:rPr>
              <a:t>i</a:t>
            </a:r>
            <a:r>
              <a:rPr lang="en-US" altLang="hu-HU" sz="2800" baseline="-30000" dirty="0" smtClean="0">
                <a:effectLst/>
                <a:cs typeface="Times New Roman" pitchFamily="18" charset="0"/>
              </a:rPr>
              <a:t> </a:t>
            </a:r>
            <a:r>
              <a:rPr lang="en-US" altLang="hu-HU" sz="2800" dirty="0" smtClean="0">
                <a:effectLst/>
                <a:cs typeface="Times New Roman" pitchFamily="18" charset="0"/>
              </a:rPr>
              <a:t>= </a:t>
            </a:r>
            <a:r>
              <a:rPr lang="hu-HU" altLang="hu-HU" sz="2800" dirty="0" smtClean="0">
                <a:effectLst/>
                <a:cs typeface="Times New Roman" pitchFamily="18" charset="0"/>
              </a:rPr>
              <a:t>Öntözés indítás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hu-HU" sz="2800" dirty="0" smtClean="0">
              <a:effectLst/>
              <a:cs typeface="Times New Roman" pitchFamily="18" charset="0"/>
            </a:endParaRPr>
          </a:p>
          <a:p>
            <a:pPr>
              <a:lnSpc>
                <a:spcPct val="90000"/>
              </a:lnSpc>
              <a:buNone/>
            </a:pPr>
            <a:r>
              <a:rPr lang="hu-HU" altLang="hu-HU" sz="2800" dirty="0" err="1" smtClean="0">
                <a:cs typeface="Times New Roman" pitchFamily="18" charset="0"/>
              </a:rPr>
              <a:t>Tc</a:t>
            </a:r>
            <a:r>
              <a:rPr lang="hu-HU" altLang="hu-HU" sz="2800" baseline="-25000" dirty="0" err="1" smtClean="0">
                <a:cs typeface="Times New Roman" pitchFamily="18" charset="0"/>
              </a:rPr>
              <a:t>min</a:t>
            </a:r>
            <a:r>
              <a:rPr lang="hu-HU" altLang="hu-HU" sz="2800" dirty="0" smtClean="0">
                <a:cs typeface="Times New Roman" pitchFamily="18" charset="0"/>
              </a:rPr>
              <a:t>=</a:t>
            </a:r>
            <a:r>
              <a:rPr lang="hu-HU" altLang="hu-HU" sz="2800" dirty="0" err="1" smtClean="0">
                <a:cs typeface="Times New Roman" pitchFamily="18" charset="0"/>
              </a:rPr>
              <a:t>stresszmentes</a:t>
            </a:r>
            <a:r>
              <a:rPr lang="hu-HU" altLang="hu-HU" sz="2800" dirty="0" smtClean="0">
                <a:cs typeface="Times New Roman" pitchFamily="18" charset="0"/>
              </a:rPr>
              <a:t>, jó </a:t>
            </a:r>
            <a:r>
              <a:rPr lang="hu-HU" altLang="hu-HU" sz="2800" dirty="0" err="1" smtClean="0">
                <a:cs typeface="Times New Roman" pitchFamily="18" charset="0"/>
              </a:rPr>
              <a:t>vízellátottságú</a:t>
            </a:r>
            <a:r>
              <a:rPr lang="hu-HU" altLang="hu-HU" sz="2800" dirty="0" smtClean="0">
                <a:cs typeface="Times New Roman" pitchFamily="18" charset="0"/>
              </a:rPr>
              <a:t> növény a napsugárzás és </a:t>
            </a:r>
            <a:r>
              <a:rPr lang="hu-HU" altLang="hu-HU" sz="2800" dirty="0">
                <a:cs typeface="Times New Roman" pitchFamily="18" charset="0"/>
              </a:rPr>
              <a:t>nedvesség </a:t>
            </a:r>
            <a:r>
              <a:rPr lang="hu-HU" altLang="hu-HU" sz="2800" dirty="0" err="1">
                <a:cs typeface="Times New Roman" pitchFamily="18" charset="0"/>
              </a:rPr>
              <a:t>alapjánl</a:t>
            </a:r>
            <a:r>
              <a:rPr lang="hu-HU" altLang="hu-HU" sz="2800" dirty="0">
                <a:cs typeface="Times New Roman" pitchFamily="18" charset="0"/>
              </a:rPr>
              <a:t> </a:t>
            </a:r>
            <a:r>
              <a:rPr lang="hu-HU" altLang="hu-HU" sz="2800" dirty="0" smtClean="0">
                <a:cs typeface="Times New Roman" pitchFamily="18" charset="0"/>
              </a:rPr>
              <a:t>számított, vagy mért hőmérséklete</a:t>
            </a:r>
            <a:endParaRPr lang="en-US" altLang="hu-HU" sz="2800" dirty="0" smtClean="0">
              <a:effectLst/>
              <a:cs typeface="Times New Roman" pitchFamily="18" charset="0"/>
            </a:endParaRPr>
          </a:p>
          <a:p>
            <a:pPr>
              <a:lnSpc>
                <a:spcPct val="90000"/>
              </a:lnSpc>
              <a:buNone/>
            </a:pPr>
            <a:r>
              <a:rPr lang="en-US" altLang="hu-HU" sz="2800" dirty="0" err="1" smtClean="0">
                <a:cs typeface="Times New Roman" pitchFamily="18" charset="0"/>
              </a:rPr>
              <a:t>TC</a:t>
            </a:r>
            <a:r>
              <a:rPr lang="en-US" altLang="hu-HU" sz="2800" baseline="-25000" dirty="0" err="1" smtClean="0">
                <a:cs typeface="Times New Roman" pitchFamily="18" charset="0"/>
              </a:rPr>
              <a:t>max</a:t>
            </a:r>
            <a:r>
              <a:rPr lang="en-US" altLang="hu-HU" sz="2800" dirty="0" smtClean="0">
                <a:cs typeface="Times New Roman" pitchFamily="18" charset="0"/>
              </a:rPr>
              <a:t> =</a:t>
            </a:r>
            <a:r>
              <a:rPr lang="hu-HU" altLang="hu-HU" sz="2800" dirty="0" smtClean="0">
                <a:cs typeface="Times New Roman" pitchFamily="18" charset="0"/>
              </a:rPr>
              <a:t>maximális stressz állapotban levő növény léghőmérséklet és napsugárzás alapján számított hőmérséklete</a:t>
            </a:r>
            <a:endParaRPr lang="en-US" altLang="hu-HU" sz="2800" dirty="0" smtClean="0">
              <a:effectLst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hu-HU" sz="2800" dirty="0" smtClean="0">
                <a:effectLst/>
                <a:cs typeface="Times New Roman" pitchFamily="18" charset="0"/>
              </a:rPr>
              <a:t> </a:t>
            </a:r>
          </a:p>
          <a:p>
            <a:pPr eaLnBrk="1" hangingPunct="1">
              <a:lnSpc>
                <a:spcPct val="90000"/>
              </a:lnSpc>
            </a:pPr>
            <a:endParaRPr lang="en-US" altLang="hu-HU" sz="2800" dirty="0" smtClean="0">
              <a:effectLst/>
            </a:endParaRPr>
          </a:p>
        </p:txBody>
      </p:sp>
      <p:graphicFrame>
        <p:nvGraphicFramePr>
          <p:cNvPr id="1946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1124321"/>
              </p:ext>
            </p:extLst>
          </p:nvPr>
        </p:nvGraphicFramePr>
        <p:xfrm>
          <a:off x="3635896" y="2204864"/>
          <a:ext cx="231775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4" name="Equation" r:id="rId3" imgW="2387600" imgH="1016000" progId="Equation.3">
                  <p:embed/>
                </p:oleObj>
              </mc:Choice>
              <mc:Fallback>
                <p:oleObj name="Equation" r:id="rId3" imgW="2387600" imgH="1016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896" y="2204864"/>
                        <a:ext cx="2317750" cy="762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754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Alkalmazkodás talajtani  lehetőségei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Homoktalajon</a:t>
            </a:r>
            <a:r>
              <a:rPr lang="hu-HU" dirty="0" smtClean="0"/>
              <a:t>: a </a:t>
            </a:r>
            <a:r>
              <a:rPr lang="hu-HU" dirty="0"/>
              <a:t>víztartó képesség javítása</a:t>
            </a:r>
          </a:p>
          <a:p>
            <a:pPr marL="0" indent="0">
              <a:buNone/>
            </a:pPr>
            <a:r>
              <a:rPr lang="hu-HU" dirty="0"/>
              <a:t>Szerves és szervetlen kolloidtartalom </a:t>
            </a:r>
            <a:r>
              <a:rPr lang="hu-HU" dirty="0" smtClean="0"/>
              <a:t>növelése</a:t>
            </a:r>
          </a:p>
          <a:p>
            <a:pPr marL="0" indent="0">
              <a:buNone/>
            </a:pPr>
            <a:r>
              <a:rPr lang="hu-HU" dirty="0" smtClean="0"/>
              <a:t>Helyben kitermelhető anyagok (Buckaközi láp).</a:t>
            </a:r>
          </a:p>
          <a:p>
            <a:pPr marL="0" indent="0">
              <a:buNone/>
            </a:pPr>
            <a:r>
              <a:rPr lang="hu-HU" dirty="0" smtClean="0"/>
              <a:t>Ásványi termékek (</a:t>
            </a:r>
            <a:r>
              <a:rPr lang="hu-HU" dirty="0" err="1" smtClean="0"/>
              <a:t>zeolitok</a:t>
            </a:r>
            <a:r>
              <a:rPr lang="hu-HU" dirty="0" smtClean="0"/>
              <a:t>)</a:t>
            </a:r>
          </a:p>
          <a:p>
            <a:pPr marL="0" indent="0">
              <a:buNone/>
            </a:pPr>
            <a:r>
              <a:rPr lang="hu-HU" dirty="0" smtClean="0"/>
              <a:t>Komposztok (szennyvíziszap komposzt)</a:t>
            </a:r>
          </a:p>
          <a:p>
            <a:pPr marL="0" indent="0">
              <a:buNone/>
            </a:pPr>
            <a:r>
              <a:rPr lang="hu-HU" dirty="0" smtClean="0"/>
              <a:t>Bioenergia ipar melléktermékei (</a:t>
            </a:r>
            <a:r>
              <a:rPr lang="hu-HU" dirty="0" err="1" smtClean="0"/>
              <a:t>biochar</a:t>
            </a:r>
            <a:r>
              <a:rPr lang="hu-HU" dirty="0" smtClean="0"/>
              <a:t>)</a:t>
            </a:r>
          </a:p>
          <a:p>
            <a:pPr marL="0" indent="0">
              <a:buNone/>
            </a:pPr>
            <a:r>
              <a:rPr lang="hu-HU" dirty="0" smtClean="0"/>
              <a:t> </a:t>
            </a:r>
            <a:endParaRPr lang="hu-HU" dirty="0"/>
          </a:p>
          <a:p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366301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ChangeArrowheads="1"/>
          </p:cNvSpPr>
          <p:nvPr/>
        </p:nvSpPr>
        <p:spPr bwMode="auto">
          <a:xfrm>
            <a:off x="611560" y="1124744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hu-HU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„</a:t>
            </a:r>
            <a:r>
              <a:rPr lang="hu-H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A talaj Magyarország legnagyobb (potenciális) természetes víztározója”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hu-H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(</a:t>
            </a:r>
            <a:r>
              <a:rPr lang="hu-HU" sz="1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Várallyay</a:t>
            </a:r>
            <a:r>
              <a:rPr lang="hu-H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)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</p:txBody>
      </p:sp>
      <p:graphicFrame>
        <p:nvGraphicFramePr>
          <p:cNvPr id="348177" name="Group 17"/>
          <p:cNvGraphicFramePr>
            <a:graphicFrameLocks noGrp="1"/>
          </p:cNvGraphicFramePr>
          <p:nvPr/>
        </p:nvGraphicFramePr>
        <p:xfrm>
          <a:off x="533400" y="2276475"/>
          <a:ext cx="8077200" cy="4354451"/>
        </p:xfrm>
        <a:graphic>
          <a:graphicData uri="http://schemas.openxmlformats.org/drawingml/2006/table">
            <a:tbl>
              <a:tblPr/>
              <a:tblGrid>
                <a:gridCol w="3933825"/>
                <a:gridCol w="4143375"/>
              </a:tblGrid>
              <a:tr h="1004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Légköri csapadék</a:t>
                      </a:r>
                      <a:r>
                        <a:rPr kumimoji="0" lang="en-GB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 </a:t>
                      </a:r>
                      <a:endParaRPr kumimoji="0" lang="hu-H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(500–600 mm)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  </a:t>
                      </a:r>
                      <a:r>
                        <a:rPr kumimoji="0" lang="en-GB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50–</a:t>
                      </a:r>
                      <a:r>
                        <a:rPr kumimoji="0" lang="hu-H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60</a:t>
                      </a:r>
                      <a:r>
                        <a:rPr kumimoji="0" lang="en-GB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 km³/</a:t>
                      </a:r>
                      <a:r>
                        <a:rPr kumimoji="0" lang="hu-H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év</a:t>
                      </a:r>
                      <a:r>
                        <a:rPr kumimoji="0" lang="en-GB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 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20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A talaj felső</a:t>
                      </a:r>
                      <a:r>
                        <a:rPr kumimoji="0" lang="en-GB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 0–100 cm</a:t>
                      </a:r>
                      <a:r>
                        <a:rPr kumimoji="0" lang="hu-H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-es rétegének potenciális vízbefogadó/víztároló képessége</a:t>
                      </a:r>
                      <a:r>
                        <a:rPr kumimoji="0" lang="en-GB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 (</a:t>
                      </a:r>
                      <a:r>
                        <a:rPr kumimoji="0" lang="hu-H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VK</a:t>
                      </a:r>
                      <a:r>
                        <a:rPr kumimoji="0" lang="en-GB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t)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             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 </a:t>
                      </a:r>
                      <a:r>
                        <a:rPr kumimoji="0" lang="en-GB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30–35 km³/</a:t>
                      </a:r>
                      <a:r>
                        <a:rPr kumimoji="0" lang="hu-H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év</a:t>
                      </a:r>
                      <a:r>
                        <a:rPr kumimoji="0" lang="en-GB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 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22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Folyók évi hozama</a:t>
                      </a:r>
                      <a:endParaRPr kumimoji="0" lang="en-GB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Balaton</a:t>
                      </a:r>
                      <a:r>
                        <a:rPr kumimoji="0" lang="hu-H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 tó</a:t>
                      </a:r>
                      <a:endParaRPr kumimoji="0" lang="en-GB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 </a:t>
                      </a:r>
                      <a:r>
                        <a:rPr kumimoji="0" lang="en-GB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110–120 km³/</a:t>
                      </a:r>
                      <a:r>
                        <a:rPr kumimoji="0" lang="hu-H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év</a:t>
                      </a:r>
                      <a:r>
                        <a:rPr kumimoji="0" lang="en-GB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                 </a:t>
                      </a:r>
                      <a:r>
                        <a:rPr kumimoji="0" lang="en-GB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~ 2–2.5 km³ 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Szövegdoboz 3"/>
          <p:cNvSpPr txBox="1"/>
          <p:nvPr/>
        </p:nvSpPr>
        <p:spPr>
          <a:xfrm>
            <a:off x="323528" y="260648"/>
            <a:ext cx="8820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hu-HU" sz="2400" b="1" dirty="0" smtClean="0">
                <a:solidFill>
                  <a:srgbClr val="FFFF00"/>
                </a:solidFill>
              </a:rPr>
              <a:t>A talaj tárolókapacitásának kihasználását természetes, vagy mesterséges záró-réteg akadályozza</a:t>
            </a:r>
            <a:endParaRPr lang="hu-HU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91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234" name="Picture 2" descr="melylazito (1)"/>
          <p:cNvPicPr>
            <a:picLocks noChangeAspect="1" noChangeArrowheads="1"/>
          </p:cNvPicPr>
          <p:nvPr/>
        </p:nvPicPr>
        <p:blipFill>
          <a:blip r:embed="rId2" cstate="print"/>
          <a:srcRect l="8359"/>
          <a:stretch>
            <a:fillRect/>
          </a:stretch>
        </p:blipFill>
        <p:spPr bwMode="auto">
          <a:xfrm>
            <a:off x="0" y="-341313"/>
            <a:ext cx="9598025" cy="719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artalom helye 2"/>
          <p:cNvSpPr txBox="1">
            <a:spLocks/>
          </p:cNvSpPr>
          <p:nvPr/>
        </p:nvSpPr>
        <p:spPr>
          <a:xfrm>
            <a:off x="251520" y="2708920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hu-HU" sz="3200" b="1" dirty="0" smtClean="0">
                <a:solidFill>
                  <a:srgbClr val="FFFF00"/>
                </a:solidFill>
              </a:rPr>
              <a:t>A tömődött rétegek kezelése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hu-HU" sz="3200" b="1" dirty="0" err="1" smtClean="0">
                <a:solidFill>
                  <a:srgbClr val="FFFF00"/>
                </a:solidFill>
              </a:rPr>
              <a:t>Középmély</a:t>
            </a:r>
            <a:r>
              <a:rPr lang="hu-HU" sz="3200" b="1" dirty="0" smtClean="0">
                <a:solidFill>
                  <a:srgbClr val="FFFF00"/>
                </a:solidFill>
              </a:rPr>
              <a:t> lazítás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hu-HU" sz="3200" b="1" dirty="0" err="1" smtClean="0">
                <a:solidFill>
                  <a:srgbClr val="FFFF00"/>
                </a:solidFill>
              </a:rPr>
              <a:t>Mélylazitás</a:t>
            </a:r>
            <a:endParaRPr lang="hu-HU" sz="3200" b="1" dirty="0" smtClean="0">
              <a:solidFill>
                <a:srgbClr val="FFFF00"/>
              </a:solidFill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hu-HU" sz="3200" b="1" dirty="0" smtClean="0">
                <a:solidFill>
                  <a:srgbClr val="FFFF00"/>
                </a:solidFill>
              </a:rPr>
              <a:t>Kémiai, mechanikai és biológiai talajjavítás</a:t>
            </a:r>
            <a:endParaRPr lang="hu-HU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02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80" name="Picture 4" descr="melylazito (5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3789040"/>
            <a:ext cx="3347864" cy="3068960"/>
          </a:xfrm>
          <a:prstGeom prst="rect">
            <a:avLst/>
          </a:prstGeom>
          <a:noFill/>
        </p:spPr>
      </p:pic>
      <p:pic>
        <p:nvPicPr>
          <p:cNvPr id="3" name="Picture 4" descr="melylazito (1)"/>
          <p:cNvPicPr>
            <a:picLocks noChangeAspect="1" noChangeArrowheads="1"/>
          </p:cNvPicPr>
          <p:nvPr/>
        </p:nvPicPr>
        <p:blipFill>
          <a:blip r:embed="rId3" cstate="print"/>
          <a:srcRect l="11104"/>
          <a:stretch>
            <a:fillRect/>
          </a:stretch>
        </p:blipFill>
        <p:spPr>
          <a:xfrm>
            <a:off x="5796136" y="692696"/>
            <a:ext cx="3131840" cy="2808312"/>
          </a:xfrm>
          <a:prstGeom prst="rect">
            <a:avLst/>
          </a:prstGeom>
          <a:noFill/>
          <a:ln/>
        </p:spPr>
      </p:pic>
      <p:pic>
        <p:nvPicPr>
          <p:cNvPr id="4" name="Picture 3" descr="Tr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0" y="1484783"/>
            <a:ext cx="5724128" cy="5373217"/>
          </a:xfrm>
          <a:prstGeom prst="rect">
            <a:avLst/>
          </a:prstGeom>
          <a:noFill/>
          <a:ln/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67544" y="116632"/>
            <a:ext cx="5184576" cy="1800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-1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 kémiai javítás és mélylazítás együttes alkalmazásának szükségessége</a:t>
            </a:r>
            <a:endParaRPr kumimoji="0" lang="en-GB" sz="2800" b="1" i="0" u="none" strike="noStrike" kern="1200" cap="none" spc="-1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8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>
                <a:solidFill>
                  <a:srgbClr val="FFFFFF"/>
                </a:solidFill>
              </a:rPr>
              <a:t>HEFOP 3.3.1.</a:t>
            </a:r>
          </a:p>
        </p:txBody>
      </p:sp>
      <p:sp>
        <p:nvSpPr>
          <p:cNvPr id="298353" name="Rectangle 36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3200"/>
              <a:t>Meliorációs beruházások területe (ha) 2001-2006 között</a:t>
            </a:r>
          </a:p>
        </p:txBody>
      </p:sp>
      <p:graphicFrame>
        <p:nvGraphicFramePr>
          <p:cNvPr id="298363" name="Group 37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4136090"/>
              </p:ext>
            </p:extLst>
          </p:nvPr>
        </p:nvGraphicFramePr>
        <p:xfrm>
          <a:off x="179388" y="1600200"/>
          <a:ext cx="8507412" cy="2828926"/>
        </p:xfrm>
        <a:graphic>
          <a:graphicData uri="http://schemas.openxmlformats.org/drawingml/2006/table">
            <a:tbl>
              <a:tblPr/>
              <a:tblGrid>
                <a:gridCol w="2392362"/>
                <a:gridCol w="1254125"/>
                <a:gridCol w="973138"/>
                <a:gridCol w="971550"/>
                <a:gridCol w="971550"/>
                <a:gridCol w="973137"/>
                <a:gridCol w="971550"/>
              </a:tblGrid>
              <a:tr h="5651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Tevékenység </a:t>
                      </a:r>
                      <a:endParaRPr kumimoji="0" 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2001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2002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2003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2004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2005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2006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67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Talajcsövezés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383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16 157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51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Mélylazítás</a:t>
                      </a:r>
                      <a:endParaRPr kumimoji="0" 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440</a:t>
                      </a:r>
                      <a:endParaRPr kumimoji="0" 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kumimoji="0" 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3 076</a:t>
                      </a:r>
                      <a:endParaRPr kumimoji="0" 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1 302</a:t>
                      </a:r>
                      <a:endParaRPr kumimoji="0" 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372</a:t>
                      </a:r>
                      <a:endParaRPr kumimoji="0" 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457</a:t>
                      </a:r>
                      <a:endParaRPr kumimoji="0" 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</a:tr>
              <a:tr h="5667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Talajvédelem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2 992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489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51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Tereprendezés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1 353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2 310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3 012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141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254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12622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116-1633_IM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077218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3200" b="1" dirty="0" smtClean="0">
                <a:solidFill>
                  <a:srgbClr val="FFFF66"/>
                </a:solidFill>
              </a:rPr>
              <a:t>A talajfelszín kérgesedésének mérséklése, a beszivárgás javítása</a:t>
            </a:r>
            <a:endParaRPr lang="hu-HU" sz="2400" b="1" dirty="0" smtClean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25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8176" name="Group 176"/>
          <p:cNvGraphicFramePr>
            <a:graphicFrameLocks noGrp="1"/>
          </p:cNvGraphicFramePr>
          <p:nvPr/>
        </p:nvGraphicFramePr>
        <p:xfrm>
          <a:off x="5219700" y="765175"/>
          <a:ext cx="3924300" cy="5626418"/>
        </p:xfrm>
        <a:graphic>
          <a:graphicData uri="http://schemas.openxmlformats.org/drawingml/2006/table">
            <a:tbl>
              <a:tblPr/>
              <a:tblGrid>
                <a:gridCol w="2041525"/>
                <a:gridCol w="1882775"/>
              </a:tblGrid>
              <a:tr h="102393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hu-H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hu-H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kumimoji="0" lang="hu-HU" sz="20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kumimoji="0" lang="hu-H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=</a:t>
                      </a:r>
                      <a:r>
                        <a:rPr kumimoji="0" lang="hu-H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kumimoji="0" lang="hu-HU" sz="20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r>
                        <a:rPr kumimoji="0" lang="hu-H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+(</a:t>
                      </a:r>
                      <a:r>
                        <a:rPr kumimoji="0" lang="hu-H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kumimoji="0" lang="hu-HU" sz="20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kumimoji="0" lang="hu-H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-V</a:t>
                      </a:r>
                      <a:r>
                        <a:rPr kumimoji="0" lang="hu-HU" sz="20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r>
                        <a:rPr kumimoji="0" lang="hu-H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)*</a:t>
                      </a:r>
                      <a:r>
                        <a:rPr kumimoji="0" lang="hu-H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exp</a:t>
                      </a:r>
                      <a:r>
                        <a:rPr kumimoji="0" lang="hu-H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(-A*P*t)</a:t>
                      </a: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egyenlet</a:t>
                      </a: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u-H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alapján: </a:t>
                      </a:r>
                      <a:r>
                        <a:rPr kumimoji="0" lang="hu-H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kumimoji="0" lang="hu-HU" sz="20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kumimoji="0" lang="hu-HU" sz="20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u-H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≤40mm/h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135255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Kezelés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Felszíni elfolyás kezdete (perc)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P=40mm/h</a:t>
                      </a:r>
                      <a:endParaRPr kumimoji="0" 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Kontrol</a:t>
                      </a:r>
                      <a:r>
                        <a:rPr kumimoji="0" lang="hu-H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</a:p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(0)</a:t>
                      </a: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  <a:endParaRPr kumimoji="0" lang="en-GB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22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+CaCO</a:t>
                      </a:r>
                      <a:r>
                        <a:rPr kumimoji="0" lang="en-GB" sz="20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hu-HU" sz="20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hu-H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/2t/ha/ (M)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8,5</a:t>
                      </a:r>
                      <a:endParaRPr kumimoji="0" lang="en-GB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04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CaSO</a:t>
                      </a:r>
                      <a:r>
                        <a:rPr kumimoji="0" lang="en-GB" sz="20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hu-H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/2t/ha/ (G)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9,4</a:t>
                      </a:r>
                      <a:endParaRPr kumimoji="0" lang="en-GB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73100">
                <a:tc>
                  <a:txBody>
                    <a:bodyPr/>
                    <a:lstStyle/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Mulc</a:t>
                      </a:r>
                      <a:r>
                        <a:rPr kumimoji="0" lang="hu-H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 </a:t>
                      </a:r>
                    </a:p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hu-H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Sz</a:t>
                      </a:r>
                      <a:r>
                        <a:rPr kumimoji="0" lang="hu-H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31,8</a:t>
                      </a:r>
                      <a:endParaRPr kumimoji="0" lang="en-GB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8157" name="Object 157"/>
          <p:cNvGraphicFramePr>
            <a:graphicFrameLocks noChangeAspect="1"/>
          </p:cNvGraphicFramePr>
          <p:nvPr/>
        </p:nvGraphicFramePr>
        <p:xfrm>
          <a:off x="0" y="1628775"/>
          <a:ext cx="5148263" cy="507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8" name="Graph" r:id="rId3" imgW="4032000" imgH="3015360" progId="Origin50.Graph">
                  <p:embed/>
                </p:oleObj>
              </mc:Choice>
              <mc:Fallback>
                <p:oleObj name="Graph" r:id="rId3" imgW="4032000" imgH="30153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465" t="5969" r="4465" b="5969"/>
                      <a:stretch>
                        <a:fillRect/>
                      </a:stretch>
                    </p:blipFill>
                    <p:spPr bwMode="auto">
                      <a:xfrm>
                        <a:off x="0" y="1628775"/>
                        <a:ext cx="5148263" cy="5070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162" name="Text Box 162"/>
          <p:cNvSpPr txBox="1">
            <a:spLocks noChangeArrowheads="1"/>
          </p:cNvSpPr>
          <p:nvPr/>
        </p:nvSpPr>
        <p:spPr bwMode="auto">
          <a:xfrm>
            <a:off x="0" y="0"/>
            <a:ext cx="9144000" cy="7016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b="1">
                <a:solidFill>
                  <a:srgbClr val="FFFF00"/>
                </a:solidFill>
              </a:rPr>
              <a:t>Kisadagú meszezés, gipszezés és szalma mulch hatása réti talaj víznyelő képességére</a:t>
            </a:r>
          </a:p>
        </p:txBody>
      </p:sp>
      <p:graphicFrame>
        <p:nvGraphicFramePr>
          <p:cNvPr id="128177" name="Object 177"/>
          <p:cNvGraphicFramePr>
            <a:graphicFrameLocks noChangeAspect="1"/>
          </p:cNvGraphicFramePr>
          <p:nvPr/>
        </p:nvGraphicFramePr>
        <p:xfrm>
          <a:off x="3059113" y="6381750"/>
          <a:ext cx="6084887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9" name="Bitkép" r:id="rId5" imgW="5361905" imgH="552527" progId="PBrush">
                  <p:embed/>
                </p:oleObj>
              </mc:Choice>
              <mc:Fallback>
                <p:oleObj name="Bitkép" r:id="rId5" imgW="5361905" imgH="552527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6381750"/>
                        <a:ext cx="6084887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178" name="Object 178"/>
          <p:cNvGraphicFramePr>
            <a:graphicFrameLocks noChangeAspect="1"/>
          </p:cNvGraphicFramePr>
          <p:nvPr/>
        </p:nvGraphicFramePr>
        <p:xfrm>
          <a:off x="0" y="765175"/>
          <a:ext cx="5219700" cy="1150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0" name="Bitkép" r:id="rId7" imgW="3761905" imgH="2048161" progId="PBrush">
                  <p:embed/>
                </p:oleObj>
              </mc:Choice>
              <mc:Fallback>
                <p:oleObj name="Bitkép" r:id="rId7" imgW="3761905" imgH="2048161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65175"/>
                        <a:ext cx="5219700" cy="1150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863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200" b="1" dirty="0" smtClean="0"/>
              <a:t>Szélsőséges hidrológiai események előfordulásai</a:t>
            </a: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sz="2000" b="1" dirty="0" smtClean="0"/>
              <a:t>1900–2010 között</a:t>
            </a:r>
            <a:endParaRPr lang="hu-HU" sz="20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6300192" y="5157192"/>
            <a:ext cx="25202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hu-HU" sz="1100" b="1" dirty="0" smtClean="0">
                <a:solidFill>
                  <a:srgbClr val="FFFF00"/>
                </a:solidFill>
              </a:rPr>
              <a:t>SOMLYÓDY – NOVÁKY – SIMONFFY: Éghajlatváltozás, szélsőségek és vízgazdálkodás</a:t>
            </a:r>
            <a:endParaRPr lang="hu-HU" sz="1100" b="1" dirty="0">
              <a:solidFill>
                <a:srgbClr val="FFFF0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5940152" y="2276872"/>
            <a:ext cx="295232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hu-HU" sz="2000" b="1" dirty="0" smtClean="0">
                <a:solidFill>
                  <a:srgbClr val="FFFF00"/>
                </a:solidFill>
              </a:rPr>
              <a:t>Az ábra az események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hu-HU" sz="2000" b="1" dirty="0" smtClean="0">
                <a:solidFill>
                  <a:srgbClr val="FFFF00"/>
                </a:solidFill>
              </a:rPr>
              <a:t>gyakorisága mellett azt is mutatja, hogy hogyan változott a szélsőségek mértéke.</a:t>
            </a:r>
            <a:endParaRPr lang="hu-HU" sz="2000" b="1" dirty="0">
              <a:solidFill>
                <a:srgbClr val="FFFF00"/>
              </a:solidFill>
            </a:endParaRPr>
          </a:p>
        </p:txBody>
      </p:sp>
      <p:pic>
        <p:nvPicPr>
          <p:cNvPr id="420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752"/>
            <a:ext cx="5543550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zövegdoboz 5"/>
          <p:cNvSpPr txBox="1"/>
          <p:nvPr/>
        </p:nvSpPr>
        <p:spPr>
          <a:xfrm>
            <a:off x="4572000" y="1628800"/>
            <a:ext cx="280831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hu-HU" sz="2000" b="1" dirty="0" smtClean="0">
                <a:solidFill>
                  <a:srgbClr val="000000"/>
                </a:solidFill>
              </a:rPr>
              <a:t>2013-ban 216 000 ha</a:t>
            </a:r>
            <a:endParaRPr lang="hu-HU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2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hu-HU" altLang="hu-HU" b="1" dirty="0"/>
              <a:t>Másodlagos </a:t>
            </a:r>
            <a:r>
              <a:rPr lang="hu-HU" altLang="hu-HU" b="1" dirty="0" smtClean="0"/>
              <a:t>szikesedés megelőzése</a:t>
            </a:r>
            <a:endParaRPr lang="hu-HU" altLang="hu-HU" b="1" dirty="0"/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altLang="hu-HU" sz="3600" b="1" dirty="0">
                <a:solidFill>
                  <a:srgbClr val="FFFF00"/>
                </a:solidFill>
              </a:rPr>
              <a:t>Okok: Talajvíz-szint emelkedés</a:t>
            </a:r>
          </a:p>
          <a:p>
            <a:r>
              <a:rPr lang="hu-HU" altLang="hu-HU" sz="3600" b="1" dirty="0">
                <a:solidFill>
                  <a:srgbClr val="FFFF00"/>
                </a:solidFill>
              </a:rPr>
              <a:t>           Öntözés</a:t>
            </a:r>
          </a:p>
          <a:p>
            <a:r>
              <a:rPr lang="hu-HU" altLang="hu-HU" sz="3600" b="1" dirty="0">
                <a:solidFill>
                  <a:srgbClr val="FFFF00"/>
                </a:solidFill>
              </a:rPr>
              <a:t>           Víztározók</a:t>
            </a:r>
          </a:p>
          <a:p>
            <a:r>
              <a:rPr lang="hu-HU" altLang="hu-HU" sz="3600" b="1" dirty="0">
                <a:solidFill>
                  <a:srgbClr val="FFFF00"/>
                </a:solidFill>
              </a:rPr>
              <a:t>           Halastavak </a:t>
            </a:r>
          </a:p>
          <a:p>
            <a:r>
              <a:rPr lang="hu-HU" altLang="hu-HU" sz="3600" b="1" dirty="0">
                <a:solidFill>
                  <a:srgbClr val="FFFF00"/>
                </a:solidFill>
              </a:rPr>
              <a:t>Sós vizek kijuttatása</a:t>
            </a:r>
          </a:p>
          <a:p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57510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2"/>
          <p:cNvSpPr>
            <a:spLocks noGrp="1" noChangeArrowheads="1"/>
          </p:cNvSpPr>
          <p:nvPr>
            <p:ph type="title"/>
          </p:nvPr>
        </p:nvSpPr>
        <p:spPr>
          <a:xfrm>
            <a:off x="385763" y="332656"/>
            <a:ext cx="8229600" cy="636587"/>
          </a:xfrm>
        </p:spPr>
        <p:txBody>
          <a:bodyPr/>
          <a:lstStyle/>
          <a:p>
            <a:r>
              <a:rPr lang="hu-HU" altLang="hu-HU" sz="2400" b="1" dirty="0">
                <a:solidFill>
                  <a:srgbClr val="FFFF00"/>
                </a:solidFill>
              </a:rPr>
              <a:t>A másodlagos szikesedés jellemző esetei</a:t>
            </a:r>
          </a:p>
        </p:txBody>
      </p:sp>
      <p:pic>
        <p:nvPicPr>
          <p:cNvPr id="326659" name="Picture 3" descr="sóprof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8356" y="1143001"/>
            <a:ext cx="5256213" cy="51133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6660" name="Text Box 4"/>
          <p:cNvSpPr txBox="1">
            <a:spLocks noChangeArrowheads="1"/>
          </p:cNvSpPr>
          <p:nvPr/>
        </p:nvSpPr>
        <p:spPr bwMode="auto">
          <a:xfrm>
            <a:off x="7164288" y="4106544"/>
            <a:ext cx="2071687" cy="11874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r>
              <a:rPr lang="hu-HU" altLang="hu-HU" sz="2400" b="1" dirty="0"/>
              <a:t>Ok: talajvíz-szint emelkedés</a:t>
            </a:r>
          </a:p>
        </p:txBody>
      </p:sp>
      <p:sp>
        <p:nvSpPr>
          <p:cNvPr id="326661" name="Text Box 5"/>
          <p:cNvSpPr txBox="1">
            <a:spLocks noChangeArrowheads="1"/>
          </p:cNvSpPr>
          <p:nvPr/>
        </p:nvSpPr>
        <p:spPr bwMode="auto">
          <a:xfrm>
            <a:off x="250825" y="1844675"/>
            <a:ext cx="180181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dirty="0">
                <a:solidFill>
                  <a:srgbClr val="990099"/>
                </a:solidFill>
              </a:rPr>
              <a:t>…</a:t>
            </a:r>
            <a:r>
              <a:rPr lang="hu-HU" altLang="hu-HU" sz="2400" b="1" dirty="0">
                <a:solidFill>
                  <a:srgbClr val="FFFF00"/>
                </a:solidFill>
              </a:rPr>
              <a:t>Ok: rossz </a:t>
            </a:r>
          </a:p>
          <a:p>
            <a:r>
              <a:rPr lang="hu-HU" altLang="hu-HU" sz="2400" b="1" dirty="0">
                <a:solidFill>
                  <a:srgbClr val="FFFF00"/>
                </a:solidFill>
              </a:rPr>
              <a:t>Minőségű öntözővíz</a:t>
            </a:r>
          </a:p>
        </p:txBody>
      </p:sp>
      <p:sp>
        <p:nvSpPr>
          <p:cNvPr id="326662" name="Text Box 6"/>
          <p:cNvSpPr txBox="1">
            <a:spLocks noChangeArrowheads="1"/>
          </p:cNvSpPr>
          <p:nvPr/>
        </p:nvSpPr>
        <p:spPr bwMode="auto">
          <a:xfrm>
            <a:off x="3857625" y="5406231"/>
            <a:ext cx="1428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b="1">
                <a:solidFill>
                  <a:srgbClr val="FF0000"/>
                </a:solidFill>
              </a:rPr>
              <a:t> and/orSAR</a:t>
            </a:r>
          </a:p>
        </p:txBody>
      </p:sp>
      <p:sp>
        <p:nvSpPr>
          <p:cNvPr id="326663" name="Text Box 7"/>
          <p:cNvSpPr txBox="1">
            <a:spLocks noChangeArrowheads="1"/>
          </p:cNvSpPr>
          <p:nvPr/>
        </p:nvSpPr>
        <p:spPr bwMode="auto">
          <a:xfrm>
            <a:off x="6372225" y="5516563"/>
            <a:ext cx="1365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b="1">
                <a:solidFill>
                  <a:srgbClr val="FF0000"/>
                </a:solidFill>
              </a:rPr>
              <a:t>and/orSAR</a:t>
            </a:r>
          </a:p>
        </p:txBody>
      </p:sp>
      <p:sp>
        <p:nvSpPr>
          <p:cNvPr id="326664" name="Line 8"/>
          <p:cNvSpPr>
            <a:spLocks noChangeShapeType="1"/>
          </p:cNvSpPr>
          <p:nvPr/>
        </p:nvSpPr>
        <p:spPr bwMode="auto">
          <a:xfrm>
            <a:off x="5364163" y="4292600"/>
            <a:ext cx="1512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26665" name="Line 9"/>
          <p:cNvSpPr>
            <a:spLocks noChangeShapeType="1"/>
          </p:cNvSpPr>
          <p:nvPr/>
        </p:nvSpPr>
        <p:spPr bwMode="auto">
          <a:xfrm>
            <a:off x="3132138" y="2492375"/>
            <a:ext cx="12239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26666" name="Line 10"/>
          <p:cNvSpPr>
            <a:spLocks noChangeShapeType="1"/>
          </p:cNvSpPr>
          <p:nvPr/>
        </p:nvSpPr>
        <p:spPr bwMode="auto">
          <a:xfrm>
            <a:off x="2700338" y="3213100"/>
            <a:ext cx="0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26667" name="Line 11"/>
          <p:cNvSpPr>
            <a:spLocks noChangeShapeType="1"/>
          </p:cNvSpPr>
          <p:nvPr/>
        </p:nvSpPr>
        <p:spPr bwMode="auto">
          <a:xfrm>
            <a:off x="3276600" y="5516563"/>
            <a:ext cx="12239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26668" name="Line 12"/>
          <p:cNvSpPr>
            <a:spLocks noChangeShapeType="1"/>
          </p:cNvSpPr>
          <p:nvPr/>
        </p:nvSpPr>
        <p:spPr bwMode="auto">
          <a:xfrm>
            <a:off x="5508625" y="5516563"/>
            <a:ext cx="1368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26669" name="Line 13"/>
          <p:cNvSpPr>
            <a:spLocks noChangeShapeType="1"/>
          </p:cNvSpPr>
          <p:nvPr/>
        </p:nvSpPr>
        <p:spPr bwMode="auto">
          <a:xfrm>
            <a:off x="4716463" y="3213100"/>
            <a:ext cx="0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26670" name="Text Box 14"/>
          <p:cNvSpPr txBox="1">
            <a:spLocks noChangeArrowheads="1"/>
          </p:cNvSpPr>
          <p:nvPr/>
        </p:nvSpPr>
        <p:spPr bwMode="auto">
          <a:xfrm>
            <a:off x="663575" y="6256338"/>
            <a:ext cx="7821372" cy="52322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hu-HU" altLang="hu-H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Következmény a holtvíztartalom növekedése</a:t>
            </a:r>
            <a:endParaRPr lang="hu-HU" altLang="hu-HU" sz="28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26671" name="Rectangle 15"/>
          <p:cNvSpPr>
            <a:spLocks noChangeArrowheads="1"/>
          </p:cNvSpPr>
          <p:nvPr/>
        </p:nvSpPr>
        <p:spPr bwMode="auto">
          <a:xfrm>
            <a:off x="2555875" y="1989138"/>
            <a:ext cx="287338" cy="27352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algn="ctr"/>
            <a:r>
              <a:rPr lang="hu-HU" altLang="hu-HU">
                <a:latin typeface="Verdana" pitchFamily="34" charset="0"/>
              </a:rPr>
              <a:t>M</a:t>
            </a:r>
          </a:p>
          <a:p>
            <a:pPr algn="ctr"/>
            <a:r>
              <a:rPr lang="hu-HU" altLang="hu-HU">
                <a:latin typeface="Verdana" pitchFamily="34" charset="0"/>
              </a:rPr>
              <a:t>É</a:t>
            </a:r>
          </a:p>
          <a:p>
            <a:pPr algn="ctr"/>
            <a:r>
              <a:rPr lang="hu-HU" altLang="hu-HU">
                <a:latin typeface="Verdana" pitchFamily="34" charset="0"/>
              </a:rPr>
              <a:t>L</a:t>
            </a:r>
          </a:p>
          <a:p>
            <a:pPr algn="ctr"/>
            <a:r>
              <a:rPr lang="hu-HU" altLang="hu-HU">
                <a:latin typeface="Verdana" pitchFamily="34" charset="0"/>
              </a:rPr>
              <a:t>Y</a:t>
            </a:r>
          </a:p>
          <a:p>
            <a:pPr algn="ctr"/>
            <a:r>
              <a:rPr lang="hu-HU" altLang="hu-HU">
                <a:latin typeface="Verdana" pitchFamily="34" charset="0"/>
              </a:rPr>
              <a:t>S</a:t>
            </a:r>
          </a:p>
          <a:p>
            <a:pPr algn="ctr"/>
            <a:r>
              <a:rPr lang="hu-HU" altLang="hu-HU">
                <a:latin typeface="Verdana" pitchFamily="34" charset="0"/>
              </a:rPr>
              <a:t>É</a:t>
            </a:r>
          </a:p>
          <a:p>
            <a:pPr algn="ctr"/>
            <a:r>
              <a:rPr lang="hu-HU" altLang="hu-HU">
                <a:latin typeface="Verdana" pitchFamily="34" charset="0"/>
              </a:rPr>
              <a:t>G</a:t>
            </a:r>
          </a:p>
        </p:txBody>
      </p:sp>
      <p:sp>
        <p:nvSpPr>
          <p:cNvPr id="326672" name="Rectangle 16"/>
          <p:cNvSpPr>
            <a:spLocks noChangeArrowheads="1"/>
          </p:cNvSpPr>
          <p:nvPr/>
        </p:nvSpPr>
        <p:spPr bwMode="auto">
          <a:xfrm>
            <a:off x="4572000" y="1628800"/>
            <a:ext cx="287338" cy="31686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algn="ctr"/>
            <a:r>
              <a:rPr lang="hu-HU" altLang="hu-HU" dirty="0">
                <a:latin typeface="Verdana" pitchFamily="34" charset="0"/>
              </a:rPr>
              <a:t>M</a:t>
            </a:r>
          </a:p>
          <a:p>
            <a:pPr algn="ctr"/>
            <a:r>
              <a:rPr lang="hu-HU" altLang="hu-HU" dirty="0">
                <a:latin typeface="Verdana" pitchFamily="34" charset="0"/>
              </a:rPr>
              <a:t>É</a:t>
            </a:r>
          </a:p>
          <a:p>
            <a:pPr algn="ctr"/>
            <a:r>
              <a:rPr lang="hu-HU" altLang="hu-HU" dirty="0">
                <a:latin typeface="Verdana" pitchFamily="34" charset="0"/>
              </a:rPr>
              <a:t>L</a:t>
            </a:r>
          </a:p>
          <a:p>
            <a:pPr algn="ctr"/>
            <a:r>
              <a:rPr lang="hu-HU" altLang="hu-HU" dirty="0">
                <a:latin typeface="Verdana" pitchFamily="34" charset="0"/>
              </a:rPr>
              <a:t>Y</a:t>
            </a:r>
          </a:p>
          <a:p>
            <a:pPr algn="ctr"/>
            <a:r>
              <a:rPr lang="hu-HU" altLang="hu-HU" dirty="0">
                <a:latin typeface="Verdana" pitchFamily="34" charset="0"/>
              </a:rPr>
              <a:t>S</a:t>
            </a:r>
          </a:p>
          <a:p>
            <a:pPr algn="ctr"/>
            <a:r>
              <a:rPr lang="hu-HU" altLang="hu-HU" dirty="0">
                <a:latin typeface="Verdana" pitchFamily="34" charset="0"/>
              </a:rPr>
              <a:t>É</a:t>
            </a:r>
          </a:p>
          <a:p>
            <a:pPr algn="ctr"/>
            <a:r>
              <a:rPr lang="hu-HU" altLang="hu-HU" dirty="0">
                <a:latin typeface="Verdana" pitchFamily="34" charset="0"/>
              </a:rPr>
              <a:t>G</a:t>
            </a:r>
          </a:p>
        </p:txBody>
      </p:sp>
      <p:sp>
        <p:nvSpPr>
          <p:cNvPr id="326673" name="Rectangle 17"/>
          <p:cNvSpPr>
            <a:spLocks noChangeArrowheads="1"/>
          </p:cNvSpPr>
          <p:nvPr/>
        </p:nvSpPr>
        <p:spPr bwMode="auto">
          <a:xfrm>
            <a:off x="2818196" y="5449094"/>
            <a:ext cx="4897437" cy="6477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algn="ctr"/>
            <a:r>
              <a:rPr lang="hu-HU" altLang="hu-HU">
                <a:latin typeface="Verdana" pitchFamily="34" charset="0"/>
              </a:rPr>
              <a:t>Só és/vagy kicserélhető Na-tartalom</a:t>
            </a:r>
          </a:p>
          <a:p>
            <a:pPr algn="ctr"/>
            <a:r>
              <a:rPr lang="hu-HU" altLang="hu-HU">
                <a:latin typeface="Verdana" pitchFamily="34" charset="0"/>
              </a:rPr>
              <a:t>növekedés</a:t>
            </a:r>
          </a:p>
        </p:txBody>
      </p:sp>
    </p:spTree>
    <p:extLst>
      <p:ext uri="{BB962C8B-B14F-4D97-AF65-F5344CB8AC3E}">
        <p14:creationId xmlns:p14="http://schemas.microsoft.com/office/powerpoint/2010/main" val="69348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Öntözővíz minősége</a:t>
            </a:r>
          </a:p>
        </p:txBody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/>
          </a:solidFill>
        </p:spPr>
        <p:txBody>
          <a:bodyPr/>
          <a:lstStyle/>
          <a:p>
            <a:pPr lvl="1">
              <a:buFontTx/>
              <a:buNone/>
            </a:pPr>
            <a:r>
              <a:rPr lang="hu-HU" altLang="hu-HU" b="1" dirty="0">
                <a:solidFill>
                  <a:schemeClr val="tx1"/>
                </a:solidFill>
              </a:rPr>
              <a:t>Oldott anyagok:</a:t>
            </a:r>
          </a:p>
          <a:p>
            <a:pPr lvl="2">
              <a:buFontTx/>
              <a:buNone/>
            </a:pPr>
            <a:r>
              <a:rPr lang="hu-HU" altLang="hu-HU" sz="2800" b="1" dirty="0">
                <a:solidFill>
                  <a:schemeClr val="tx1"/>
                </a:solidFill>
              </a:rPr>
              <a:t>összes sótartalom (mg/l) vagy vezetőképesség;</a:t>
            </a:r>
          </a:p>
          <a:p>
            <a:pPr lvl="2">
              <a:buFontTx/>
              <a:buNone/>
            </a:pPr>
            <a:r>
              <a:rPr lang="hu-HU" altLang="hu-HU" sz="2800" b="1" dirty="0">
                <a:solidFill>
                  <a:schemeClr val="tx1"/>
                </a:solidFill>
              </a:rPr>
              <a:t>Na %;</a:t>
            </a:r>
          </a:p>
          <a:p>
            <a:pPr lvl="2">
              <a:buFontTx/>
              <a:buNone/>
            </a:pPr>
            <a:r>
              <a:rPr lang="hu-HU" altLang="hu-HU" sz="2800" b="1" dirty="0">
                <a:solidFill>
                  <a:schemeClr val="tx1"/>
                </a:solidFill>
              </a:rPr>
              <a:t>SAR érték;</a:t>
            </a:r>
          </a:p>
          <a:p>
            <a:pPr lvl="2">
              <a:buFontTx/>
              <a:buNone/>
            </a:pPr>
            <a:r>
              <a:rPr lang="hu-HU" altLang="hu-HU" sz="2800" b="1" dirty="0">
                <a:solidFill>
                  <a:schemeClr val="tx1"/>
                </a:solidFill>
              </a:rPr>
              <a:t>szódában kifejezett fenolftalein lúgosság.</a:t>
            </a:r>
          </a:p>
          <a:p>
            <a:pPr lvl="2">
              <a:buFontTx/>
              <a:buNone/>
            </a:pPr>
            <a:endParaRPr lang="hu-HU" altLang="hu-HU" sz="2800" b="1" dirty="0">
              <a:solidFill>
                <a:schemeClr val="tx1"/>
              </a:solidFill>
            </a:endParaRPr>
          </a:p>
          <a:p>
            <a:pPr>
              <a:buFontTx/>
              <a:buNone/>
            </a:pPr>
            <a:r>
              <a:rPr lang="hu-HU" altLang="hu-HU" sz="2800" b="1" dirty="0">
                <a:solidFill>
                  <a:schemeClr val="tx1"/>
                </a:solidFill>
              </a:rPr>
              <a:t>	.</a:t>
            </a:r>
            <a:r>
              <a:rPr lang="hu-HU" altLang="hu-HU" sz="28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796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r>
              <a:rPr lang="hu-HU" altLang="hu-HU" sz="2000" b="1"/>
              <a:t>Rossz minőségű öntözővíz</a:t>
            </a:r>
            <a:r>
              <a:rPr lang="hu-HU" altLang="hu-HU" sz="2000" b="1">
                <a:solidFill>
                  <a:schemeClr val="tx1"/>
                </a:solidFill>
              </a:rPr>
              <a:t>* </a:t>
            </a:r>
            <a:r>
              <a:rPr lang="hu-HU" altLang="hu-HU" sz="2000" b="1"/>
              <a:t>által okozott másodlagos szikesedés</a:t>
            </a:r>
          </a:p>
        </p:txBody>
      </p:sp>
      <p:pic>
        <p:nvPicPr>
          <p:cNvPr id="331779" name="Picture 3" descr="Kunmező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313" y="908050"/>
            <a:ext cx="6516687" cy="5949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1780" name="Text Box 4"/>
          <p:cNvSpPr txBox="1">
            <a:spLocks noChangeArrowheads="1"/>
          </p:cNvSpPr>
          <p:nvPr/>
        </p:nvSpPr>
        <p:spPr bwMode="auto">
          <a:xfrm>
            <a:off x="231775" y="1720850"/>
            <a:ext cx="2684463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b="1"/>
              <a:t>*</a:t>
            </a:r>
            <a:r>
              <a:rPr lang="hu-HU" altLang="hu-HU"/>
              <a:t> </a:t>
            </a:r>
            <a:r>
              <a:rPr lang="hu-HU" altLang="hu-HU" sz="2000" b="1"/>
              <a:t>Németéri csatorna</a:t>
            </a:r>
          </a:p>
          <a:p>
            <a:r>
              <a:rPr lang="hu-HU" altLang="hu-HU" sz="2000" b="1"/>
              <a:t>Elektromos vezetőképesség</a:t>
            </a:r>
          </a:p>
          <a:p>
            <a:r>
              <a:rPr lang="hu-HU" altLang="hu-HU" sz="2000" b="1">
                <a:solidFill>
                  <a:srgbClr val="990099"/>
                </a:solidFill>
              </a:rPr>
              <a:t>(EC)=0.95-3.67mS/cm</a:t>
            </a:r>
          </a:p>
          <a:p>
            <a:r>
              <a:rPr lang="hu-HU" altLang="hu-HU" sz="2000" b="1"/>
              <a:t>Na adszorpciós arány</a:t>
            </a:r>
          </a:p>
          <a:p>
            <a:r>
              <a:rPr lang="hu-HU" altLang="hu-HU" sz="2000" b="1">
                <a:solidFill>
                  <a:srgbClr val="FF0000"/>
                </a:solidFill>
              </a:rPr>
              <a:t>(SAR)=7.89-50.34</a:t>
            </a:r>
          </a:p>
          <a:p>
            <a:r>
              <a:rPr lang="hu-HU" altLang="hu-HU" sz="2000" b="1">
                <a:solidFill>
                  <a:srgbClr val="660066"/>
                </a:solidFill>
              </a:rPr>
              <a:t>Na%=77-96</a:t>
            </a:r>
          </a:p>
          <a:p>
            <a:endParaRPr lang="hu-HU" altLang="hu-HU" sz="2000" b="1"/>
          </a:p>
        </p:txBody>
      </p:sp>
      <p:sp>
        <p:nvSpPr>
          <p:cNvPr id="331781" name="Text Box 5"/>
          <p:cNvSpPr txBox="1">
            <a:spLocks noChangeArrowheads="1"/>
          </p:cNvSpPr>
          <p:nvPr/>
        </p:nvSpPr>
        <p:spPr bwMode="auto">
          <a:xfrm>
            <a:off x="303213" y="5727700"/>
            <a:ext cx="15827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000" b="1"/>
              <a:t>Karcag</a:t>
            </a:r>
          </a:p>
          <a:p>
            <a:r>
              <a:rPr lang="hu-HU" altLang="hu-HU" sz="2000" b="1"/>
              <a:t>„Kunmező”</a:t>
            </a:r>
          </a:p>
        </p:txBody>
      </p:sp>
      <p:sp>
        <p:nvSpPr>
          <p:cNvPr id="331782" name="Text Box 6"/>
          <p:cNvSpPr txBox="1">
            <a:spLocks noChangeArrowheads="1"/>
          </p:cNvSpPr>
          <p:nvPr/>
        </p:nvSpPr>
        <p:spPr bwMode="auto">
          <a:xfrm>
            <a:off x="3851275" y="1196975"/>
            <a:ext cx="49688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hu-HU" altLang="hu-HU" b="1">
                <a:solidFill>
                  <a:srgbClr val="FF0000"/>
                </a:solidFill>
                <a:latin typeface="Verdana" pitchFamily="34" charset="0"/>
              </a:rPr>
              <a:t>Növekvő kicserélhető Na</a:t>
            </a:r>
          </a:p>
          <a:p>
            <a:endParaRPr lang="hu-HU" altLang="hu-HU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331783" name="AutoShape 7"/>
          <p:cNvSpPr>
            <a:spLocks noChangeArrowheads="1"/>
          </p:cNvSpPr>
          <p:nvPr/>
        </p:nvSpPr>
        <p:spPr bwMode="auto">
          <a:xfrm>
            <a:off x="3924300" y="1484313"/>
            <a:ext cx="2879725" cy="215900"/>
          </a:xfrm>
          <a:prstGeom prst="rightArrow">
            <a:avLst>
              <a:gd name="adj1" fmla="val 50000"/>
              <a:gd name="adj2" fmla="val 3334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5782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Mikroöntözés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/>
          <a:lstStyle/>
          <a:p>
            <a:r>
              <a:rPr lang="hu-HU" dirty="0" smtClean="0"/>
              <a:t>A terhelhetőségi határértékek hazai pontosítása</a:t>
            </a:r>
          </a:p>
          <a:p>
            <a:r>
              <a:rPr lang="hu-HU" dirty="0" smtClean="0"/>
              <a:t>„</a:t>
            </a:r>
            <a:r>
              <a:rPr lang="hu-HU" dirty="0" err="1" smtClean="0"/>
              <a:t>leaching</a:t>
            </a:r>
            <a:r>
              <a:rPr lang="hu-HU" dirty="0" smtClean="0"/>
              <a:t> </a:t>
            </a:r>
            <a:r>
              <a:rPr lang="hu-HU" dirty="0" err="1" smtClean="0"/>
              <a:t>requirement</a:t>
            </a:r>
            <a:r>
              <a:rPr lang="hu-HU" dirty="0" smtClean="0"/>
              <a:t>” hazai adaptációja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>
                <a:solidFill>
                  <a:srgbClr val="FFFFFF"/>
                </a:solidFill>
              </a:rPr>
              <a:t>HEFOP 3.3.1.</a:t>
            </a: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3776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50850"/>
          </a:xfrm>
        </p:spPr>
        <p:txBody>
          <a:bodyPr/>
          <a:lstStyle/>
          <a:p>
            <a:r>
              <a:rPr lang="hu-HU" altLang="hu-HU" sz="2000" b="1" dirty="0">
                <a:solidFill>
                  <a:srgbClr val="FFFF00"/>
                </a:solidFill>
              </a:rPr>
              <a:t>A kritikus talajvízszint meghatározás elve</a:t>
            </a:r>
            <a:r>
              <a:rPr lang="hu-HU" altLang="hu-HU" sz="2000" b="1" dirty="0">
                <a:solidFill>
                  <a:srgbClr val="000066"/>
                </a:solidFill>
              </a:rPr>
              <a:t>i</a:t>
            </a:r>
          </a:p>
        </p:txBody>
      </p:sp>
      <p:sp>
        <p:nvSpPr>
          <p:cNvPr id="327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6613"/>
            <a:ext cx="9144000" cy="6021387"/>
          </a:xfrm>
        </p:spPr>
        <p:txBody>
          <a:bodyPr/>
          <a:lstStyle/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hu-HU" altLang="hu-HU" sz="2400" b="1" dirty="0"/>
              <a:t>Só mérleg számításon alapuló módszer:</a:t>
            </a:r>
          </a:p>
          <a:p>
            <a:pPr lvl="1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hu-HU" altLang="hu-HU" sz="2600" b="1" dirty="0"/>
              <a:t> </a:t>
            </a:r>
            <a:r>
              <a:rPr lang="hu-HU" altLang="hu-HU" sz="2600" b="1" dirty="0">
                <a:solidFill>
                  <a:srgbClr val="990033"/>
                </a:solidFill>
              </a:rPr>
              <a:t>„</a:t>
            </a:r>
            <a:r>
              <a:rPr lang="hu-HU" altLang="hu-HU" sz="2600" b="1" dirty="0">
                <a:solidFill>
                  <a:srgbClr val="FFFF00"/>
                </a:solidFill>
              </a:rPr>
              <a:t>kritikus” =		Az a talajvízszint mélység, amely 				adott sótartalmú talajvíz, 					illetve a kilúgozást befolyásoló 				talajtulajdonságok mellett 					</a:t>
            </a:r>
            <a:r>
              <a:rPr lang="hu-HU" altLang="hu-HU" sz="2600" b="1" u="sng" dirty="0">
                <a:solidFill>
                  <a:srgbClr val="FFFF00"/>
                </a:solidFill>
              </a:rPr>
              <a:t>még nem okoz</a:t>
            </a:r>
            <a:r>
              <a:rPr lang="hu-HU" altLang="hu-HU" sz="2600" b="1" dirty="0">
                <a:solidFill>
                  <a:srgbClr val="FFFF00"/>
                </a:solidFill>
              </a:rPr>
              <a:t> só felhalmozódást</a:t>
            </a:r>
          </a:p>
          <a:p>
            <a:pPr lvl="1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hu-HU" altLang="hu-HU" sz="2600" b="1" dirty="0">
                <a:solidFill>
                  <a:srgbClr val="333399"/>
                </a:solidFill>
              </a:rPr>
              <a:t>- </a:t>
            </a:r>
            <a:r>
              <a:rPr lang="hu-HU" altLang="hu-HU" sz="2600" b="1" dirty="0">
                <a:solidFill>
                  <a:srgbClr val="FFFF00"/>
                </a:solidFill>
              </a:rPr>
              <a:t>Legfontosabb meghatározó tényezői:</a:t>
            </a:r>
          </a:p>
          <a:p>
            <a:pPr lvl="1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hu-HU" altLang="hu-HU" sz="2600" b="1" dirty="0">
                <a:solidFill>
                  <a:srgbClr val="FFFF00"/>
                </a:solidFill>
              </a:rPr>
              <a:t>	- talaj és öntözővíz sótartalma</a:t>
            </a:r>
          </a:p>
          <a:p>
            <a:pPr lvl="1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hu-HU" altLang="hu-HU" sz="2600" b="1" dirty="0">
                <a:solidFill>
                  <a:srgbClr val="FFFF00"/>
                </a:solidFill>
              </a:rPr>
              <a:t>	- a talaj vízgazdálkodási típusa</a:t>
            </a:r>
          </a:p>
          <a:p>
            <a:pPr lvl="1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hu-HU" altLang="hu-HU" sz="2600" b="1" dirty="0"/>
              <a:t>- Eredmény: táblázatos, illetve grafikus formában a vizsgált talajra leolvasható a kritikus talajvízszint mélysége</a:t>
            </a:r>
          </a:p>
          <a:p>
            <a:pPr lvl="1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hu-HU" altLang="hu-HU" sz="2600" b="1" dirty="0"/>
              <a:t>- Jellemző esetek: üzemi öntözőcsatornából történő öntözésben a mélyebb rétegek só felhalmozódása. Jó minőségű öntözővíz, de béleletlen földmedrű csatornák, csőkútból való öntözés többnyire rossz minőségű víz feltalaj másodlagos szikesedés. </a:t>
            </a:r>
          </a:p>
        </p:txBody>
      </p:sp>
    </p:spTree>
    <p:extLst>
      <p:ext uri="{BB962C8B-B14F-4D97-AF65-F5344CB8AC3E}">
        <p14:creationId xmlns:p14="http://schemas.microsoft.com/office/powerpoint/2010/main" val="128613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5010" name="Object 2"/>
          <p:cNvGraphicFramePr>
            <a:graphicFrameLocks noChangeAspect="1"/>
          </p:cNvGraphicFramePr>
          <p:nvPr/>
        </p:nvGraphicFramePr>
        <p:xfrm>
          <a:off x="0" y="549275"/>
          <a:ext cx="8963025" cy="630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5" name="Bitkép" r:id="rId3" imgW="7314286" imgH="4819048" progId="Paint.Picture">
                  <p:embed/>
                </p:oleObj>
              </mc:Choice>
              <mc:Fallback>
                <p:oleObj name="Bitkép" r:id="rId3" imgW="7314286" imgH="481904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8000" contrast="3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49275"/>
                        <a:ext cx="8963025" cy="6308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5011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99135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 b="1">
                <a:solidFill>
                  <a:schemeClr val="bg1"/>
                </a:solidFill>
              </a:rPr>
              <a:t>A 2000 évi és az1956-1960 évek átlagos talajvíz-állás különbsége</a:t>
            </a:r>
            <a:br>
              <a:rPr lang="hu-HU" altLang="hu-HU" sz="2000" b="1">
                <a:solidFill>
                  <a:schemeClr val="bg1"/>
                </a:solidFill>
              </a:rPr>
            </a:br>
            <a:r>
              <a:rPr lang="hu-HU" altLang="hu-HU" sz="1400" b="1">
                <a:solidFill>
                  <a:schemeClr val="bg1"/>
                </a:solidFill>
              </a:rPr>
              <a:t>Forrás: Vízgazdálkodási Tudományos Kutató Rt. Hidrológiai Intézet</a:t>
            </a:r>
          </a:p>
        </p:txBody>
      </p:sp>
      <p:sp>
        <p:nvSpPr>
          <p:cNvPr id="555012" name="Oval 4"/>
          <p:cNvSpPr>
            <a:spLocks noChangeArrowheads="1"/>
          </p:cNvSpPr>
          <p:nvPr/>
        </p:nvSpPr>
        <p:spPr bwMode="auto">
          <a:xfrm>
            <a:off x="5364163" y="2924175"/>
            <a:ext cx="865187" cy="93503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999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55013" name="AutoShape 5"/>
          <p:cNvSpPr>
            <a:spLocks noChangeArrowheads="1"/>
          </p:cNvSpPr>
          <p:nvPr/>
        </p:nvSpPr>
        <p:spPr bwMode="auto">
          <a:xfrm>
            <a:off x="0" y="3716338"/>
            <a:ext cx="3059113" cy="433387"/>
          </a:xfrm>
          <a:prstGeom prst="wedgeRectCallout">
            <a:avLst>
              <a:gd name="adj1" fmla="val 126806"/>
              <a:gd name="adj2" fmla="val -10531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7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altLang="hu-HU" sz="2000" b="1"/>
              <a:t>Öntözési monitoring</a:t>
            </a:r>
          </a:p>
        </p:txBody>
      </p:sp>
    </p:spTree>
    <p:extLst>
      <p:ext uri="{BB962C8B-B14F-4D97-AF65-F5344CB8AC3E}">
        <p14:creationId xmlns:p14="http://schemas.microsoft.com/office/powerpoint/2010/main" val="10035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76262"/>
          </a:xfrm>
        </p:spPr>
        <p:txBody>
          <a:bodyPr/>
          <a:lstStyle/>
          <a:p>
            <a:r>
              <a:rPr lang="hu-HU" altLang="hu-HU" sz="2000" b="1" dirty="0">
                <a:solidFill>
                  <a:srgbClr val="FFFF00"/>
                </a:solidFill>
              </a:rPr>
              <a:t>Az emelkedő talajvíz-szint által okozott másodlagos szikesedés néhány jellemző esete</a:t>
            </a:r>
          </a:p>
        </p:txBody>
      </p:sp>
      <p:graphicFrame>
        <p:nvGraphicFramePr>
          <p:cNvPr id="328707" name="Group 3"/>
          <p:cNvGraphicFramePr>
            <a:graphicFrameLocks noGrp="1"/>
          </p:cNvGraphicFramePr>
          <p:nvPr>
            <p:ph idx="1"/>
          </p:nvPr>
        </p:nvGraphicFramePr>
        <p:xfrm>
          <a:off x="0" y="836613"/>
          <a:ext cx="9144000" cy="5905502"/>
        </p:xfrm>
        <a:graphic>
          <a:graphicData uri="http://schemas.openxmlformats.org/drawingml/2006/table">
            <a:tbl>
              <a:tblPr/>
              <a:tblGrid>
                <a:gridCol w="1830388"/>
                <a:gridCol w="1941512"/>
                <a:gridCol w="1758950"/>
                <a:gridCol w="1782763"/>
                <a:gridCol w="1830387"/>
              </a:tblGrid>
              <a:tr h="1560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Hely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hu-H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Talajtípus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Öntöző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gép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Sótartalom növekedés     </a:t>
                      </a:r>
                      <a:r>
                        <a:rPr kumimoji="0" lang="en-GB" altLang="hu-H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t/ha</a:t>
                      </a:r>
                      <a:endParaRPr kumimoji="0" lang="hu-HU" altLang="hu-H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0-40cm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Sótartalom növekedés     </a:t>
                      </a:r>
                      <a:r>
                        <a:rPr kumimoji="0" lang="en-GB" altLang="hu-H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t/ha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</a:rPr>
                        <a:t>40-100cm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9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Besenyszög</a:t>
                      </a:r>
                      <a:endParaRPr kumimoji="0" lang="hu-HU" altLang="hu-H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Réti talaj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Waldhauser</a:t>
                      </a:r>
                      <a:endParaRPr kumimoji="0" lang="hu-HU" altLang="hu-H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hu-H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" charset="0"/>
                        </a:rPr>
                        <a:t>9.52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hu-H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</a:tr>
              <a:tr h="14462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Kuncsorba</a:t>
                      </a:r>
                      <a:endParaRPr kumimoji="0" lang="hu-HU" altLang="hu-H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Réti talaj</a:t>
                      </a:r>
                      <a:endParaRPr kumimoji="0" lang="en-GB" altLang="hu-H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</a:t>
                      </a:r>
                      <a:r>
                        <a:rPr kumimoji="0" lang="en-GB" alt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inear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0.</a:t>
                      </a:r>
                      <a:r>
                        <a:rPr kumimoji="0" lang="en-GB" altLang="hu-H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28</a:t>
                      </a:r>
                      <a:endParaRPr kumimoji="0" lang="hu-HU" altLang="hu-H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GB" altLang="hu-H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" charset="0"/>
                        </a:rPr>
                        <a:t>0.28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hu-H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9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</a:t>
                      </a:r>
                      <a:r>
                        <a:rPr kumimoji="0" lang="en-GB" alt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isújszállás</a:t>
                      </a:r>
                      <a:endParaRPr kumimoji="0" lang="hu-HU" altLang="hu-H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Csernozjom-réti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Bauer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GB" altLang="hu-H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1.1</a:t>
                      </a:r>
                      <a:endParaRPr kumimoji="0" lang="hu-HU" altLang="hu-H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GB" altLang="hu-H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" charset="0"/>
                        </a:rPr>
                        <a:t>3.34</a:t>
                      </a:r>
                      <a:endParaRPr kumimoji="0" lang="hu-HU" altLang="hu-H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824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613"/>
          </a:xfrm>
          <a:solidFill>
            <a:srgbClr val="800080"/>
          </a:solidFill>
        </p:spPr>
        <p:txBody>
          <a:bodyPr/>
          <a:lstStyle/>
          <a:p>
            <a:r>
              <a:rPr lang="hu-HU" altLang="hu-HU" sz="2400" b="1">
                <a:solidFill>
                  <a:schemeClr val="bg1"/>
                </a:solidFill>
              </a:rPr>
              <a:t>Jász- Nagykun- Szolnok megyei öntözési monitoring</a:t>
            </a:r>
            <a:br>
              <a:rPr lang="hu-HU" altLang="hu-HU" sz="2400" b="1">
                <a:solidFill>
                  <a:schemeClr val="bg1"/>
                </a:solidFill>
              </a:rPr>
            </a:br>
            <a:r>
              <a:rPr lang="hu-HU" altLang="hu-HU" sz="2400" b="1">
                <a:solidFill>
                  <a:schemeClr val="bg1"/>
                </a:solidFill>
              </a:rPr>
              <a:t>1989-1992</a:t>
            </a:r>
            <a:endParaRPr lang="en-GB" altLang="hu-HU" sz="2400" b="1">
              <a:solidFill>
                <a:schemeClr val="bg1"/>
              </a:solidFill>
            </a:endParaRPr>
          </a:p>
        </p:txBody>
      </p:sp>
      <p:graphicFrame>
        <p:nvGraphicFramePr>
          <p:cNvPr id="522243" name="Group 3"/>
          <p:cNvGraphicFramePr>
            <a:graphicFrameLocks noGrp="1"/>
          </p:cNvGraphicFramePr>
          <p:nvPr>
            <p:ph sz="half" idx="1"/>
          </p:nvPr>
        </p:nvGraphicFramePr>
        <p:xfrm>
          <a:off x="0" y="1196975"/>
          <a:ext cx="4367530" cy="5472113"/>
        </p:xfrm>
        <a:graphic>
          <a:graphicData uri="http://schemas.openxmlformats.org/drawingml/2006/table">
            <a:tbl>
              <a:tblPr/>
              <a:tblGrid>
                <a:gridCol w="4159250"/>
                <a:gridCol w="208280"/>
              </a:tblGrid>
              <a:tr h="54721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-62 vizsgált szelvényből 29-ben volt só-tartalon növekedés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-20 pozitív szelvény eredetileg is mélyben sós volt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-A sótartalom növekedés többnyire a mélyebb rétgekben(40-100cm) volt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-A sótartalom ott nőtt, ahol a talajvíz-szint 180-100 cm-ig emelkedett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hu-H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8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hu-H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22251" name="Picture 11" descr="JNKSzön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" t="14061" r="2847" b="2812"/>
          <a:stretch>
            <a:fillRect/>
          </a:stretch>
        </p:blipFill>
        <p:spPr>
          <a:xfrm>
            <a:off x="4500563" y="1557338"/>
            <a:ext cx="4643437" cy="51514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22252" name="AutoShape 12"/>
          <p:cNvSpPr>
            <a:spLocks noChangeArrowheads="1"/>
          </p:cNvSpPr>
          <p:nvPr/>
        </p:nvSpPr>
        <p:spPr bwMode="auto">
          <a:xfrm>
            <a:off x="4140200" y="3068638"/>
            <a:ext cx="885825" cy="1366837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50865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r>
              <a:rPr lang="hu-HU" altLang="hu-HU" sz="2000" b="1"/>
              <a:t>Vízborításos sáv a csatorna mentén</a:t>
            </a:r>
            <a:br>
              <a:rPr lang="hu-HU" altLang="hu-HU" sz="2000" b="1"/>
            </a:br>
            <a:r>
              <a:rPr lang="hu-HU" altLang="hu-HU" sz="2000" b="1"/>
              <a:t>Karcag-Kisújszállás 2005 tavaszán</a:t>
            </a:r>
          </a:p>
        </p:txBody>
      </p:sp>
      <p:pic>
        <p:nvPicPr>
          <p:cNvPr id="359427" name="Picture 3" descr="KiuKgCsat04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341438"/>
            <a:ext cx="4038600" cy="49688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9428" name="Picture 4" descr="talaszelvények 04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412875"/>
            <a:ext cx="4038600" cy="5040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33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Az aszály és a belvíz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4525963"/>
          </a:xfrm>
        </p:spPr>
        <p:txBody>
          <a:bodyPr/>
          <a:lstStyle/>
          <a:p>
            <a:r>
              <a:rPr lang="hu-HU" sz="2800" dirty="0" smtClean="0"/>
              <a:t>A Magyar Biztosítók Szövetségének adatai szerint a szántóföldi növénytermesztésben és a kertészeti kultúrákban az utóbbi négy évtizedben előfordult elemi károknak hozzávetőleg </a:t>
            </a:r>
          </a:p>
          <a:p>
            <a:r>
              <a:rPr lang="hu-HU" sz="2800" b="1" dirty="0" smtClean="0"/>
              <a:t>40 %-át az aszálykár, </a:t>
            </a:r>
          </a:p>
          <a:p>
            <a:r>
              <a:rPr lang="hu-HU" sz="2800" b="1" dirty="0" smtClean="0"/>
              <a:t>20 %-át a belvízkár tette ki</a:t>
            </a:r>
            <a:r>
              <a:rPr lang="hu-HU" sz="2800" dirty="0" smtClean="0"/>
              <a:t>. </a:t>
            </a:r>
          </a:p>
          <a:p>
            <a:r>
              <a:rPr lang="hu-HU" sz="2000" dirty="0" smtClean="0"/>
              <a:t>E két jelenség tehát igen fontos tényező a hazai mezőgazdasági termelés biztonsága, jövedelmezősége és versenyképessége szempontjából</a:t>
            </a:r>
            <a:r>
              <a:rPr lang="hu-HU" dirty="0" smtClean="0"/>
              <a:t>.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>
                <a:solidFill>
                  <a:srgbClr val="FFFFFF"/>
                </a:solidFill>
              </a:rPr>
              <a:t>HEFOP 3.3.1.</a:t>
            </a: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86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640"/>
            <a:ext cx="8229600" cy="792435"/>
          </a:xfrm>
        </p:spPr>
        <p:txBody>
          <a:bodyPr/>
          <a:lstStyle/>
          <a:p>
            <a:r>
              <a:rPr lang="hu-HU" altLang="hu-HU" sz="2400" b="1" dirty="0" err="1" smtClean="0"/>
              <a:t>Klímíváltozás</a:t>
            </a:r>
            <a:r>
              <a:rPr lang="hu-HU" altLang="hu-HU" sz="2400" b="1" dirty="0" smtClean="0"/>
              <a:t> másodlagos szikesedés</a:t>
            </a:r>
            <a:endParaRPr lang="en-GB" altLang="hu-HU" sz="2400" b="1" dirty="0"/>
          </a:p>
        </p:txBody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908050"/>
            <a:ext cx="9144000" cy="5949950"/>
          </a:xfrm>
        </p:spPr>
        <p:txBody>
          <a:bodyPr/>
          <a:lstStyle/>
          <a:p>
            <a:pPr lvl="4"/>
            <a:endParaRPr lang="hu-HU" altLang="hu-HU"/>
          </a:p>
        </p:txBody>
      </p:sp>
      <p:sp>
        <p:nvSpPr>
          <p:cNvPr id="269316" name="AutoShape 4"/>
          <p:cNvSpPr>
            <a:spLocks noChangeArrowheads="1"/>
          </p:cNvSpPr>
          <p:nvPr/>
        </p:nvSpPr>
        <p:spPr bwMode="auto">
          <a:xfrm>
            <a:off x="0" y="981075"/>
            <a:ext cx="3059113" cy="792163"/>
          </a:xfrm>
          <a:prstGeom prst="flowChartAlternate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u-HU" altLang="hu-HU" b="1"/>
              <a:t>Csökkenő csapadék</a:t>
            </a:r>
            <a:endParaRPr lang="en-GB" altLang="hu-HU" b="1"/>
          </a:p>
        </p:txBody>
      </p:sp>
      <p:sp>
        <p:nvSpPr>
          <p:cNvPr id="269317" name="AutoShape 5"/>
          <p:cNvSpPr>
            <a:spLocks noChangeArrowheads="1"/>
          </p:cNvSpPr>
          <p:nvPr/>
        </p:nvSpPr>
        <p:spPr bwMode="auto">
          <a:xfrm>
            <a:off x="4643438" y="981075"/>
            <a:ext cx="4500562" cy="863600"/>
          </a:xfrm>
          <a:prstGeom prst="flowChartAlternateProcess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u-HU" altLang="hu-HU" sz="2000" b="1"/>
              <a:t>Korlátozott kilúgozás</a:t>
            </a:r>
            <a:endParaRPr lang="en-GB" altLang="hu-HU" sz="2000" b="1"/>
          </a:p>
        </p:txBody>
      </p:sp>
      <p:sp>
        <p:nvSpPr>
          <p:cNvPr id="269318" name="AutoShape 6"/>
          <p:cNvSpPr>
            <a:spLocks noChangeArrowheads="1"/>
          </p:cNvSpPr>
          <p:nvPr/>
        </p:nvSpPr>
        <p:spPr bwMode="auto">
          <a:xfrm>
            <a:off x="4716463" y="4221163"/>
            <a:ext cx="4427537" cy="792162"/>
          </a:xfrm>
          <a:prstGeom prst="flowChartAlternateProcess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u-HU" altLang="hu-HU" b="1"/>
              <a:t>A kapilláris felemelkedés lehetősége</a:t>
            </a:r>
          </a:p>
          <a:p>
            <a:pPr algn="ctr"/>
            <a:r>
              <a:rPr lang="hu-HU" altLang="hu-HU" b="1"/>
              <a:t>csökken</a:t>
            </a:r>
            <a:endParaRPr lang="en-GB" altLang="hu-HU" b="1"/>
          </a:p>
        </p:txBody>
      </p:sp>
      <p:sp>
        <p:nvSpPr>
          <p:cNvPr id="269319" name="AutoShape 7"/>
          <p:cNvSpPr>
            <a:spLocks noChangeArrowheads="1"/>
          </p:cNvSpPr>
          <p:nvPr/>
        </p:nvSpPr>
        <p:spPr bwMode="auto">
          <a:xfrm>
            <a:off x="4643438" y="2565400"/>
            <a:ext cx="4500562" cy="1079500"/>
          </a:xfrm>
          <a:prstGeom prst="flowChartAlternateProcess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u-HU" altLang="hu-HU" b="1"/>
              <a:t>Felfelé irányuló víz és</a:t>
            </a:r>
          </a:p>
          <a:p>
            <a:pPr algn="ctr"/>
            <a:r>
              <a:rPr lang="hu-HU" altLang="hu-HU" b="1"/>
              <a:t> só </a:t>
            </a:r>
          </a:p>
          <a:p>
            <a:pPr algn="ctr"/>
            <a:r>
              <a:rPr lang="hu-HU" altLang="hu-HU" b="1"/>
              <a:t>mozgás</a:t>
            </a:r>
            <a:endParaRPr lang="en-GB" altLang="hu-HU" b="1"/>
          </a:p>
          <a:p>
            <a:pPr algn="ctr"/>
            <a:endParaRPr lang="en-GB" altLang="hu-HU" b="1"/>
          </a:p>
        </p:txBody>
      </p:sp>
      <p:sp>
        <p:nvSpPr>
          <p:cNvPr id="269320" name="AutoShape 8"/>
          <p:cNvSpPr>
            <a:spLocks noChangeArrowheads="1"/>
          </p:cNvSpPr>
          <p:nvPr/>
        </p:nvSpPr>
        <p:spPr bwMode="auto">
          <a:xfrm>
            <a:off x="0" y="2924175"/>
            <a:ext cx="3132138" cy="1009650"/>
          </a:xfrm>
          <a:prstGeom prst="flowChartAlternate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u-HU" altLang="hu-HU" b="1"/>
              <a:t>Növekvő klímatikus </a:t>
            </a:r>
          </a:p>
          <a:p>
            <a:pPr algn="ctr"/>
            <a:r>
              <a:rPr lang="hu-HU" altLang="hu-HU" b="1"/>
              <a:t>vízhiány</a:t>
            </a:r>
            <a:endParaRPr lang="en-GB" altLang="hu-HU" b="1"/>
          </a:p>
          <a:p>
            <a:pPr algn="ctr"/>
            <a:endParaRPr lang="en-GB" altLang="hu-HU" b="1"/>
          </a:p>
        </p:txBody>
      </p:sp>
      <p:sp>
        <p:nvSpPr>
          <p:cNvPr id="269321" name="AutoShape 9"/>
          <p:cNvSpPr>
            <a:spLocks noChangeArrowheads="1"/>
          </p:cNvSpPr>
          <p:nvPr/>
        </p:nvSpPr>
        <p:spPr bwMode="auto">
          <a:xfrm>
            <a:off x="4787900" y="5373688"/>
            <a:ext cx="4356100" cy="792162"/>
          </a:xfrm>
          <a:prstGeom prst="flowChartAlternateProcess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u-HU" altLang="hu-HU" b="1"/>
              <a:t>Másodlagos szikesedési </a:t>
            </a:r>
          </a:p>
          <a:p>
            <a:pPr algn="ctr"/>
            <a:r>
              <a:rPr lang="hu-HU" altLang="hu-HU" b="1"/>
              <a:t>veszély</a:t>
            </a:r>
            <a:endParaRPr lang="en-GB" altLang="hu-HU" b="1"/>
          </a:p>
        </p:txBody>
      </p:sp>
      <p:sp>
        <p:nvSpPr>
          <p:cNvPr id="269322" name="AutoShape 10"/>
          <p:cNvSpPr>
            <a:spLocks noChangeArrowheads="1"/>
          </p:cNvSpPr>
          <p:nvPr/>
        </p:nvSpPr>
        <p:spPr bwMode="auto">
          <a:xfrm>
            <a:off x="0" y="4221163"/>
            <a:ext cx="3132138" cy="792162"/>
          </a:xfrm>
          <a:prstGeom prst="flowChartAlternate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u-HU" altLang="hu-HU" b="1"/>
              <a:t>Talajvíz-szint csökkenés</a:t>
            </a:r>
            <a:endParaRPr lang="en-GB" altLang="hu-HU" b="1"/>
          </a:p>
        </p:txBody>
      </p:sp>
      <p:sp>
        <p:nvSpPr>
          <p:cNvPr id="269323" name="AutoShape 11"/>
          <p:cNvSpPr>
            <a:spLocks noChangeArrowheads="1"/>
          </p:cNvSpPr>
          <p:nvPr/>
        </p:nvSpPr>
        <p:spPr bwMode="auto">
          <a:xfrm>
            <a:off x="0" y="1916113"/>
            <a:ext cx="3133725" cy="792162"/>
          </a:xfrm>
          <a:prstGeom prst="flowChartAlternate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/>
          </a:p>
        </p:txBody>
      </p:sp>
      <p:sp>
        <p:nvSpPr>
          <p:cNvPr id="269324" name="AutoShape 12"/>
          <p:cNvSpPr>
            <a:spLocks noChangeArrowheads="1"/>
          </p:cNvSpPr>
          <p:nvPr/>
        </p:nvSpPr>
        <p:spPr bwMode="auto">
          <a:xfrm>
            <a:off x="0" y="5229225"/>
            <a:ext cx="3203575" cy="792163"/>
          </a:xfrm>
          <a:prstGeom prst="flowChartAlternate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u-HU" altLang="hu-HU" b="1"/>
              <a:t>Növekvő öntözési igény</a:t>
            </a:r>
            <a:endParaRPr lang="en-GB" altLang="hu-HU" b="1"/>
          </a:p>
        </p:txBody>
      </p:sp>
      <p:sp>
        <p:nvSpPr>
          <p:cNvPr id="269325" name="AutoShape 13"/>
          <p:cNvSpPr>
            <a:spLocks noChangeArrowheads="1"/>
          </p:cNvSpPr>
          <p:nvPr/>
        </p:nvSpPr>
        <p:spPr bwMode="auto">
          <a:xfrm>
            <a:off x="0" y="6381750"/>
            <a:ext cx="9144000" cy="47625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u-HU" altLang="hu-HU" sz="2000" b="1"/>
              <a:t>Az ellentétes hatású folyamatok eredője: kilúgozás vagy só-felhalmozódás?</a:t>
            </a:r>
            <a:endParaRPr lang="en-GB" altLang="hu-HU" sz="2000" b="1"/>
          </a:p>
        </p:txBody>
      </p:sp>
      <p:sp>
        <p:nvSpPr>
          <p:cNvPr id="269326" name="Text Box 14"/>
          <p:cNvSpPr txBox="1">
            <a:spLocks noChangeArrowheads="1"/>
          </p:cNvSpPr>
          <p:nvPr/>
        </p:nvSpPr>
        <p:spPr bwMode="auto">
          <a:xfrm>
            <a:off x="323850" y="2081213"/>
            <a:ext cx="31448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b="1"/>
              <a:t>Növekvő párolgás</a:t>
            </a:r>
            <a:endParaRPr lang="en-GB" altLang="hu-HU" b="1"/>
          </a:p>
        </p:txBody>
      </p:sp>
      <p:sp>
        <p:nvSpPr>
          <p:cNvPr id="269327" name="AutoShape 15"/>
          <p:cNvSpPr>
            <a:spLocks noChangeArrowheads="1"/>
          </p:cNvSpPr>
          <p:nvPr/>
        </p:nvSpPr>
        <p:spPr bwMode="auto">
          <a:xfrm>
            <a:off x="3132138" y="908050"/>
            <a:ext cx="1512887" cy="485775"/>
          </a:xfrm>
          <a:prstGeom prst="rightArrow">
            <a:avLst>
              <a:gd name="adj1" fmla="val 50000"/>
              <a:gd name="adj2" fmla="val 77859"/>
            </a:avLst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69328" name="AutoShape 16"/>
          <p:cNvSpPr>
            <a:spLocks noChangeArrowheads="1"/>
          </p:cNvSpPr>
          <p:nvPr/>
        </p:nvSpPr>
        <p:spPr bwMode="auto">
          <a:xfrm>
            <a:off x="3059113" y="4221163"/>
            <a:ext cx="1657350" cy="485775"/>
          </a:xfrm>
          <a:prstGeom prst="rightArrow">
            <a:avLst>
              <a:gd name="adj1" fmla="val 50000"/>
              <a:gd name="adj2" fmla="val 85294"/>
            </a:avLst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69329" name="AutoShape 17"/>
          <p:cNvSpPr>
            <a:spLocks noChangeArrowheads="1"/>
          </p:cNvSpPr>
          <p:nvPr/>
        </p:nvSpPr>
        <p:spPr bwMode="auto">
          <a:xfrm>
            <a:off x="3203575" y="5373688"/>
            <a:ext cx="1728788" cy="485775"/>
          </a:xfrm>
          <a:prstGeom prst="rightArrow">
            <a:avLst>
              <a:gd name="adj1" fmla="val 50000"/>
              <a:gd name="adj2" fmla="val 88971"/>
            </a:avLst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69330" name="AutoShape 18"/>
          <p:cNvSpPr>
            <a:spLocks noChangeArrowheads="1"/>
          </p:cNvSpPr>
          <p:nvPr/>
        </p:nvSpPr>
        <p:spPr bwMode="auto">
          <a:xfrm>
            <a:off x="3059113" y="2852738"/>
            <a:ext cx="1584325" cy="485775"/>
          </a:xfrm>
          <a:prstGeom prst="rightArrow">
            <a:avLst>
              <a:gd name="adj1" fmla="val 28102"/>
              <a:gd name="adj2" fmla="val 72869"/>
            </a:avLst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69331" name="AutoShape 19"/>
          <p:cNvSpPr>
            <a:spLocks noChangeArrowheads="1"/>
          </p:cNvSpPr>
          <p:nvPr/>
        </p:nvSpPr>
        <p:spPr bwMode="auto">
          <a:xfrm>
            <a:off x="3059113" y="1341438"/>
            <a:ext cx="144462" cy="4319587"/>
          </a:xfrm>
          <a:prstGeom prst="downArrow">
            <a:avLst>
              <a:gd name="adj1" fmla="val 50000"/>
              <a:gd name="adj2" fmla="val 74753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69332" name="AutoShape 20"/>
          <p:cNvSpPr>
            <a:spLocks noChangeArrowheads="1"/>
          </p:cNvSpPr>
          <p:nvPr/>
        </p:nvSpPr>
        <p:spPr bwMode="auto">
          <a:xfrm>
            <a:off x="179388" y="1412875"/>
            <a:ext cx="71437" cy="2303463"/>
          </a:xfrm>
          <a:prstGeom prst="downArrow">
            <a:avLst>
              <a:gd name="adj1" fmla="val 50000"/>
              <a:gd name="adj2" fmla="val 80611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69333" name="AutoShape 21"/>
          <p:cNvSpPr>
            <a:spLocks noChangeArrowheads="1"/>
          </p:cNvSpPr>
          <p:nvPr/>
        </p:nvSpPr>
        <p:spPr bwMode="auto">
          <a:xfrm>
            <a:off x="2843213" y="2276475"/>
            <a:ext cx="215900" cy="3384550"/>
          </a:xfrm>
          <a:prstGeom prst="downArrow">
            <a:avLst>
              <a:gd name="adj1" fmla="val 50000"/>
              <a:gd name="adj2" fmla="val 39191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69334" name="AutoShape 22"/>
          <p:cNvSpPr>
            <a:spLocks noChangeArrowheads="1"/>
          </p:cNvSpPr>
          <p:nvPr/>
        </p:nvSpPr>
        <p:spPr bwMode="auto">
          <a:xfrm>
            <a:off x="468313" y="3500438"/>
            <a:ext cx="142875" cy="936625"/>
          </a:xfrm>
          <a:prstGeom prst="downArrow">
            <a:avLst>
              <a:gd name="adj1" fmla="val 50000"/>
              <a:gd name="adj2" fmla="val 16388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69335" name="AutoShape 23"/>
          <p:cNvSpPr>
            <a:spLocks noChangeArrowheads="1"/>
          </p:cNvSpPr>
          <p:nvPr/>
        </p:nvSpPr>
        <p:spPr bwMode="auto">
          <a:xfrm>
            <a:off x="2843213" y="2276475"/>
            <a:ext cx="2449512" cy="287338"/>
          </a:xfrm>
          <a:prstGeom prst="curvedDownArrow">
            <a:avLst>
              <a:gd name="adj1" fmla="val 170497"/>
              <a:gd name="adj2" fmla="val 340994"/>
              <a:gd name="adj3" fmla="val 33333"/>
            </a:avLst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93474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09952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3506" name="Object 2"/>
          <p:cNvGraphicFramePr>
            <a:graphicFrameLocks noChangeAspect="1"/>
          </p:cNvGraphicFramePr>
          <p:nvPr/>
        </p:nvGraphicFramePr>
        <p:xfrm>
          <a:off x="0" y="962025"/>
          <a:ext cx="8820150" cy="589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7" name="Graph" r:id="rId4" imgW="3788640" imgH="3144960" progId="Origin50.Graph">
                  <p:embed/>
                </p:oleObj>
              </mc:Choice>
              <mc:Fallback>
                <p:oleObj name="Graph" r:id="rId4" imgW="3788640" imgH="31449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752" t="5724" r="4752" b="5724"/>
                      <a:stretch>
                        <a:fillRect/>
                      </a:stretch>
                    </p:blipFill>
                    <p:spPr bwMode="auto">
                      <a:xfrm>
                        <a:off x="0" y="962025"/>
                        <a:ext cx="8820150" cy="589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3507" name="Text Box 3"/>
          <p:cNvSpPr txBox="1">
            <a:spLocks noChangeArrowheads="1"/>
          </p:cNvSpPr>
          <p:nvPr/>
        </p:nvSpPr>
        <p:spPr bwMode="auto">
          <a:xfrm>
            <a:off x="0" y="188913"/>
            <a:ext cx="8964613" cy="457200"/>
          </a:xfrm>
          <a:prstGeom prst="rect">
            <a:avLst/>
          </a:prstGeom>
          <a:solidFill>
            <a:srgbClr val="66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400" b="1">
                <a:solidFill>
                  <a:srgbClr val="FFFF66"/>
                </a:solidFill>
              </a:rPr>
              <a:t>Só-mérleg száraz és csapadékos évben (Karuczka,1999)</a:t>
            </a:r>
          </a:p>
        </p:txBody>
      </p:sp>
      <p:sp>
        <p:nvSpPr>
          <p:cNvPr id="533508" name="AutoShape 4"/>
          <p:cNvSpPr>
            <a:spLocks noChangeArrowheads="1"/>
          </p:cNvSpPr>
          <p:nvPr/>
        </p:nvSpPr>
        <p:spPr bwMode="auto">
          <a:xfrm>
            <a:off x="6588125" y="2060575"/>
            <a:ext cx="504825" cy="1944688"/>
          </a:xfrm>
          <a:prstGeom prst="upArrow">
            <a:avLst>
              <a:gd name="adj1" fmla="val 50000"/>
              <a:gd name="adj2" fmla="val 9630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33509" name="AutoShape 5"/>
          <p:cNvSpPr>
            <a:spLocks noChangeArrowheads="1"/>
          </p:cNvSpPr>
          <p:nvPr/>
        </p:nvSpPr>
        <p:spPr bwMode="auto">
          <a:xfrm>
            <a:off x="4211638" y="3500438"/>
            <a:ext cx="288925" cy="433387"/>
          </a:xfrm>
          <a:prstGeom prst="up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33510" name="AutoShape 6"/>
          <p:cNvSpPr>
            <a:spLocks noChangeArrowheads="1"/>
          </p:cNvSpPr>
          <p:nvPr/>
        </p:nvSpPr>
        <p:spPr bwMode="auto">
          <a:xfrm>
            <a:off x="1835150" y="3789363"/>
            <a:ext cx="144463" cy="144462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33511" name="AutoShape 7"/>
          <p:cNvSpPr>
            <a:spLocks noChangeArrowheads="1"/>
          </p:cNvSpPr>
          <p:nvPr/>
        </p:nvSpPr>
        <p:spPr bwMode="auto">
          <a:xfrm>
            <a:off x="2916238" y="4076700"/>
            <a:ext cx="360362" cy="1728788"/>
          </a:xfrm>
          <a:prstGeom prst="downArrow">
            <a:avLst>
              <a:gd name="adj1" fmla="val 50000"/>
              <a:gd name="adj2" fmla="val 11993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33512" name="AutoShape 8"/>
          <p:cNvSpPr>
            <a:spLocks noChangeArrowheads="1"/>
          </p:cNvSpPr>
          <p:nvPr/>
        </p:nvSpPr>
        <p:spPr bwMode="auto">
          <a:xfrm>
            <a:off x="5364163" y="4005263"/>
            <a:ext cx="360362" cy="1584325"/>
          </a:xfrm>
          <a:prstGeom prst="downArrow">
            <a:avLst>
              <a:gd name="adj1" fmla="val 50000"/>
              <a:gd name="adj2" fmla="val 10991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33513" name="AutoShape 9"/>
          <p:cNvSpPr>
            <a:spLocks noChangeArrowheads="1"/>
          </p:cNvSpPr>
          <p:nvPr/>
        </p:nvSpPr>
        <p:spPr bwMode="auto">
          <a:xfrm>
            <a:off x="7812088" y="4005263"/>
            <a:ext cx="360362" cy="647700"/>
          </a:xfrm>
          <a:prstGeom prst="downArrow">
            <a:avLst>
              <a:gd name="adj1" fmla="val 50000"/>
              <a:gd name="adj2" fmla="val 4493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33514" name="Text Box 10"/>
          <p:cNvSpPr txBox="1">
            <a:spLocks noChangeArrowheads="1"/>
          </p:cNvSpPr>
          <p:nvPr/>
        </p:nvSpPr>
        <p:spPr bwMode="auto">
          <a:xfrm>
            <a:off x="6300788" y="2708275"/>
            <a:ext cx="433387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800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581816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116-1633_IM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04" y="155486"/>
            <a:ext cx="9144000" cy="6858000"/>
          </a:xfrm>
          <a:prstGeom prst="rect">
            <a:avLst/>
          </a:prstGeom>
          <a:noFill/>
        </p:spPr>
      </p:pic>
      <p:sp>
        <p:nvSpPr>
          <p:cNvPr id="2" name="Szövegdoboz 1"/>
          <p:cNvSpPr txBox="1"/>
          <p:nvPr/>
        </p:nvSpPr>
        <p:spPr>
          <a:xfrm>
            <a:off x="323528" y="5661248"/>
            <a:ext cx="7992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 smtClean="0">
                <a:solidFill>
                  <a:srgbClr val="FFFF00"/>
                </a:solidFill>
              </a:rPr>
              <a:t>Köszönöm megtisztelő  figyelmüket!</a:t>
            </a:r>
            <a:endParaRPr lang="hu-HU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37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7" name="Picture 7" descr="kukteny"/>
          <p:cNvPicPr>
            <a:picLocks noChangeAspect="1" noChangeArrowheads="1"/>
          </p:cNvPicPr>
          <p:nvPr/>
        </p:nvPicPr>
        <p:blipFill>
          <a:blip r:embed="rId3" cstate="print"/>
          <a:srcRect l="6524" t="8020" r="5576"/>
          <a:stretch>
            <a:fillRect/>
          </a:stretch>
        </p:blipFill>
        <p:spPr bwMode="auto">
          <a:xfrm>
            <a:off x="4860032" y="4509120"/>
            <a:ext cx="4147876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zövegdoboz 8"/>
          <p:cNvSpPr txBox="1"/>
          <p:nvPr/>
        </p:nvSpPr>
        <p:spPr>
          <a:xfrm>
            <a:off x="0" y="116632"/>
            <a:ext cx="8964488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hu-HU" sz="2000" b="1" dirty="0" smtClean="0"/>
              <a:t>Évjárat hatása az őszi búza és kukorica termésére réti csernozjom talajon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hu-HU" sz="1400" b="1" dirty="0" smtClean="0"/>
              <a:t> a műtrágyázási kezelések átlagában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hu-HU" sz="1200" b="1" dirty="0" smtClean="0"/>
              <a:t>B17 jelű OMTK tartamkísérletek (B17 Karcag) őszi búza és kukorica terméseredményeinek 1968-2008. </a:t>
            </a:r>
          </a:p>
        </p:txBody>
      </p:sp>
      <p:pic>
        <p:nvPicPr>
          <p:cNvPr id="10240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52736"/>
            <a:ext cx="471601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1052737"/>
            <a:ext cx="4551736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6189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Aszály okok</a:t>
            </a:r>
            <a:endParaRPr lang="hu-HU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7488832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904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Aszálykifejezések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z="2000" dirty="0" smtClean="0"/>
              <a:t>Légköri aszály: a levegő relatív légnedvessége esik kritikus alacsony értékre (20-40%).</a:t>
            </a:r>
          </a:p>
          <a:p>
            <a:r>
              <a:rPr lang="hu-HU" sz="2000" dirty="0" smtClean="0"/>
              <a:t>Téli v. fiziológiai aszály </a:t>
            </a:r>
          </a:p>
          <a:p>
            <a:pPr lvl="0">
              <a:buNone/>
            </a:pPr>
            <a:r>
              <a:rPr lang="hu-HU" sz="2000" dirty="0" smtClean="0"/>
              <a:t>  – léghőmérséklet már pozitív, talaj még fagyott 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hu-HU" sz="2000" dirty="0" smtClean="0"/>
              <a:t>A Nap süt – fotoszintézis indulna  </a:t>
            </a:r>
            <a:endParaRPr lang="hu-HU" sz="2000" noProof="1" smtClean="0"/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hu-HU" sz="2000" dirty="0" smtClean="0"/>
              <a:t>Fagyott talajból vízfelvétel nincs. 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hu-HU" sz="2000" dirty="0" smtClean="0"/>
              <a:t>Következmény: növény elszáradása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hu-HU" sz="3600" dirty="0"/>
              <a:t>Talaj aszály: 	DV 30-50 % alá csökken.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hu-HU" sz="2000" dirty="0" smtClean="0"/>
          </a:p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>
                <a:solidFill>
                  <a:srgbClr val="FFFFFF"/>
                </a:solidFill>
              </a:rPr>
              <a:t>HEFOP 3.3.1.</a:t>
            </a: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517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0"/>
            <a:ext cx="4834880" cy="1143000"/>
          </a:xfrm>
        </p:spPr>
        <p:txBody>
          <a:bodyPr/>
          <a:lstStyle/>
          <a:p>
            <a:r>
              <a:rPr lang="hu-HU" sz="2000" dirty="0" smtClean="0"/>
              <a:t>A talaj aszály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124744"/>
            <a:ext cx="2699792" cy="5733256"/>
          </a:xfrm>
        </p:spPr>
        <p:txBody>
          <a:bodyPr/>
          <a:lstStyle/>
          <a:p>
            <a:r>
              <a:rPr lang="hu-HU" sz="2000" dirty="0" smtClean="0"/>
              <a:t>akkor alakul ki, amikor a növények számára a talajban rendelkezésre álló vízkészlet az elméleti DV 50%-a alá esik. </a:t>
            </a:r>
          </a:p>
          <a:p>
            <a:r>
              <a:rPr lang="hu-HU" sz="2000" dirty="0" smtClean="0"/>
              <a:t>A </a:t>
            </a:r>
            <a:r>
              <a:rPr lang="hu-HU" sz="2000" dirty="0" err="1" smtClean="0"/>
              <a:t>diszponibilis</a:t>
            </a:r>
            <a:r>
              <a:rPr lang="hu-HU" sz="2000" dirty="0" smtClean="0"/>
              <a:t> víztartalom (DV) felső 50%-a könnyen felvehető, alsó 50%-a azonban nehezen hozzáférhető a növények számára.</a:t>
            </a:r>
          </a:p>
          <a:p>
            <a:endParaRPr lang="hu-HU" sz="2000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HEFOP 3.3.1.</a:t>
            </a:r>
            <a:endParaRPr lang="hu-HU"/>
          </a:p>
        </p:txBody>
      </p:sp>
      <p:pic>
        <p:nvPicPr>
          <p:cNvPr id="4710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412776"/>
            <a:ext cx="6084168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8275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HEFOP 3.3.1.</a:t>
            </a:r>
          </a:p>
        </p:txBody>
      </p:sp>
      <p:graphicFrame>
        <p:nvGraphicFramePr>
          <p:cNvPr id="36454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0" name="Bitkép" r:id="rId3" imgW="7535327" imgH="5733333" progId="PBrush">
                  <p:embed/>
                </p:oleObj>
              </mc:Choice>
              <mc:Fallback>
                <p:oleObj name="Bitkép" r:id="rId3" imgW="7535327" imgH="5733333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4547" name="Line 3"/>
          <p:cNvSpPr>
            <a:spLocks noChangeShapeType="1"/>
          </p:cNvSpPr>
          <p:nvPr/>
        </p:nvSpPr>
        <p:spPr bwMode="auto">
          <a:xfrm>
            <a:off x="3276600" y="4652963"/>
            <a:ext cx="0" cy="1368425"/>
          </a:xfrm>
          <a:prstGeom prst="line">
            <a:avLst/>
          </a:prstGeom>
          <a:noFill/>
          <a:ln w="857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364548" name="Line 4"/>
          <p:cNvSpPr>
            <a:spLocks noChangeShapeType="1"/>
          </p:cNvSpPr>
          <p:nvPr/>
        </p:nvSpPr>
        <p:spPr bwMode="auto">
          <a:xfrm>
            <a:off x="4284663" y="4652963"/>
            <a:ext cx="0" cy="1368425"/>
          </a:xfrm>
          <a:prstGeom prst="line">
            <a:avLst/>
          </a:prstGeom>
          <a:noFill/>
          <a:ln w="85725">
            <a:solidFill>
              <a:srgbClr val="99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364549" name="Line 5"/>
          <p:cNvSpPr>
            <a:spLocks noChangeShapeType="1"/>
          </p:cNvSpPr>
          <p:nvPr/>
        </p:nvSpPr>
        <p:spPr bwMode="auto">
          <a:xfrm>
            <a:off x="5219700" y="4724400"/>
            <a:ext cx="0" cy="1296988"/>
          </a:xfrm>
          <a:prstGeom prst="line">
            <a:avLst/>
          </a:prstGeom>
          <a:noFill/>
          <a:ln w="101600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364550" name="Line 6"/>
          <p:cNvSpPr>
            <a:spLocks noChangeShapeType="1"/>
          </p:cNvSpPr>
          <p:nvPr/>
        </p:nvSpPr>
        <p:spPr bwMode="auto">
          <a:xfrm>
            <a:off x="2916238" y="4652963"/>
            <a:ext cx="5256212" cy="71437"/>
          </a:xfrm>
          <a:prstGeom prst="line">
            <a:avLst/>
          </a:prstGeom>
          <a:noFill/>
          <a:ln w="57150">
            <a:solidFill>
              <a:srgbClr val="FF33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364551" name="Text Box 7"/>
          <p:cNvSpPr txBox="1">
            <a:spLocks noChangeArrowheads="1"/>
          </p:cNvSpPr>
          <p:nvPr/>
        </p:nvSpPr>
        <p:spPr bwMode="auto">
          <a:xfrm>
            <a:off x="5435600" y="4292600"/>
            <a:ext cx="1439863" cy="730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b="1"/>
              <a:t>VKsz – szabadföldi vízkapacitás</a:t>
            </a:r>
          </a:p>
        </p:txBody>
      </p:sp>
    </p:spTree>
    <p:extLst>
      <p:ext uri="{BB962C8B-B14F-4D97-AF65-F5344CB8AC3E}">
        <p14:creationId xmlns:p14="http://schemas.microsoft.com/office/powerpoint/2010/main" val="255135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hu-HU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hu-HU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hu-HU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hu-HU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hu-HU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hu-HU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hu-HU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hu-HU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hu-HU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hu-HU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hu-HU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hu-HU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1709</Words>
  <Application>Microsoft Office PowerPoint</Application>
  <PresentationFormat>Diavetítés a képernyőre (4:3 oldalarány)</PresentationFormat>
  <Paragraphs>391</Paragraphs>
  <Slides>43</Slides>
  <Notes>10</Notes>
  <HiddenSlides>0</HiddenSlides>
  <MMClips>0</MMClips>
  <ScaleCrop>false</ScaleCrop>
  <HeadingPairs>
    <vt:vector size="6" baseType="variant">
      <vt:variant>
        <vt:lpstr>Téma</vt:lpstr>
      </vt:variant>
      <vt:variant>
        <vt:i4>7</vt:i4>
      </vt:variant>
      <vt:variant>
        <vt:lpstr>Beágyazott OLE kiszolgálók</vt:lpstr>
      </vt:variant>
      <vt:variant>
        <vt:i4>4</vt:i4>
      </vt:variant>
      <vt:variant>
        <vt:lpstr>Diacímek</vt:lpstr>
      </vt:variant>
      <vt:variant>
        <vt:i4>43</vt:i4>
      </vt:variant>
    </vt:vector>
  </HeadingPairs>
  <TitlesOfParts>
    <vt:vector size="54" baseType="lpstr">
      <vt:lpstr>Office-téma</vt:lpstr>
      <vt:lpstr>Alapértelmezett terv</vt:lpstr>
      <vt:lpstr>3_Alapértelmezett terv</vt:lpstr>
      <vt:lpstr>4_Alapértelmezett terv</vt:lpstr>
      <vt:lpstr>5_Alapértelmezett terv</vt:lpstr>
      <vt:lpstr>7_Alapértelmezett terv</vt:lpstr>
      <vt:lpstr>8_Alapértelmezett terv</vt:lpstr>
      <vt:lpstr>Diagram</vt:lpstr>
      <vt:lpstr>Bitkép</vt:lpstr>
      <vt:lpstr>Equation</vt:lpstr>
      <vt:lpstr>Graph</vt:lpstr>
      <vt:lpstr>Talajaszály</vt:lpstr>
      <vt:lpstr>Víztöblet és vízhiány  –sokszor egy vegetációs időn belül is-</vt:lpstr>
      <vt:lpstr>Szélsőséges hidrológiai események előfordulásai 1900–2010 között</vt:lpstr>
      <vt:lpstr>Az aszály és a belvíz</vt:lpstr>
      <vt:lpstr>PowerPoint bemutató</vt:lpstr>
      <vt:lpstr>Aszály okok</vt:lpstr>
      <vt:lpstr>Aszálykifejezések </vt:lpstr>
      <vt:lpstr>A talaj aszály</vt:lpstr>
      <vt:lpstr>PowerPoint bemutató</vt:lpstr>
      <vt:lpstr>A talajnedvesség potencáljának figyelembevétele</vt:lpstr>
      <vt:lpstr>Talajnedvesség értékek</vt:lpstr>
      <vt:lpstr>Az aszályérzékenység néhány talajtani, agrogeológiai és földműveléstani közelítése a hazai kutatásokban</vt:lpstr>
      <vt:lpstr>Az aszályérzékenység domborzati és talajtani alapú közelítési.</vt:lpstr>
      <vt:lpstr>Aszály veszélyeztetettség földtani (záró réteg és talajvíz mélysége) közelítés</vt:lpstr>
      <vt:lpstr>Táblán belüli precíziós felbontás</vt:lpstr>
      <vt:lpstr>Klíma szcenáriók szerint prognosztizált vízkészlet modell</vt:lpstr>
      <vt:lpstr>Mérési lehetőségek</vt:lpstr>
      <vt:lpstr>Talajnedvességmérők előnyei és hátrányai</vt:lpstr>
      <vt:lpstr>Talajnedvességmérők előnyei és hátránya</vt:lpstr>
      <vt:lpstr>Távérzékelés</vt:lpstr>
      <vt:lpstr>Nővény felülelet hőméssékleta</vt:lpstr>
      <vt:lpstr>Növény szárazságstressz index (Crop water stress index =CWSI) </vt:lpstr>
      <vt:lpstr>Alkalmazkodás talajtani  lehetőségei</vt:lpstr>
      <vt:lpstr>PowerPoint bemutató</vt:lpstr>
      <vt:lpstr>PowerPoint bemutató</vt:lpstr>
      <vt:lpstr>PowerPoint bemutató</vt:lpstr>
      <vt:lpstr>Meliorációs beruházások területe (ha) 2001-2006 között</vt:lpstr>
      <vt:lpstr>PowerPoint bemutató</vt:lpstr>
      <vt:lpstr>PowerPoint bemutató</vt:lpstr>
      <vt:lpstr>Másodlagos szikesedés megelőzése</vt:lpstr>
      <vt:lpstr>A másodlagos szikesedés jellemző esetei</vt:lpstr>
      <vt:lpstr>Öntözővíz minősége</vt:lpstr>
      <vt:lpstr>Rossz minőségű öntözővíz* által okozott másodlagos szikesedés</vt:lpstr>
      <vt:lpstr>Mikroöntözés</vt:lpstr>
      <vt:lpstr>A kritikus talajvízszint meghatározás elvei</vt:lpstr>
      <vt:lpstr>PowerPoint bemutató</vt:lpstr>
      <vt:lpstr>Az emelkedő talajvíz-szint által okozott másodlagos szikesedés néhány jellemző esete</vt:lpstr>
      <vt:lpstr>Jász- Nagykun- Szolnok megyei öntözési monitoring 1989-1992</vt:lpstr>
      <vt:lpstr>Vízborításos sáv a csatorna mentén Karcag-Kisújszállás 2005 tavaszán</vt:lpstr>
      <vt:lpstr>Klímíváltozás másodlagos szikesedés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Blaskó</dc:creator>
  <cp:lastModifiedBy>Blaskó</cp:lastModifiedBy>
  <cp:revision>38</cp:revision>
  <dcterms:created xsi:type="dcterms:W3CDTF">2013-11-29T17:51:39Z</dcterms:created>
  <dcterms:modified xsi:type="dcterms:W3CDTF">2013-12-02T17:18:50Z</dcterms:modified>
</cp:coreProperties>
</file>