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8" r:id="rId5"/>
    <p:sldId id="285" r:id="rId6"/>
    <p:sldId id="290" r:id="rId7"/>
    <p:sldId id="283" r:id="rId8"/>
    <p:sldId id="282" r:id="rId9"/>
    <p:sldId id="289" r:id="rId10"/>
    <p:sldId id="281" r:id="rId11"/>
    <p:sldId id="284" r:id="rId12"/>
    <p:sldId id="291" r:id="rId13"/>
    <p:sldId id="286" r:id="rId14"/>
    <p:sldId id="287" r:id="rId15"/>
    <p:sldId id="273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7234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53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90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18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411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45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5109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20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518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337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10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183D-A275-46A3-A549-4E82591187D8}" type="datetimeFigureOut">
              <a:rPr lang="hu-HU" smtClean="0"/>
              <a:pPr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AE8-7ABA-4A54-AD11-F19D9F994A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81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UNCCD és az EU tagsággal járó hazai kötelezettségek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246240"/>
            <a:ext cx="6400800" cy="2135088"/>
          </a:xfrm>
        </p:spPr>
        <p:txBody>
          <a:bodyPr>
            <a:noAutofit/>
          </a:bodyPr>
          <a:lstStyle/>
          <a:p>
            <a:r>
              <a:rPr lang="hu-HU" sz="1400" dirty="0" smtClean="0"/>
              <a:t>Konzultáció az </a:t>
            </a:r>
            <a:r>
              <a:rPr lang="hu-HU" sz="1400" dirty="0"/>
              <a:t>országos aszálykezelési tervezésről</a:t>
            </a:r>
          </a:p>
          <a:p>
            <a:r>
              <a:rPr lang="hu-HU" sz="1400" dirty="0"/>
              <a:t>a WMO-GWP integrált aszálykezelési programjának (IDMP) keretében</a:t>
            </a:r>
          </a:p>
          <a:p>
            <a:r>
              <a:rPr lang="hu-HU" sz="1400" dirty="0" smtClean="0"/>
              <a:t>Vidékfejlesztési Minisztérium</a:t>
            </a:r>
          </a:p>
          <a:p>
            <a:r>
              <a:rPr lang="hu-HU" sz="1400" dirty="0" smtClean="0"/>
              <a:t>2013. december 3.</a:t>
            </a:r>
          </a:p>
          <a:p>
            <a:endParaRPr lang="hu-HU" sz="1400" dirty="0" smtClean="0"/>
          </a:p>
          <a:p>
            <a:r>
              <a:rPr lang="hu-HU" sz="1400" dirty="0" smtClean="0"/>
              <a:t>Molnár Péter</a:t>
            </a:r>
          </a:p>
          <a:p>
            <a:r>
              <a:rPr lang="hu-HU" sz="1400" dirty="0" smtClean="0"/>
              <a:t>Nemzeti Környezetügyi Intézet</a:t>
            </a:r>
          </a:p>
          <a:p>
            <a:r>
              <a:rPr lang="hu-HU" sz="1400" dirty="0" smtClean="0"/>
              <a:t>UNCCD nemzeti kapcsolattartó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6957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216024"/>
            <a:ext cx="6804248" cy="64533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4000" b="1" dirty="0" smtClean="0"/>
              <a:t>AZ </a:t>
            </a:r>
            <a:r>
              <a:rPr lang="hu-HU" sz="4000" b="1" dirty="0"/>
              <a:t>ASZÁLY KEZELÉSI TERVHEZ KAPCSOLÓDÓ INTÉZKEDÉSI PROGRAMOK</a:t>
            </a:r>
          </a:p>
          <a:p>
            <a:endParaRPr lang="hu-HU" sz="3700" dirty="0" smtClean="0"/>
          </a:p>
          <a:p>
            <a:pPr marL="0" indent="0">
              <a:buNone/>
            </a:pPr>
            <a:r>
              <a:rPr lang="hu-HU" sz="4000" b="1" dirty="0" smtClean="0"/>
              <a:t>Intézkedések </a:t>
            </a:r>
            <a:r>
              <a:rPr lang="hu-HU" sz="4000" b="1" dirty="0"/>
              <a:t>közös jellemzői: </a:t>
            </a:r>
            <a:r>
              <a:rPr lang="hu-HU" sz="3500" dirty="0" smtClean="0"/>
              <a:t>átmeneti alkalmazás, menedzsment jelleg, </a:t>
            </a:r>
            <a:r>
              <a:rPr lang="hu-HU" sz="3500" dirty="0"/>
              <a:t>csökkentési intézkedések.</a:t>
            </a:r>
            <a:endParaRPr lang="hu-HU" sz="4000" dirty="0"/>
          </a:p>
          <a:p>
            <a:endParaRPr lang="hu-HU" sz="4000" dirty="0" smtClean="0"/>
          </a:p>
          <a:p>
            <a:pPr marL="0" indent="0">
              <a:buNone/>
            </a:pPr>
            <a:r>
              <a:rPr lang="hu-HU" sz="4000" b="1" dirty="0" smtClean="0"/>
              <a:t>Csoportosításuk</a:t>
            </a:r>
            <a:r>
              <a:rPr lang="hu-HU" sz="4000" dirty="0"/>
              <a:t>:</a:t>
            </a:r>
          </a:p>
          <a:p>
            <a:pPr indent="-165100"/>
            <a:r>
              <a:rPr lang="hu-HU" sz="3500" dirty="0" smtClean="0"/>
              <a:t>megelőző </a:t>
            </a:r>
            <a:r>
              <a:rPr lang="hu-HU" sz="3500" dirty="0"/>
              <a:t>vagy stratégiai </a:t>
            </a:r>
            <a:r>
              <a:rPr lang="hu-HU" sz="3500" dirty="0" smtClean="0"/>
              <a:t>intézkedések (normál állapot)</a:t>
            </a:r>
            <a:endParaRPr lang="hu-HU" sz="3500" dirty="0"/>
          </a:p>
          <a:p>
            <a:pPr indent="-165100"/>
            <a:r>
              <a:rPr lang="hu-HU" sz="3500" dirty="0" smtClean="0"/>
              <a:t>operatív </a:t>
            </a:r>
            <a:r>
              <a:rPr lang="hu-HU" sz="3500" dirty="0"/>
              <a:t>(taktikai) </a:t>
            </a:r>
            <a:r>
              <a:rPr lang="hu-HU" sz="3500" dirty="0" smtClean="0"/>
              <a:t>intézkedések (riasztás </a:t>
            </a:r>
            <a:r>
              <a:rPr lang="hu-HU" sz="3500" dirty="0"/>
              <a:t>előtti és riasztás alatti állapot</a:t>
            </a:r>
            <a:r>
              <a:rPr lang="hu-HU" sz="3500" dirty="0" smtClean="0"/>
              <a:t>)</a:t>
            </a:r>
            <a:endParaRPr lang="hu-HU" sz="3500" dirty="0"/>
          </a:p>
          <a:p>
            <a:pPr indent="-165100"/>
            <a:r>
              <a:rPr lang="hu-HU" sz="3500" dirty="0" smtClean="0"/>
              <a:t>szervezeti intézkedések  </a:t>
            </a:r>
          </a:p>
          <a:p>
            <a:pPr indent="-165100"/>
            <a:r>
              <a:rPr lang="hu-HU" sz="3500" dirty="0" smtClean="0"/>
              <a:t>utólagos intézkedések</a:t>
            </a:r>
          </a:p>
          <a:p>
            <a:pPr indent="-165100"/>
            <a:r>
              <a:rPr lang="hu-HU" sz="3500" dirty="0" smtClean="0"/>
              <a:t>helyreállító intézkedések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b="1" dirty="0" smtClean="0"/>
              <a:t>Alkalmazásukat </a:t>
            </a:r>
            <a:r>
              <a:rPr lang="hu-HU" sz="4000" b="1" dirty="0"/>
              <a:t>az aszály következő </a:t>
            </a:r>
            <a:r>
              <a:rPr lang="hu-HU" sz="4000" b="1" dirty="0" smtClean="0"/>
              <a:t>állapotai határozzák </a:t>
            </a:r>
            <a:r>
              <a:rPr lang="hu-HU" sz="4000" b="1" dirty="0"/>
              <a:t>meg:</a:t>
            </a:r>
          </a:p>
          <a:p>
            <a:pPr indent="-165100"/>
            <a:r>
              <a:rPr lang="hu-HU" sz="4000" dirty="0" smtClean="0"/>
              <a:t>normál állapot (hidrológiai </a:t>
            </a:r>
            <a:r>
              <a:rPr lang="hu-HU" sz="4000" dirty="0"/>
              <a:t>tervezés ideje, stratégiai és </a:t>
            </a:r>
            <a:r>
              <a:rPr lang="hu-HU" sz="4000" dirty="0" smtClean="0"/>
              <a:t>hosszú távú int.)</a:t>
            </a:r>
            <a:endParaRPr lang="hu-HU" sz="4000" dirty="0"/>
          </a:p>
          <a:p>
            <a:pPr lvl="1"/>
            <a:r>
              <a:rPr lang="hu-HU" sz="3500" dirty="0" smtClean="0"/>
              <a:t>Cél</a:t>
            </a:r>
            <a:r>
              <a:rPr lang="hu-HU" sz="3500" dirty="0"/>
              <a:t>: az aszályos időszak „eltolása”, negatív hatások csökkentése</a:t>
            </a:r>
          </a:p>
          <a:p>
            <a:pPr indent="-165100"/>
            <a:r>
              <a:rPr lang="hu-HU" sz="4000" dirty="0" smtClean="0"/>
              <a:t>riasztás </a:t>
            </a:r>
            <a:r>
              <a:rPr lang="hu-HU" sz="4000" dirty="0"/>
              <a:t>előtti </a:t>
            </a:r>
            <a:r>
              <a:rPr lang="hu-HU" sz="4000" dirty="0" smtClean="0"/>
              <a:t>állapot</a:t>
            </a:r>
          </a:p>
          <a:p>
            <a:pPr lvl="1" indent="-165100"/>
            <a:r>
              <a:rPr lang="hu-HU" sz="3500" dirty="0" smtClean="0"/>
              <a:t>Cél</a:t>
            </a:r>
            <a:r>
              <a:rPr lang="hu-HU" sz="3500" dirty="0"/>
              <a:t>: víztestek leromlásának </a:t>
            </a:r>
            <a:r>
              <a:rPr lang="hu-HU" sz="3500" dirty="0" smtClean="0"/>
              <a:t>megakadályozása</a:t>
            </a:r>
          </a:p>
          <a:p>
            <a:pPr indent="-165100"/>
            <a:r>
              <a:rPr lang="hu-HU" sz="4000" dirty="0" smtClean="0"/>
              <a:t>„</a:t>
            </a:r>
            <a:r>
              <a:rPr lang="hu-HU" sz="4000" dirty="0"/>
              <a:t>riasztási” </a:t>
            </a:r>
            <a:r>
              <a:rPr lang="hu-HU" sz="4000" dirty="0" smtClean="0"/>
              <a:t>állapot (víztestek </a:t>
            </a:r>
            <a:r>
              <a:rPr lang="hu-HU" sz="4000" dirty="0"/>
              <a:t>további leromlásának </a:t>
            </a:r>
            <a:r>
              <a:rPr lang="hu-HU" sz="4000" dirty="0" smtClean="0"/>
              <a:t>megakadályozása)</a:t>
            </a:r>
            <a:endParaRPr lang="hu-HU" sz="4000" dirty="0"/>
          </a:p>
          <a:p>
            <a:pPr indent="-165100"/>
            <a:r>
              <a:rPr lang="hu-HU" sz="4000" dirty="0" smtClean="0"/>
              <a:t>vészhelyzeti</a:t>
            </a:r>
            <a:r>
              <a:rPr lang="hu-HU" sz="4000" dirty="0"/>
              <a:t>, extrém állapot</a:t>
            </a:r>
          </a:p>
          <a:p>
            <a:pPr lvl="1" indent="-165100"/>
            <a:r>
              <a:rPr lang="hu-HU" sz="3500" dirty="0" smtClean="0"/>
              <a:t>ha </a:t>
            </a:r>
            <a:r>
              <a:rPr lang="hu-HU" sz="3500" dirty="0"/>
              <a:t>a </a:t>
            </a:r>
            <a:r>
              <a:rPr lang="hu-HU" sz="3500" dirty="0" smtClean="0"/>
              <a:t>megelőző </a:t>
            </a:r>
            <a:r>
              <a:rPr lang="hu-HU" sz="3500" dirty="0"/>
              <a:t>intézkedéseket kimerítettük, és a vízigények elérik a kritikus </a:t>
            </a:r>
            <a:r>
              <a:rPr lang="hu-HU" sz="3500" dirty="0" smtClean="0"/>
              <a:t>szintet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b="1" dirty="0" smtClean="0"/>
              <a:t>Fontos</a:t>
            </a:r>
            <a:r>
              <a:rPr lang="hu-HU" sz="4000" dirty="0" smtClean="0"/>
              <a:t>: </a:t>
            </a:r>
          </a:p>
          <a:p>
            <a:pPr marL="0" indent="0">
              <a:buFontTx/>
              <a:buChar char="-"/>
            </a:pPr>
            <a:r>
              <a:rPr lang="hu-HU" sz="3500" dirty="0" smtClean="0"/>
              <a:t>az </a:t>
            </a:r>
            <a:r>
              <a:rPr lang="hu-HU" sz="3500" dirty="0"/>
              <a:t>EU országokban azonos mérési rendszer működjön, azonos indikátorokkal, melyek </a:t>
            </a:r>
            <a:r>
              <a:rPr lang="hu-HU" sz="3500" dirty="0" smtClean="0"/>
              <a:t>hozzáférhető </a:t>
            </a:r>
            <a:r>
              <a:rPr lang="hu-HU" sz="3500" dirty="0"/>
              <a:t>adatokra épülnek</a:t>
            </a:r>
            <a:r>
              <a:rPr lang="hu-HU" sz="3500" dirty="0" smtClean="0"/>
              <a:t>.</a:t>
            </a:r>
          </a:p>
          <a:p>
            <a:pPr marL="0" indent="0">
              <a:buFontTx/>
              <a:buChar char="-"/>
            </a:pPr>
            <a:r>
              <a:rPr lang="hu-HU" sz="3500" dirty="0" smtClean="0"/>
              <a:t>az </a:t>
            </a:r>
            <a:r>
              <a:rPr lang="hu-HU" sz="3500" dirty="0"/>
              <a:t>indikátorok kialakításánál figyelembe kell venni az adott vízgyűjtő </a:t>
            </a:r>
            <a:r>
              <a:rPr lang="hu-HU" sz="3500" dirty="0" smtClean="0"/>
              <a:t>karakterisztikáját</a:t>
            </a:r>
            <a:r>
              <a:rPr lang="hu-HU" sz="3500" dirty="0"/>
              <a:t>, illeszkednie kell a történeti idősorokhoz, meg kell tudnia különböztetni az aszály és a vízhiány hatásait.</a:t>
            </a:r>
          </a:p>
          <a:p>
            <a:endParaRPr lang="hu-HU" sz="3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39752" cy="68713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8989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188640"/>
            <a:ext cx="6804248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300" b="1" dirty="0" smtClean="0"/>
              <a:t>ASZÁLYKEZELÉSI </a:t>
            </a:r>
            <a:r>
              <a:rPr lang="hu-HU" sz="2300" b="1" dirty="0"/>
              <a:t>MONITORING</a:t>
            </a:r>
          </a:p>
          <a:p>
            <a:endParaRPr lang="hu-HU" sz="2300" dirty="0" smtClean="0"/>
          </a:p>
          <a:p>
            <a:pPr marL="0" indent="0"/>
            <a:r>
              <a:rPr lang="hu-HU" sz="2300" dirty="0" smtClean="0"/>
              <a:t> Kompetens szerv (bizottság, munkacsoport) kijelölése, </a:t>
            </a:r>
            <a:r>
              <a:rPr lang="hu-HU" sz="2300" dirty="0"/>
              <a:t>mely meghatározza a vízgyűjtőt ért hatásokat, </a:t>
            </a:r>
            <a:r>
              <a:rPr lang="hu-HU" sz="2300" dirty="0" smtClean="0"/>
              <a:t>intézkedéseket javasol.</a:t>
            </a:r>
          </a:p>
          <a:p>
            <a:pPr marL="0" indent="0"/>
            <a:r>
              <a:rPr lang="hu-HU" sz="2300" dirty="0" smtClean="0"/>
              <a:t> Érintett </a:t>
            </a:r>
            <a:r>
              <a:rPr lang="hu-HU" sz="2300" dirty="0"/>
              <a:t>hatóságok, szervezetek közötti </a:t>
            </a:r>
            <a:r>
              <a:rPr lang="hu-HU" sz="2300" dirty="0" smtClean="0"/>
              <a:t>koordináció, </a:t>
            </a:r>
            <a:r>
              <a:rPr lang="hu-HU" sz="2300" dirty="0"/>
              <a:t>az érintett szakemberek, lakosság bevonása. </a:t>
            </a:r>
            <a:endParaRPr lang="hu-HU" sz="2300" dirty="0" smtClean="0"/>
          </a:p>
          <a:p>
            <a:pPr marL="0" indent="0"/>
            <a:r>
              <a:rPr lang="hu-HU" sz="2300" dirty="0" smtClean="0"/>
              <a:t> Felelősök kijelölése.</a:t>
            </a:r>
          </a:p>
          <a:p>
            <a:pPr marL="0" indent="0"/>
            <a:r>
              <a:rPr lang="hu-HU" sz="2300" dirty="0" smtClean="0"/>
              <a:t> A vízmérleg főbb paramétereinek </a:t>
            </a:r>
            <a:r>
              <a:rPr lang="hu-HU" sz="2300" dirty="0"/>
              <a:t>folyamatos figyelemmel </a:t>
            </a:r>
            <a:r>
              <a:rPr lang="hu-HU" sz="2300" dirty="0" smtClean="0"/>
              <a:t>kísérése (nem </a:t>
            </a:r>
            <a:r>
              <a:rPr lang="hu-HU" sz="2300" dirty="0"/>
              <a:t>csak aszályos </a:t>
            </a:r>
            <a:r>
              <a:rPr lang="hu-HU" sz="2300" dirty="0" smtClean="0"/>
              <a:t>időszakban) - az </a:t>
            </a:r>
            <a:r>
              <a:rPr lang="hu-HU" sz="2300" dirty="0"/>
              <a:t>aszály kialakulásának kezdete. </a:t>
            </a:r>
            <a:endParaRPr lang="hu-HU" sz="2300" dirty="0" smtClean="0"/>
          </a:p>
          <a:p>
            <a:pPr marL="0" indent="0"/>
            <a:r>
              <a:rPr lang="hu-HU" sz="2300" dirty="0" smtClean="0"/>
              <a:t> Adatok folyamatos </a:t>
            </a:r>
            <a:r>
              <a:rPr lang="hu-HU" sz="2300" dirty="0" err="1" smtClean="0"/>
              <a:t>gyűjtése-tárolása-feldolgozása</a:t>
            </a:r>
            <a:r>
              <a:rPr lang="hu-HU" sz="2300" dirty="0"/>
              <a:t>, vízigények folyamatos felmérése, </a:t>
            </a:r>
            <a:r>
              <a:rPr lang="hu-HU" sz="2300" dirty="0" smtClean="0"/>
              <a:t>értékelése.</a:t>
            </a:r>
          </a:p>
          <a:p>
            <a:pPr marL="0" indent="0">
              <a:buNone/>
            </a:pPr>
            <a:endParaRPr lang="hu-HU" dirty="0"/>
          </a:p>
          <a:p>
            <a:pPr marL="0" indent="0"/>
            <a:r>
              <a:rPr lang="hu-HU" sz="2300" dirty="0" smtClean="0"/>
              <a:t> Utólagos </a:t>
            </a:r>
            <a:r>
              <a:rPr lang="hu-HU" sz="2300" dirty="0" err="1"/>
              <a:t>follow-up</a:t>
            </a:r>
            <a:r>
              <a:rPr lang="hu-HU" sz="2300" dirty="0"/>
              <a:t> </a:t>
            </a:r>
            <a:r>
              <a:rPr lang="hu-HU" sz="2300" dirty="0" smtClean="0"/>
              <a:t>program, </a:t>
            </a:r>
            <a:r>
              <a:rPr lang="hu-HU" sz="2300" dirty="0"/>
              <a:t>mely a </a:t>
            </a:r>
            <a:r>
              <a:rPr lang="hu-HU" sz="2300" dirty="0" smtClean="0"/>
              <a:t>DMP </a:t>
            </a:r>
            <a:r>
              <a:rPr lang="hu-HU" sz="2300" dirty="0"/>
              <a:t>működését </a:t>
            </a:r>
            <a:r>
              <a:rPr lang="hu-HU" sz="2300" dirty="0" smtClean="0"/>
              <a:t>ellenőrzi</a:t>
            </a:r>
            <a:r>
              <a:rPr lang="hu-HU" sz="2300" dirty="0"/>
              <a:t>. </a:t>
            </a:r>
            <a:endParaRPr lang="hu-HU" sz="2300" dirty="0" smtClean="0"/>
          </a:p>
          <a:p>
            <a:pPr marL="0" indent="0"/>
            <a:r>
              <a:rPr lang="hu-HU" sz="2300" dirty="0" smtClean="0"/>
              <a:t> Megfelelő szervezet az </a:t>
            </a:r>
            <a:r>
              <a:rPr lang="hu-HU" sz="2300" dirty="0"/>
              <a:t>előrejelzés </a:t>
            </a:r>
            <a:r>
              <a:rPr lang="hu-HU" sz="2300" dirty="0" smtClean="0"/>
              <a:t>feladatának ellátására: </a:t>
            </a:r>
          </a:p>
          <a:p>
            <a:pPr marL="0" indent="0">
              <a:buFontTx/>
              <a:buChar char="-"/>
            </a:pPr>
            <a:r>
              <a:rPr lang="hu-HU" sz="2500" dirty="0" smtClean="0"/>
              <a:t> </a:t>
            </a:r>
            <a:r>
              <a:rPr lang="hu-HU" sz="2000" dirty="0" smtClean="0"/>
              <a:t>várhatóan </a:t>
            </a:r>
            <a:r>
              <a:rPr lang="hu-HU" sz="2000" dirty="0"/>
              <a:t>rendelkezésre álló vízkészlet aszályos időszak alatt</a:t>
            </a:r>
            <a:r>
              <a:rPr lang="hu-HU" sz="2000" dirty="0" smtClean="0"/>
              <a:t>.</a:t>
            </a:r>
          </a:p>
          <a:p>
            <a:pPr marL="0" indent="0">
              <a:buFontTx/>
              <a:buChar char="-"/>
            </a:pPr>
            <a:r>
              <a:rPr lang="hu-HU" sz="2000" dirty="0" smtClean="0"/>
              <a:t> lakossági/ipari/mezőgazdasági/egyéb </a:t>
            </a:r>
            <a:r>
              <a:rPr lang="hu-HU" sz="2000" dirty="0"/>
              <a:t>vízigények </a:t>
            </a:r>
            <a:r>
              <a:rPr lang="hu-HU" sz="2000" dirty="0" smtClean="0"/>
              <a:t>folyamatos értékelése. Prioritások meghatározása.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300" dirty="0" smtClean="0"/>
              <a:t>Vízhasználat </a:t>
            </a:r>
            <a:r>
              <a:rPr lang="hu-HU" sz="2300" dirty="0"/>
              <a:t>hatékonyságának </a:t>
            </a:r>
            <a:r>
              <a:rPr lang="hu-HU" sz="2300" dirty="0" smtClean="0"/>
              <a:t>javítása:</a:t>
            </a:r>
          </a:p>
          <a:p>
            <a:pPr indent="-165100"/>
            <a:r>
              <a:rPr lang="hu-HU" sz="2000" dirty="0" smtClean="0"/>
              <a:t>víz </a:t>
            </a:r>
            <a:r>
              <a:rPr lang="hu-HU" sz="2000" dirty="0"/>
              <a:t>elosztó </a:t>
            </a:r>
            <a:r>
              <a:rPr lang="hu-HU" sz="2000" dirty="0" smtClean="0"/>
              <a:t>rendszerek</a:t>
            </a:r>
            <a:endParaRPr lang="hu-HU" sz="2000" dirty="0"/>
          </a:p>
          <a:p>
            <a:pPr indent="-165100"/>
            <a:r>
              <a:rPr lang="hu-HU" sz="2000" dirty="0" smtClean="0"/>
              <a:t>vízfelhasználás az </a:t>
            </a:r>
            <a:r>
              <a:rPr lang="hu-HU" sz="2000" dirty="0"/>
              <a:t>érdekeltek </a:t>
            </a:r>
            <a:r>
              <a:rPr lang="hu-HU" sz="2000" dirty="0" smtClean="0"/>
              <a:t>szintjén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300" dirty="0" smtClean="0"/>
              <a:t>Monitoring </a:t>
            </a:r>
            <a:r>
              <a:rPr lang="hu-HU" sz="2300" dirty="0"/>
              <a:t>mechanizmus feladata eldönteni, hogy a DMP elérte-e célját, hatását. Tapasztalatok kiértékelése, gazdasági szempontból </a:t>
            </a:r>
            <a:r>
              <a:rPr lang="hu-HU" sz="2300" dirty="0" smtClean="0"/>
              <a:t>is!</a:t>
            </a:r>
            <a:endParaRPr lang="hu-HU" sz="2300" dirty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39752" cy="68713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2701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2339752" cy="68580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Szövegdoboz 5"/>
          <p:cNvSpPr txBox="1"/>
          <p:nvPr/>
        </p:nvSpPr>
        <p:spPr>
          <a:xfrm>
            <a:off x="2339752" y="387821"/>
            <a:ext cx="5544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1)</a:t>
            </a:r>
            <a:r>
              <a:rPr lang="hu-HU" sz="1600" dirty="0" smtClean="0"/>
              <a:t> </a:t>
            </a:r>
            <a:r>
              <a:rPr lang="hu-HU" sz="1600" b="1" dirty="0" smtClean="0"/>
              <a:t>National </a:t>
            </a:r>
            <a:r>
              <a:rPr lang="hu-HU" sz="1600" b="1" dirty="0" err="1" smtClean="0"/>
              <a:t>Drought</a:t>
            </a:r>
            <a:r>
              <a:rPr lang="hu-HU" sz="1600" b="1" dirty="0" smtClean="0"/>
              <a:t> Policy – </a:t>
            </a:r>
            <a:r>
              <a:rPr lang="hu-HU" sz="1600" b="1" dirty="0" err="1" smtClean="0"/>
              <a:t>Overview</a:t>
            </a:r>
            <a:endParaRPr lang="hu-HU" sz="1600" b="1" dirty="0" smtClean="0"/>
          </a:p>
          <a:p>
            <a:r>
              <a:rPr lang="hu-HU" sz="1600" b="1" dirty="0" smtClean="0"/>
              <a:t>2) </a:t>
            </a:r>
            <a:r>
              <a:rPr lang="en-US" sz="1600" b="1" dirty="0" smtClean="0"/>
              <a:t>Elements of National Drought Policy in Selected Countries</a:t>
            </a:r>
            <a:endParaRPr lang="hu-HU" sz="1600" b="1" dirty="0" smtClean="0"/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 </a:t>
            </a:r>
            <a:r>
              <a:rPr lang="hu-HU" sz="1400" dirty="0" err="1" smtClean="0"/>
              <a:t>Australia</a:t>
            </a:r>
            <a:r>
              <a:rPr lang="hu-HU" sz="1400" dirty="0" smtClean="0"/>
              <a:t>, USA</a:t>
            </a:r>
          </a:p>
          <a:p>
            <a:r>
              <a:rPr lang="hu-HU" sz="1600" b="1" dirty="0" smtClean="0"/>
              <a:t>3)</a:t>
            </a:r>
            <a:r>
              <a:rPr lang="hu-HU" sz="1600" dirty="0" smtClean="0"/>
              <a:t> </a:t>
            </a:r>
            <a:r>
              <a:rPr lang="en-US" sz="1600" b="1" dirty="0" smtClean="0"/>
              <a:t>Drought Plans in Selected Countries/Regions</a:t>
            </a:r>
            <a:endParaRPr lang="hu-HU" sz="1600" b="1" dirty="0" smtClean="0"/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 </a:t>
            </a:r>
            <a:r>
              <a:rPr lang="hu-HU" sz="1400" dirty="0" err="1" smtClean="0"/>
              <a:t>Brasil</a:t>
            </a:r>
            <a:r>
              <a:rPr lang="hu-HU" sz="1400" dirty="0" smtClean="0"/>
              <a:t>, Spain, </a:t>
            </a:r>
            <a:r>
              <a:rPr lang="hu-HU" sz="1400" dirty="0" err="1" smtClean="0"/>
              <a:t>China</a:t>
            </a:r>
            <a:r>
              <a:rPr lang="hu-HU" sz="1400" dirty="0" smtClean="0"/>
              <a:t>, </a:t>
            </a:r>
            <a:r>
              <a:rPr lang="hu-HU" sz="1400" dirty="0" err="1" smtClean="0"/>
              <a:t>Sahel</a:t>
            </a:r>
            <a:r>
              <a:rPr lang="hu-HU" sz="1400" dirty="0" smtClean="0"/>
              <a:t> </a:t>
            </a:r>
            <a:r>
              <a:rPr lang="hu-HU" sz="1400" dirty="0" err="1" smtClean="0"/>
              <a:t>Region</a:t>
            </a:r>
            <a:endParaRPr lang="hu-HU" sz="1400" dirty="0" smtClean="0"/>
          </a:p>
          <a:p>
            <a:r>
              <a:rPr lang="hu-HU" sz="1600" b="1" dirty="0" smtClean="0"/>
              <a:t>4) </a:t>
            </a:r>
            <a:r>
              <a:rPr lang="en-US" sz="1600" b="1" dirty="0" smtClean="0"/>
              <a:t>Towards a Compendium on National Drought Policy</a:t>
            </a:r>
            <a:endParaRPr lang="hu-H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958" y="2132856"/>
            <a:ext cx="333617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2339752" y="5325015"/>
            <a:ext cx="6804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solidFill>
                  <a:prstClr val="black"/>
                </a:solidFill>
              </a:rPr>
              <a:t>5) </a:t>
            </a:r>
            <a:r>
              <a:rPr lang="en-US" sz="1600" b="1" dirty="0" smtClean="0">
                <a:solidFill>
                  <a:prstClr val="black"/>
                </a:solidFill>
              </a:rPr>
              <a:t>Proposed Elements in the Compendium on National Drought Policy</a:t>
            </a:r>
            <a:endParaRPr lang="hu-HU" sz="1600" b="1" dirty="0" smtClean="0">
              <a:solidFill>
                <a:prstClr val="black"/>
              </a:solidFill>
            </a:endParaRPr>
          </a:p>
          <a:p>
            <a:pPr lvl="0"/>
            <a:r>
              <a:rPr lang="hu-HU" sz="1600" dirty="0" smtClean="0">
                <a:solidFill>
                  <a:prstClr val="black"/>
                </a:solidFill>
              </a:rPr>
              <a:t>	a) </a:t>
            </a:r>
            <a:r>
              <a:rPr lang="hu-HU" sz="1600" dirty="0" err="1" smtClean="0">
                <a:solidFill>
                  <a:prstClr val="black"/>
                </a:solidFill>
              </a:rPr>
              <a:t>Drought</a:t>
            </a:r>
            <a:r>
              <a:rPr lang="hu-HU" sz="1600" dirty="0" smtClean="0">
                <a:solidFill>
                  <a:prstClr val="black"/>
                </a:solidFill>
              </a:rPr>
              <a:t> Monitoring and </a:t>
            </a:r>
            <a:r>
              <a:rPr lang="hu-HU" sz="1600" dirty="0" err="1" smtClean="0">
                <a:solidFill>
                  <a:prstClr val="black"/>
                </a:solidFill>
              </a:rPr>
              <a:t>Early</a:t>
            </a:r>
            <a:r>
              <a:rPr lang="hu-HU" sz="1600" dirty="0" smtClean="0">
                <a:solidFill>
                  <a:prstClr val="black"/>
                </a:solidFill>
              </a:rPr>
              <a:t> </a:t>
            </a:r>
            <a:r>
              <a:rPr lang="hu-HU" sz="1600" dirty="0" err="1" smtClean="0">
                <a:solidFill>
                  <a:prstClr val="black"/>
                </a:solidFill>
              </a:rPr>
              <a:t>Warning</a:t>
            </a:r>
            <a:r>
              <a:rPr lang="hu-HU" sz="1600" dirty="0" smtClean="0">
                <a:solidFill>
                  <a:prstClr val="black"/>
                </a:solidFill>
              </a:rPr>
              <a:t> Systems</a:t>
            </a:r>
          </a:p>
          <a:p>
            <a:pPr lvl="0"/>
            <a:r>
              <a:rPr lang="hu-HU" sz="1600" dirty="0" smtClean="0">
                <a:solidFill>
                  <a:prstClr val="black"/>
                </a:solidFill>
              </a:rPr>
              <a:t>	b) Vulnerability Assessment and Impacts</a:t>
            </a:r>
          </a:p>
          <a:p>
            <a:pPr lvl="0"/>
            <a:r>
              <a:rPr lang="hu-HU" sz="1600" dirty="0" smtClean="0">
                <a:solidFill>
                  <a:prstClr val="black"/>
                </a:solidFill>
              </a:rPr>
              <a:t>	c) </a:t>
            </a:r>
            <a:r>
              <a:rPr lang="hu-HU" sz="1600" dirty="0" err="1" smtClean="0">
                <a:solidFill>
                  <a:prstClr val="black"/>
                </a:solidFill>
              </a:rPr>
              <a:t>Emergency</a:t>
            </a:r>
            <a:r>
              <a:rPr lang="hu-HU" sz="1600" dirty="0" smtClean="0">
                <a:solidFill>
                  <a:prstClr val="black"/>
                </a:solidFill>
              </a:rPr>
              <a:t> Relief and </a:t>
            </a:r>
            <a:r>
              <a:rPr lang="hu-HU" sz="1600" dirty="0" err="1" smtClean="0">
                <a:solidFill>
                  <a:prstClr val="black"/>
                </a:solidFill>
              </a:rPr>
              <a:t>Response</a:t>
            </a:r>
            <a:r>
              <a:rPr lang="hu-HU" sz="1600" dirty="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48018"/>
            <a:ext cx="320072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yamatábra: Dokumentum 14"/>
          <p:cNvSpPr/>
          <p:nvPr/>
        </p:nvSpPr>
        <p:spPr>
          <a:xfrm rot="16200000" flipV="1">
            <a:off x="3861048" y="1578252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248516"/>
            <a:ext cx="1224136" cy="10839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542" y="787477"/>
            <a:ext cx="1317869" cy="841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37112"/>
            <a:ext cx="1363945" cy="797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" y="1772816"/>
            <a:ext cx="1385596" cy="849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6658"/>
            <a:ext cx="3059832" cy="8321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45722"/>
            <a:ext cx="1788108" cy="653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106" y="5884679"/>
            <a:ext cx="1093518" cy="8566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79512" y="11240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UNCCD események, programok</a:t>
            </a:r>
            <a:endParaRPr lang="hu-H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3765"/>
            <a:ext cx="1729197" cy="881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05811"/>
            <a:ext cx="1986378" cy="799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artalom helye 2"/>
          <p:cNvSpPr txBox="1">
            <a:spLocks/>
          </p:cNvSpPr>
          <p:nvPr/>
        </p:nvSpPr>
        <p:spPr>
          <a:xfrm>
            <a:off x="1475656" y="1785878"/>
            <a:ext cx="3934884" cy="57485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00" b="1" i="1" dirty="0" smtClean="0"/>
              <a:t>Economic assessment of desertification, sustainable land management and resilience of arid, semi-arid and dry sub humid areas</a:t>
            </a:r>
            <a:endParaRPr lang="en-US" sz="1100" b="1" i="1" dirty="0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1475656" y="2422250"/>
            <a:ext cx="3915630" cy="795639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b="1" dirty="0" err="1" smtClean="0"/>
              <a:t>Development</a:t>
            </a:r>
            <a:r>
              <a:rPr lang="hu-HU" sz="2400" b="1" dirty="0" smtClean="0"/>
              <a:t> of a </a:t>
            </a:r>
            <a:r>
              <a:rPr lang="hu-HU" sz="2400" b="1" dirty="0" err="1" smtClean="0"/>
              <a:t>framework</a:t>
            </a:r>
            <a:r>
              <a:rPr lang="hu-HU" sz="2400" b="1" dirty="0" smtClean="0"/>
              <a:t> for </a:t>
            </a:r>
            <a:r>
              <a:rPr lang="hu-HU" sz="2400" b="1" dirty="0" err="1" smtClean="0"/>
              <a:t>cost</a:t>
            </a:r>
            <a:r>
              <a:rPr lang="hu-HU" sz="2400" b="1" dirty="0" smtClean="0"/>
              <a:t>/</a:t>
            </a:r>
            <a:r>
              <a:rPr lang="hu-HU" sz="2400" b="1" dirty="0" err="1" smtClean="0"/>
              <a:t>benefit</a:t>
            </a:r>
            <a:r>
              <a:rPr lang="hu-HU" sz="2400" b="1" dirty="0" smtClean="0"/>
              <a:t> analysis of </a:t>
            </a:r>
            <a:r>
              <a:rPr lang="hu-HU" sz="2400" b="1" dirty="0" err="1" smtClean="0"/>
              <a:t>ecosystem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based</a:t>
            </a:r>
            <a:r>
              <a:rPr lang="hu-HU" sz="2400" b="1" dirty="0" smtClean="0"/>
              <a:t> CC adaptation </a:t>
            </a:r>
            <a:r>
              <a:rPr lang="hu-HU" sz="2400" b="1" dirty="0" err="1" smtClean="0"/>
              <a:t>actions</a:t>
            </a:r>
            <a:r>
              <a:rPr lang="hu-HU" sz="2400" b="1" dirty="0" smtClean="0"/>
              <a:t> in the Carpathian </a:t>
            </a:r>
            <a:r>
              <a:rPr lang="hu-HU" sz="2400" b="1" dirty="0" err="1" smtClean="0"/>
              <a:t>region</a:t>
            </a:r>
            <a:endParaRPr lang="hu-HU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 smtClean="0"/>
              <a:t>LAMBERT </a:t>
            </a:r>
            <a:r>
              <a:rPr lang="hu-HU" sz="1800" dirty="0" err="1" smtClean="0"/>
              <a:t>Stijn</a:t>
            </a:r>
            <a:r>
              <a:rPr lang="hu-HU" sz="1800" dirty="0" smtClean="0"/>
              <a:t>; BOGAERT, </a:t>
            </a:r>
            <a:r>
              <a:rPr lang="hu-HU" sz="1800" dirty="0" err="1" smtClean="0"/>
              <a:t>Sarah</a:t>
            </a:r>
            <a:r>
              <a:rPr lang="hu-HU" sz="1800" dirty="0" smtClean="0"/>
              <a:t>; ADRIAENSSENS, </a:t>
            </a:r>
            <a:r>
              <a:rPr lang="hu-HU" sz="1800" dirty="0" err="1" smtClean="0"/>
              <a:t>Véronique</a:t>
            </a:r>
            <a:r>
              <a:rPr lang="hu-HU" sz="1800" dirty="0" smtClean="0"/>
              <a:t>; LAMMERANT, </a:t>
            </a:r>
            <a:r>
              <a:rPr lang="hu-HU" sz="1800" dirty="0" err="1" smtClean="0"/>
              <a:t>Johan</a:t>
            </a:r>
            <a:r>
              <a:rPr lang="hu-HU" sz="1800" dirty="0" smtClean="0"/>
              <a:t>; </a:t>
            </a:r>
            <a:r>
              <a:rPr lang="hu-HU" sz="1800" b="1" dirty="0" smtClean="0"/>
              <a:t>SZALAI, Sándor</a:t>
            </a:r>
            <a:r>
              <a:rPr lang="hu-HU" sz="1800" dirty="0" smtClean="0"/>
              <a:t>; INTERWIES, Eduard; GÖRLITZ, Stefan</a:t>
            </a:r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1475656" y="3278610"/>
            <a:ext cx="2580088" cy="1086494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b="1" dirty="0"/>
              <a:t>Döntések, többek </a:t>
            </a:r>
            <a:r>
              <a:rPr lang="hu-HU" sz="1100" b="1" dirty="0" smtClean="0"/>
              <a:t>között</a:t>
            </a:r>
            <a:r>
              <a:rPr lang="hu-HU" sz="1100" dirty="0" smtClean="0"/>
              <a:t>: </a:t>
            </a:r>
            <a:endParaRPr lang="hu-HU" sz="1100" dirty="0"/>
          </a:p>
          <a:p>
            <a:r>
              <a:rPr lang="hu-HU" sz="1100" dirty="0"/>
              <a:t>Tudományos tanácsadás - SPI</a:t>
            </a:r>
          </a:p>
          <a:p>
            <a:r>
              <a:rPr lang="hu-HU" sz="1100" dirty="0"/>
              <a:t>Rio+20 </a:t>
            </a:r>
            <a:r>
              <a:rPr lang="hu-HU" sz="1100" dirty="0" err="1"/>
              <a:t>follow</a:t>
            </a:r>
            <a:r>
              <a:rPr lang="hu-HU" sz="1100" dirty="0"/>
              <a:t> </a:t>
            </a:r>
            <a:r>
              <a:rPr lang="hu-HU" sz="1100" dirty="0" err="1"/>
              <a:t>up</a:t>
            </a:r>
            <a:r>
              <a:rPr lang="hu-HU" sz="1100" dirty="0"/>
              <a:t> </a:t>
            </a:r>
            <a:r>
              <a:rPr lang="hu-HU" sz="1100" dirty="0" smtClean="0"/>
              <a:t>– IWG</a:t>
            </a:r>
            <a:endParaRPr lang="hu-HU" sz="1100" dirty="0"/>
          </a:p>
          <a:p>
            <a:r>
              <a:rPr lang="hu-HU" sz="1100" dirty="0"/>
              <a:t>Költségvetés (2014-15)</a:t>
            </a:r>
          </a:p>
          <a:p>
            <a:r>
              <a:rPr lang="hu-HU" sz="1100" dirty="0"/>
              <a:t>A Stratégia félidei értékelése</a:t>
            </a:r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1475657" y="4437112"/>
            <a:ext cx="3960440" cy="2304256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smtClean="0"/>
              <a:t>92</a:t>
            </a:r>
            <a:r>
              <a:rPr lang="en-US" sz="1800" dirty="0"/>
              <a:t>. </a:t>
            </a:r>
            <a:r>
              <a:rPr lang="en-US" sz="1800" i="1" dirty="0"/>
              <a:t>We </a:t>
            </a:r>
            <a:r>
              <a:rPr lang="en-US" sz="1800" b="1" i="1" dirty="0"/>
              <a:t>recognize the economic and social significance of land</a:t>
            </a:r>
            <a:r>
              <a:rPr lang="en-US" sz="1800" i="1" dirty="0"/>
              <a:t>, particularly its contribution to </a:t>
            </a:r>
            <a:r>
              <a:rPr lang="en-US" sz="1800" b="1" i="1" dirty="0"/>
              <a:t>growth, food security</a:t>
            </a:r>
            <a:r>
              <a:rPr lang="en-US" sz="1800" i="1" dirty="0"/>
              <a:t>, and </a:t>
            </a:r>
            <a:r>
              <a:rPr lang="en-US" sz="1800" b="1" i="1" dirty="0"/>
              <a:t>poverty eradication</a:t>
            </a:r>
            <a:r>
              <a:rPr lang="en-US" sz="1800" i="1" dirty="0"/>
              <a:t>, and note that the intensity of desertification of most of Africa’s arable land is a serious challenge to sustainable development in the region. We call for enhanced support by the international community to the implementation of the United Nations Convention to Combat Desertification (UNCCD). 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marL="0" indent="0" algn="just">
              <a:buNone/>
            </a:pPr>
            <a:r>
              <a:rPr lang="en-US" sz="1800" dirty="0" smtClean="0"/>
              <a:t>93</a:t>
            </a:r>
            <a:r>
              <a:rPr lang="en-US" sz="1800" dirty="0"/>
              <a:t>. </a:t>
            </a:r>
            <a:r>
              <a:rPr lang="en-US" sz="1800" i="1" dirty="0"/>
              <a:t>We agree to support </a:t>
            </a:r>
            <a:r>
              <a:rPr lang="en-US" sz="1800" b="1" i="1" dirty="0"/>
              <a:t>partnerships and initiatives </a:t>
            </a:r>
            <a:r>
              <a:rPr lang="en-US" sz="1800" i="1" dirty="0"/>
              <a:t>for the safeguarding of soil resources such as the Global Soil Partnership (GSP). We also encourage scientific studies and initiatives aimed at raising wider </a:t>
            </a:r>
            <a:r>
              <a:rPr lang="en-US" sz="1800" b="1" i="1" dirty="0"/>
              <a:t>awareness</a:t>
            </a:r>
            <a:r>
              <a:rPr lang="en-US" sz="1800" i="1" dirty="0"/>
              <a:t> of the economic benefits of sustainable land management policies that achieve </a:t>
            </a:r>
            <a:r>
              <a:rPr lang="en-US" sz="1800" b="1" i="1" dirty="0"/>
              <a:t>healthy and productive land and soil</a:t>
            </a:r>
            <a:r>
              <a:rPr lang="en-US" sz="1800" b="1" i="1" dirty="0" smtClean="0"/>
              <a:t>.</a:t>
            </a:r>
            <a:endParaRPr lang="hu-HU" sz="1800" b="1" i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283865" y="208666"/>
            <a:ext cx="2671807" cy="1361188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1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hu-HU" sz="1200" dirty="0" smtClean="0"/>
              <a:t>Elkövetkező feladatok: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/>
              <a:t>SDG – ZNLD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smtClean="0"/>
              <a:t>UNCCD tudományos tanácsadás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smtClean="0"/>
              <a:t>Következő </a:t>
            </a:r>
            <a:r>
              <a:rPr lang="hu-HU" sz="1200" b="0" dirty="0"/>
              <a:t>10 éves Stratégia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smtClean="0"/>
              <a:t>UNCCD  </a:t>
            </a:r>
            <a:r>
              <a:rPr lang="hu-HU" sz="1200" b="0" dirty="0"/>
              <a:t>3. Tudományos Konferencia (2015. április)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b="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710506" y="3197207"/>
            <a:ext cx="1080120" cy="799253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1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World Day to Combat </a:t>
            </a:r>
            <a:r>
              <a:rPr lang="en-US" dirty="0" smtClean="0"/>
              <a:t>Desertification</a:t>
            </a:r>
            <a:endParaRPr lang="hu-HU" dirty="0" smtClean="0"/>
          </a:p>
          <a:p>
            <a:r>
              <a:rPr lang="hu-HU" dirty="0" smtClean="0"/>
              <a:t>(17 </a:t>
            </a:r>
            <a:r>
              <a:rPr lang="hu-HU" dirty="0" err="1" smtClean="0"/>
              <a:t>June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690235" y="2130241"/>
            <a:ext cx="1202245" cy="938719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1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U</a:t>
            </a:r>
            <a:r>
              <a:rPr lang="hu-HU" dirty="0"/>
              <a:t>N</a:t>
            </a:r>
            <a:r>
              <a:rPr lang="en-US" dirty="0"/>
              <a:t> Decade for Deserts and the Fight Against Desertification</a:t>
            </a:r>
            <a:r>
              <a:rPr lang="hu-HU" dirty="0"/>
              <a:t> (2010-20)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050230" y="6004622"/>
            <a:ext cx="1554218" cy="50405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1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Be part of the </a:t>
            </a:r>
            <a:r>
              <a:rPr lang="en-US" dirty="0" smtClean="0"/>
              <a:t>solution</a:t>
            </a:r>
            <a:endParaRPr lang="hu-HU" dirty="0" smtClean="0"/>
          </a:p>
          <a:p>
            <a:r>
              <a:rPr lang="hu-HU" dirty="0" smtClean="0"/>
              <a:t>(2013-)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237301" y="4275773"/>
            <a:ext cx="1642201" cy="655077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1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hu-HU" dirty="0"/>
              <a:t>A</a:t>
            </a:r>
            <a:r>
              <a:rPr lang="en-US" dirty="0" err="1"/>
              <a:t>pplication</a:t>
            </a:r>
            <a:r>
              <a:rPr lang="en-US" dirty="0"/>
              <a:t> deadline</a:t>
            </a:r>
            <a:r>
              <a:rPr lang="hu-HU" dirty="0"/>
              <a:t>:</a:t>
            </a:r>
            <a:r>
              <a:rPr lang="en-US" dirty="0"/>
              <a:t> </a:t>
            </a:r>
            <a:endParaRPr lang="hu-HU" dirty="0" smtClean="0"/>
          </a:p>
          <a:p>
            <a:r>
              <a:rPr lang="en-US" b="0" dirty="0" smtClean="0"/>
              <a:t>15 </a:t>
            </a:r>
            <a:r>
              <a:rPr lang="en-US" b="0" dirty="0"/>
              <a:t>March 2014</a:t>
            </a:r>
            <a:r>
              <a:rPr lang="en-US" b="0" dirty="0" smtClean="0"/>
              <a:t>.</a:t>
            </a:r>
            <a:r>
              <a:rPr lang="hu-HU" b="0" dirty="0" smtClean="0"/>
              <a:t> </a:t>
            </a:r>
          </a:p>
          <a:p>
            <a:r>
              <a:rPr lang="hu-HU" b="0" dirty="0" smtClean="0"/>
              <a:t>(USD 100.000)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1"/>
            <a:ext cx="2196480" cy="504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zövegdoboz 28"/>
          <p:cNvSpPr txBox="1"/>
          <p:nvPr/>
        </p:nvSpPr>
        <p:spPr>
          <a:xfrm>
            <a:off x="7740352" y="5150187"/>
            <a:ext cx="740870" cy="655077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defPPr>
              <a:defRPr lang="hu-H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1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hu-HU" dirty="0" smtClean="0"/>
              <a:t>UNCCD Photo </a:t>
            </a:r>
            <a:r>
              <a:rPr lang="hu-HU" dirty="0" err="1" smtClean="0"/>
              <a:t>Contest</a:t>
            </a:r>
            <a:endParaRPr lang="hu-HU" dirty="0" smtClean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701" y="3385848"/>
            <a:ext cx="1140585" cy="8720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82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yamatábra: Dokumentum 11"/>
          <p:cNvSpPr/>
          <p:nvPr/>
        </p:nvSpPr>
        <p:spPr>
          <a:xfrm rot="16200000" flipV="1">
            <a:off x="3861048" y="1547665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5114" y="2547392"/>
            <a:ext cx="1610942" cy="145767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b="1" i="1" dirty="0" smtClean="0"/>
              <a:t>Dr. Gyulai Iván:</a:t>
            </a:r>
          </a:p>
          <a:p>
            <a:pPr marL="0" indent="0">
              <a:buNone/>
            </a:pPr>
            <a:r>
              <a:rPr lang="hu-HU" sz="1600" dirty="0" smtClean="0"/>
              <a:t>Fenntartható talajgazdálkodás</a:t>
            </a:r>
            <a:r>
              <a:rPr lang="hu-HU" sz="1600" dirty="0"/>
              <a:t> </a:t>
            </a:r>
            <a:r>
              <a:rPr lang="hu-HU" sz="1600" dirty="0" smtClean="0"/>
              <a:t>(talajtakarás, biogazdálkodás)</a:t>
            </a:r>
            <a:endParaRPr lang="hu-HU" sz="16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3217212" y="280616"/>
            <a:ext cx="2808312" cy="91613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b="1" i="1" dirty="0" smtClean="0"/>
              <a:t>Dr. </a:t>
            </a:r>
            <a:r>
              <a:rPr lang="hu-HU" sz="1600" b="1" i="1" dirty="0" err="1" smtClean="0"/>
              <a:t>Zsembeli</a:t>
            </a:r>
            <a:r>
              <a:rPr lang="hu-HU" sz="1600" b="1" i="1" dirty="0" smtClean="0"/>
              <a:t> József:</a:t>
            </a:r>
          </a:p>
          <a:p>
            <a:pPr marL="0" indent="0">
              <a:buNone/>
            </a:pPr>
            <a:r>
              <a:rPr lang="hu-HU" sz="1600" dirty="0" smtClean="0"/>
              <a:t>A talaj vízháztartásának szabályozására irányuló kísérlet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31" b="3260"/>
          <a:stretch/>
        </p:blipFill>
        <p:spPr bwMode="auto">
          <a:xfrm>
            <a:off x="5724128" y="869251"/>
            <a:ext cx="188781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3" b="3467"/>
          <a:stretch/>
        </p:blipFill>
        <p:spPr bwMode="auto">
          <a:xfrm>
            <a:off x="6925274" y="2061168"/>
            <a:ext cx="1916142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474" y="3501168"/>
            <a:ext cx="202170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264"/>
            <a:ext cx="176046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3155403" cy="222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3140968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További bajnokok: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Eritrea (4)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Kenya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Portugália (12)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Thaiföld (4)</a:t>
            </a:r>
            <a:endParaRPr lang="hu-HU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407" y="3501008"/>
            <a:ext cx="1237500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57192"/>
            <a:ext cx="1237500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1237500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360" y="5733256"/>
            <a:ext cx="1237500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39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Dokumentum 3"/>
          <p:cNvSpPr/>
          <p:nvPr/>
        </p:nvSpPr>
        <p:spPr>
          <a:xfrm rot="16200000" flipV="1">
            <a:off x="3861048" y="1578252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Köszönöm a megtisztelő figyelmet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025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Dokumentum 3"/>
          <p:cNvSpPr/>
          <p:nvPr/>
        </p:nvSpPr>
        <p:spPr>
          <a:xfrm rot="16200000" flipV="1">
            <a:off x="3861048" y="1578252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/>
              <a:t>UNCCD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GB" sz="1800" b="1" dirty="0" smtClean="0"/>
              <a:t>UNCCD</a:t>
            </a:r>
            <a:r>
              <a:rPr lang="hu-HU" sz="1800" b="1" dirty="0" smtClean="0"/>
              <a:t> -</a:t>
            </a:r>
            <a:r>
              <a:rPr lang="en-GB" sz="1800" b="1" dirty="0" smtClean="0"/>
              <a:t> </a:t>
            </a:r>
            <a:r>
              <a:rPr lang="en-GB" sz="1800" b="1" dirty="0"/>
              <a:t>United Nations Convention to Combat Desertification</a:t>
            </a:r>
            <a:endParaRPr lang="hu-HU" sz="1800" b="1" dirty="0"/>
          </a:p>
          <a:p>
            <a:pPr lvl="1"/>
            <a:r>
              <a:rPr lang="hu-HU" sz="1600" dirty="0" smtClean="0"/>
              <a:t>1994. Párizs, 2003. évi CVII. Törvény…</a:t>
            </a:r>
          </a:p>
          <a:p>
            <a:pPr lvl="1"/>
            <a:endParaRPr lang="hu-HU" sz="1600" dirty="0" smtClean="0"/>
          </a:p>
          <a:p>
            <a:pPr lvl="1"/>
            <a:r>
              <a:rPr lang="hu-HU" sz="1600" dirty="0" smtClean="0"/>
              <a:t>Magyarország, mint „érintett” (</a:t>
            </a:r>
            <a:r>
              <a:rPr lang="en-GB" sz="1600" dirty="0" smtClean="0"/>
              <a:t>affected</a:t>
            </a:r>
            <a:r>
              <a:rPr lang="hu-HU" sz="1600" dirty="0" smtClean="0"/>
              <a:t>) Részes Fél</a:t>
            </a:r>
            <a:endParaRPr lang="hu-HU" sz="1600" dirty="0"/>
          </a:p>
          <a:p>
            <a:pPr lvl="2"/>
            <a:r>
              <a:rPr lang="en-US" sz="1400" i="1" dirty="0"/>
              <a:t>"</a:t>
            </a:r>
            <a:r>
              <a:rPr lang="en-US" sz="1400" i="1" dirty="0" smtClean="0"/>
              <a:t>desertification </a:t>
            </a:r>
            <a:r>
              <a:rPr lang="en-US" sz="1400" i="1" dirty="0"/>
              <a:t>means </a:t>
            </a:r>
            <a:r>
              <a:rPr lang="hu-HU" sz="1400" i="1" dirty="0" smtClean="0"/>
              <a:t>LD</a:t>
            </a:r>
            <a:r>
              <a:rPr lang="en-US" sz="1400" i="1" dirty="0" smtClean="0"/>
              <a:t> </a:t>
            </a:r>
            <a:r>
              <a:rPr lang="en-US" sz="1400" i="1" dirty="0"/>
              <a:t>in arid, semi-arid and </a:t>
            </a:r>
            <a:r>
              <a:rPr lang="en-US" sz="1400" i="1" dirty="0" smtClean="0"/>
              <a:t>dry</a:t>
            </a:r>
            <a:r>
              <a:rPr lang="hu-HU" sz="1400" i="1" dirty="0" smtClean="0"/>
              <a:t> </a:t>
            </a:r>
            <a:r>
              <a:rPr lang="en-US" sz="1400" i="1" dirty="0" smtClean="0"/>
              <a:t>sub-humid </a:t>
            </a:r>
            <a:r>
              <a:rPr lang="en-US" sz="1400" i="1" dirty="0"/>
              <a:t>areas resulting from various factors, including </a:t>
            </a:r>
            <a:r>
              <a:rPr lang="en-US" sz="1400" i="1" dirty="0" smtClean="0"/>
              <a:t>climatic</a:t>
            </a:r>
            <a:r>
              <a:rPr lang="hu-HU" sz="1400" i="1" dirty="0" smtClean="0"/>
              <a:t> </a:t>
            </a:r>
            <a:r>
              <a:rPr lang="en-US" sz="1400" i="1" dirty="0" smtClean="0"/>
              <a:t>variations </a:t>
            </a:r>
            <a:r>
              <a:rPr lang="en-US" sz="1400" i="1" dirty="0"/>
              <a:t>and human </a:t>
            </a:r>
            <a:r>
              <a:rPr lang="en-US" sz="1400" i="1" dirty="0" smtClean="0"/>
              <a:t>activities</a:t>
            </a:r>
            <a:r>
              <a:rPr lang="hu-HU" sz="1400" i="1" dirty="0" smtClean="0"/>
              <a:t>”</a:t>
            </a:r>
            <a:endParaRPr lang="hu-HU" sz="1400" i="1" dirty="0"/>
          </a:p>
          <a:p>
            <a:pPr lvl="1"/>
            <a:r>
              <a:rPr lang="hu-HU" sz="1600" dirty="0" smtClean="0"/>
              <a:t>Magyarország kötelezettségei</a:t>
            </a:r>
            <a:r>
              <a:rPr lang="en-GB" sz="1600" dirty="0" smtClean="0"/>
              <a:t>: </a:t>
            </a:r>
            <a:endParaRPr lang="hu-HU" sz="1600" dirty="0"/>
          </a:p>
          <a:p>
            <a:pPr lvl="2"/>
            <a:r>
              <a:rPr lang="hu-HU" sz="1400" dirty="0" smtClean="0"/>
              <a:t>Nemzeti jelentés – </a:t>
            </a:r>
            <a:r>
              <a:rPr lang="en-GB" sz="1400" dirty="0" smtClean="0"/>
              <a:t>PRAIS</a:t>
            </a:r>
            <a:r>
              <a:rPr lang="hu-HU" sz="1400" dirty="0" smtClean="0"/>
              <a:t>:</a:t>
            </a:r>
            <a:r>
              <a:rPr lang="en-GB" sz="1400" dirty="0" smtClean="0"/>
              <a:t> </a:t>
            </a:r>
            <a:r>
              <a:rPr lang="en-GB" sz="1400" dirty="0"/>
              <a:t>Performance Review and Assessment of Implementation </a:t>
            </a:r>
            <a:r>
              <a:rPr lang="en-GB" sz="1400" dirty="0" smtClean="0"/>
              <a:t>System</a:t>
            </a:r>
            <a:r>
              <a:rPr lang="hu-HU" sz="1400" dirty="0" smtClean="0"/>
              <a:t> /</a:t>
            </a:r>
            <a:r>
              <a:rPr lang="en-GB" sz="1400" dirty="0" smtClean="0"/>
              <a:t>2002</a:t>
            </a:r>
            <a:r>
              <a:rPr lang="en-GB" sz="1400" dirty="0"/>
              <a:t>, 2006, 2010, 2012 … (2014</a:t>
            </a:r>
            <a:r>
              <a:rPr lang="en-GB" sz="1400" dirty="0" smtClean="0"/>
              <a:t>)</a:t>
            </a:r>
            <a:r>
              <a:rPr lang="hu-HU" sz="1400" dirty="0"/>
              <a:t>/</a:t>
            </a:r>
          </a:p>
          <a:p>
            <a:pPr lvl="2"/>
            <a:r>
              <a:rPr lang="hu-HU" sz="1400" dirty="0" smtClean="0"/>
              <a:t>Nemzeti Cselekvési Terv</a:t>
            </a:r>
            <a:r>
              <a:rPr lang="en-GB" sz="1400" dirty="0" smtClean="0"/>
              <a:t> (</a:t>
            </a:r>
            <a:r>
              <a:rPr lang="en-GB" sz="1400" dirty="0"/>
              <a:t>NAP)</a:t>
            </a:r>
            <a:endParaRPr lang="hu-HU" sz="1400" dirty="0"/>
          </a:p>
          <a:p>
            <a:pPr lvl="2"/>
            <a:r>
              <a:rPr lang="hu-HU" sz="1400" dirty="0" smtClean="0"/>
              <a:t>Éves tagdíj</a:t>
            </a:r>
          </a:p>
          <a:p>
            <a:pPr lvl="1"/>
            <a:r>
              <a:rPr lang="hu-HU" sz="1600" dirty="0" smtClean="0"/>
              <a:t>EU: Tanácsi munkacsoport (WPIEI DES) </a:t>
            </a:r>
          </a:p>
          <a:p>
            <a:pPr lvl="2"/>
            <a:r>
              <a:rPr lang="hu-HU" sz="1400" dirty="0" smtClean="0"/>
              <a:t>2011. első félév: HU </a:t>
            </a:r>
            <a:r>
              <a:rPr lang="hu-HU" sz="1400" dirty="0" err="1" smtClean="0"/>
              <a:t>Pres</a:t>
            </a:r>
            <a:endParaRPr lang="hu-HU" sz="1400" dirty="0" smtClean="0"/>
          </a:p>
          <a:p>
            <a:pPr lvl="1"/>
            <a:endParaRPr lang="hu-HU" sz="1600" dirty="0" smtClean="0"/>
          </a:p>
          <a:p>
            <a:pPr lvl="1"/>
            <a:r>
              <a:rPr lang="hu-HU" sz="1600" dirty="0" smtClean="0"/>
              <a:t>Felelős </a:t>
            </a:r>
            <a:r>
              <a:rPr lang="hu-HU" sz="1600" dirty="0"/>
              <a:t>szervezet</a:t>
            </a:r>
            <a:r>
              <a:rPr lang="en-GB" sz="1600" dirty="0"/>
              <a:t>: </a:t>
            </a:r>
            <a:r>
              <a:rPr lang="hu-HU" sz="1600" dirty="0"/>
              <a:t>Vidékfejlesztési </a:t>
            </a:r>
            <a:r>
              <a:rPr lang="en-GB" sz="1600" dirty="0"/>
              <a:t>Minis</a:t>
            </a:r>
            <a:r>
              <a:rPr lang="hu-HU" sz="1600" dirty="0"/>
              <a:t>z</a:t>
            </a:r>
            <a:r>
              <a:rPr lang="en-GB" sz="1600" dirty="0"/>
              <a:t>t</a:t>
            </a:r>
            <a:r>
              <a:rPr lang="hu-HU" sz="1600" dirty="0"/>
              <a:t>é</a:t>
            </a:r>
            <a:r>
              <a:rPr lang="en-GB" sz="1600" dirty="0"/>
              <a:t>r</a:t>
            </a:r>
            <a:r>
              <a:rPr lang="hu-HU" sz="1600" dirty="0" err="1"/>
              <a:t>ium</a:t>
            </a:r>
            <a:endParaRPr lang="hu-HU" sz="1600" dirty="0"/>
          </a:p>
          <a:p>
            <a:pPr lvl="1"/>
            <a:r>
              <a:rPr lang="en-GB" sz="1600" dirty="0"/>
              <a:t>NFP: </a:t>
            </a:r>
            <a:r>
              <a:rPr lang="en-GB" sz="1600" dirty="0" err="1"/>
              <a:t>Moln</a:t>
            </a:r>
            <a:r>
              <a:rPr lang="hu-HU" sz="1600" dirty="0"/>
              <a:t>á</a:t>
            </a:r>
            <a:r>
              <a:rPr lang="en-GB" sz="1600" dirty="0"/>
              <a:t>r</a:t>
            </a:r>
            <a:r>
              <a:rPr lang="hu-HU" sz="1600" dirty="0"/>
              <a:t> Péter</a:t>
            </a:r>
            <a:r>
              <a:rPr lang="en-GB" sz="1600" dirty="0"/>
              <a:t> (</a:t>
            </a:r>
            <a:r>
              <a:rPr lang="en-GB" sz="1600" dirty="0" err="1"/>
              <a:t>NeKI</a:t>
            </a:r>
            <a:r>
              <a:rPr lang="en-GB" sz="1600" dirty="0"/>
              <a:t>)</a:t>
            </a:r>
            <a:r>
              <a:rPr lang="hu-HU" sz="1600" dirty="0"/>
              <a:t>, </a:t>
            </a:r>
            <a:r>
              <a:rPr lang="en-GB" sz="1600" dirty="0"/>
              <a:t>STC: </a:t>
            </a:r>
            <a:r>
              <a:rPr lang="en-GB" sz="1600" dirty="0" err="1"/>
              <a:t>Szalai</a:t>
            </a:r>
            <a:r>
              <a:rPr lang="hu-HU" sz="1600" dirty="0"/>
              <a:t> </a:t>
            </a:r>
            <a:r>
              <a:rPr lang="en-GB" sz="1600" dirty="0" err="1"/>
              <a:t>Sándor</a:t>
            </a:r>
            <a:r>
              <a:rPr lang="en-GB" sz="1600" dirty="0"/>
              <a:t> (</a:t>
            </a:r>
            <a:r>
              <a:rPr lang="en-GB" sz="1600" dirty="0" err="1"/>
              <a:t>SziE</a:t>
            </a:r>
            <a:r>
              <a:rPr lang="en-GB" sz="1600" dirty="0"/>
              <a:t>) </a:t>
            </a:r>
            <a:endParaRPr lang="hu-HU" sz="1600" dirty="0"/>
          </a:p>
          <a:p>
            <a:pPr lvl="1"/>
            <a:endParaRPr lang="hu-HU" sz="1600" dirty="0"/>
          </a:p>
          <a:p>
            <a:pPr lvl="2"/>
            <a:endParaRPr lang="hu-HU" sz="1400" dirty="0"/>
          </a:p>
        </p:txBody>
      </p:sp>
      <p:sp>
        <p:nvSpPr>
          <p:cNvPr id="7" name="Ellipszis feliratnak 6"/>
          <p:cNvSpPr/>
          <p:nvPr/>
        </p:nvSpPr>
        <p:spPr>
          <a:xfrm>
            <a:off x="5868144" y="3840430"/>
            <a:ext cx="2520280" cy="1830293"/>
          </a:xfrm>
          <a:prstGeom prst="wedgeEllipseCallout">
            <a:avLst>
              <a:gd name="adj1" fmla="val -92946"/>
              <a:gd name="adj2" fmla="val -624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dk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72200" y="3984446"/>
            <a:ext cx="19442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Indikátorok:</a:t>
            </a:r>
            <a:endParaRPr lang="hu-HU" sz="1100" b="1" dirty="0" smtClean="0"/>
          </a:p>
          <a:p>
            <a:pPr marL="109538" indent="-109538">
              <a:buFontTx/>
              <a:buChar char="-"/>
            </a:pPr>
            <a:r>
              <a:rPr lang="hu-HU" sz="1100" b="1" dirty="0" smtClean="0"/>
              <a:t>Szegénységi küszöb alatt élők aránya</a:t>
            </a:r>
          </a:p>
          <a:p>
            <a:pPr marL="109538" indent="-109538">
              <a:buFontTx/>
              <a:buChar char="-"/>
            </a:pPr>
            <a:r>
              <a:rPr lang="hu-HU" sz="1100" b="1" dirty="0" smtClean="0"/>
              <a:t>Terület borítottsága</a:t>
            </a:r>
          </a:p>
          <a:p>
            <a:pPr marL="109538" indent="-109538">
              <a:buFontTx/>
              <a:buChar char="-"/>
            </a:pPr>
            <a:r>
              <a:rPr lang="hu-HU" sz="1100" dirty="0" smtClean="0"/>
              <a:t>Tudatosság, oktatás, politika, tudomány, technológia, kapacitásépítés, finanszírozás, legjobb gyakorlatok, stb.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382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4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yamatábra: Dokumentum 26"/>
          <p:cNvSpPr/>
          <p:nvPr/>
        </p:nvSpPr>
        <p:spPr>
          <a:xfrm rot="16200000" flipV="1">
            <a:off x="3861048" y="1578252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Téglalap 109"/>
          <p:cNvSpPr/>
          <p:nvPr/>
        </p:nvSpPr>
        <p:spPr>
          <a:xfrm>
            <a:off x="133305" y="2342619"/>
            <a:ext cx="3158045" cy="1230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034001" y="753110"/>
            <a:ext cx="6380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2420888"/>
            <a:ext cx="1296144" cy="10464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CST</a:t>
            </a:r>
          </a:p>
          <a:p>
            <a:r>
              <a:rPr lang="hu-HU" sz="1400" dirty="0" smtClean="0"/>
              <a:t>CST </a:t>
            </a:r>
            <a:r>
              <a:rPr lang="hu-HU" sz="1400" dirty="0" err="1" smtClean="0"/>
              <a:t>Bureau</a:t>
            </a:r>
            <a:endParaRPr lang="hu-HU" sz="1400" dirty="0" smtClean="0"/>
          </a:p>
          <a:p>
            <a:pPr indent="-285750">
              <a:buFontTx/>
              <a:buChar char="-"/>
            </a:pPr>
            <a:r>
              <a:rPr lang="hu-HU" sz="1200" dirty="0" smtClean="0"/>
              <a:t>CST elnök</a:t>
            </a:r>
          </a:p>
          <a:p>
            <a:pPr indent="-285750">
              <a:buFontTx/>
              <a:buChar char="-"/>
            </a:pPr>
            <a:r>
              <a:rPr lang="hu-HU" sz="1200" dirty="0" err="1" smtClean="0"/>
              <a:t>reg</a:t>
            </a:r>
            <a:r>
              <a:rPr lang="hu-HU" sz="1200" dirty="0" smtClean="0"/>
              <a:t>. </a:t>
            </a:r>
            <a:r>
              <a:rPr lang="hu-HU" sz="1200" dirty="0" err="1" smtClean="0"/>
              <a:t>képv</a:t>
            </a:r>
            <a:r>
              <a:rPr lang="hu-HU" dirty="0" smtClean="0"/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63688" y="2462967"/>
            <a:ext cx="1368152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CRIC</a:t>
            </a:r>
          </a:p>
          <a:p>
            <a:r>
              <a:rPr lang="hu-HU" sz="1400" dirty="0" smtClean="0"/>
              <a:t>CRIC </a:t>
            </a:r>
            <a:r>
              <a:rPr lang="hu-HU" sz="1400" dirty="0" err="1" smtClean="0"/>
              <a:t>Bureau</a:t>
            </a:r>
            <a:endParaRPr lang="hu-HU" sz="1400" dirty="0" smtClean="0"/>
          </a:p>
          <a:p>
            <a:pPr marL="285750" indent="-285750">
              <a:buFontTx/>
              <a:buChar char="-"/>
            </a:pPr>
            <a:r>
              <a:rPr lang="hu-HU" sz="1200" dirty="0" smtClean="0"/>
              <a:t>CRIC elnök</a:t>
            </a:r>
          </a:p>
          <a:p>
            <a:pPr marL="285750" indent="-285750">
              <a:buFontTx/>
              <a:buChar char="-"/>
            </a:pPr>
            <a:r>
              <a:rPr lang="hu-HU" sz="1200" dirty="0" err="1" smtClean="0"/>
              <a:t>reg</a:t>
            </a:r>
            <a:r>
              <a:rPr lang="hu-HU" sz="1200" dirty="0" smtClean="0"/>
              <a:t>. </a:t>
            </a:r>
            <a:r>
              <a:rPr lang="hu-HU" sz="1200" dirty="0" err="1" smtClean="0"/>
              <a:t>képv</a:t>
            </a:r>
            <a:r>
              <a:rPr lang="hu-HU" sz="1200" dirty="0" smtClean="0"/>
              <a:t>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588224" y="4256221"/>
            <a:ext cx="2399549" cy="800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Pénzügyi szervezetek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GM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GEF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034001" y="2342619"/>
            <a:ext cx="2216307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Titkárság</a:t>
            </a:r>
          </a:p>
          <a:p>
            <a:r>
              <a:rPr lang="hu-HU" sz="1400" i="1" dirty="0" smtClean="0"/>
              <a:t>Főtitkár</a:t>
            </a:r>
          </a:p>
          <a:p>
            <a:r>
              <a:rPr lang="hu-HU" sz="1400" dirty="0" smtClean="0"/>
              <a:t>-</a:t>
            </a:r>
            <a:r>
              <a:rPr lang="hu-HU" dirty="0" smtClean="0"/>
              <a:t> </a:t>
            </a:r>
            <a:r>
              <a:rPr lang="hu-HU" sz="1400" dirty="0" smtClean="0"/>
              <a:t>hivatalok</a:t>
            </a:r>
            <a:r>
              <a:rPr lang="hu-HU" sz="1600" dirty="0" smtClean="0"/>
              <a:t> </a:t>
            </a:r>
            <a:r>
              <a:rPr lang="hu-HU" sz="1200" dirty="0" smtClean="0"/>
              <a:t>(ES, DESO, AFS, ARCE, COSE, FCMI, KMST, PAGI, </a:t>
            </a:r>
            <a:r>
              <a:rPr lang="hu-HU" sz="1200" dirty="0" err="1" smtClean="0"/>
              <a:t>RCUs</a:t>
            </a:r>
            <a:r>
              <a:rPr lang="hu-HU" sz="1200" dirty="0" smtClean="0"/>
              <a:t>)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788024" y="78388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/>
              <a:t>COP elnök</a:t>
            </a:r>
            <a:endParaRPr lang="hu-HU" sz="1400" i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588224" y="1484784"/>
            <a:ext cx="2304256" cy="12311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</a:t>
            </a: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COP elnök, Főtitkár, Titkárság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Regionális képviselet (ENSZ)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390546" y="4921612"/>
            <a:ext cx="3564396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Annexes</a:t>
            </a: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- I. Afrika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- II. Ázsia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- III. Latin-Amerika és Karibi térség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- IV. Észak-mediterrán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- V. Közép-Kelet-Európa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33305" y="3933056"/>
            <a:ext cx="138855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Tudományos Konferencia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895590" y="5644887"/>
            <a:ext cx="1458163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</a:t>
            </a:r>
          </a:p>
          <a:p>
            <a:r>
              <a:rPr lang="hu-HU" sz="1400" dirty="0" smtClean="0"/>
              <a:t>-</a:t>
            </a:r>
            <a:r>
              <a:rPr lang="hu-HU" dirty="0" smtClean="0"/>
              <a:t> </a:t>
            </a:r>
            <a:r>
              <a:rPr lang="hu-HU" sz="1400" dirty="0" smtClean="0"/>
              <a:t>Tudományos tanácsadás</a:t>
            </a:r>
            <a:endParaRPr lang="hu-HU" sz="1400" dirty="0"/>
          </a:p>
        </p:txBody>
      </p:sp>
      <p:sp>
        <p:nvSpPr>
          <p:cNvPr id="19" name="Bal oldali kapcsos zárójel 18"/>
          <p:cNvSpPr/>
          <p:nvPr/>
        </p:nvSpPr>
        <p:spPr>
          <a:xfrm rot="5400000">
            <a:off x="1404269" y="1052115"/>
            <a:ext cx="178779" cy="2052228"/>
          </a:xfrm>
          <a:prstGeom prst="leftBrace">
            <a:avLst>
              <a:gd name="adj1" fmla="val 8333"/>
              <a:gd name="adj2" fmla="val 495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860396" y="1681062"/>
            <a:ext cx="1587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Segéd testületek</a:t>
            </a:r>
            <a:endParaRPr lang="hu-HU" sz="1400" b="1" dirty="0"/>
          </a:p>
        </p:txBody>
      </p:sp>
      <p:cxnSp>
        <p:nvCxnSpPr>
          <p:cNvPr id="22" name="Egyenes összekötő nyíllal 21"/>
          <p:cNvCxnSpPr>
            <a:stCxn id="2" idx="2"/>
            <a:endCxn id="20" idx="0"/>
          </p:cNvCxnSpPr>
          <p:nvPr/>
        </p:nvCxnSpPr>
        <p:spPr>
          <a:xfrm flipH="1">
            <a:off x="1654080" y="1122442"/>
            <a:ext cx="2698941" cy="558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2" idx="2"/>
          </p:cNvCxnSpPr>
          <p:nvPr/>
        </p:nvCxnSpPr>
        <p:spPr>
          <a:xfrm>
            <a:off x="4353021" y="1122442"/>
            <a:ext cx="2235203" cy="8663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stCxn id="4" idx="2"/>
            <a:endCxn id="17" idx="0"/>
          </p:cNvCxnSpPr>
          <p:nvPr/>
        </p:nvCxnSpPr>
        <p:spPr>
          <a:xfrm>
            <a:off x="827584" y="3467328"/>
            <a:ext cx="0" cy="4657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2" idx="2"/>
            <a:endCxn id="16" idx="0"/>
          </p:cNvCxnSpPr>
          <p:nvPr/>
        </p:nvCxnSpPr>
        <p:spPr>
          <a:xfrm flipH="1">
            <a:off x="3172744" y="1122442"/>
            <a:ext cx="1180277" cy="37991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2" idx="2"/>
            <a:endCxn id="11" idx="0"/>
          </p:cNvCxnSpPr>
          <p:nvPr/>
        </p:nvCxnSpPr>
        <p:spPr>
          <a:xfrm>
            <a:off x="4353021" y="1122442"/>
            <a:ext cx="789134" cy="1220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11" idx="2"/>
            <a:endCxn id="7" idx="1"/>
          </p:cNvCxnSpPr>
          <p:nvPr/>
        </p:nvCxnSpPr>
        <p:spPr>
          <a:xfrm>
            <a:off x="5142155" y="3573725"/>
            <a:ext cx="1446069" cy="10826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>
            <a:stCxn id="11" idx="0"/>
            <a:endCxn id="15" idx="1"/>
          </p:cNvCxnSpPr>
          <p:nvPr/>
        </p:nvCxnSpPr>
        <p:spPr>
          <a:xfrm flipV="1">
            <a:off x="5142155" y="2100337"/>
            <a:ext cx="1446069" cy="2422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nyíllal 103"/>
          <p:cNvCxnSpPr>
            <a:stCxn id="11" idx="2"/>
            <a:endCxn id="16" idx="0"/>
          </p:cNvCxnSpPr>
          <p:nvPr/>
        </p:nvCxnSpPr>
        <p:spPr>
          <a:xfrm flipH="1">
            <a:off x="3172744" y="3573725"/>
            <a:ext cx="1969411" cy="1347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>
            <a:stCxn id="11" idx="1"/>
            <a:endCxn id="110" idx="3"/>
          </p:cNvCxnSpPr>
          <p:nvPr/>
        </p:nvCxnSpPr>
        <p:spPr>
          <a:xfrm rot="10800000">
            <a:off x="3291351" y="2957818"/>
            <a:ext cx="742651" cy="35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98" y="173118"/>
            <a:ext cx="1440160" cy="115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98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yamatábra: Dokumentum 8"/>
          <p:cNvSpPr/>
          <p:nvPr/>
        </p:nvSpPr>
        <p:spPr>
          <a:xfrm rot="16200000" flipV="1">
            <a:off x="3861048" y="1578252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419056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HMNDP</a:t>
            </a:r>
            <a:br>
              <a:rPr lang="en-US" sz="2000" b="1" dirty="0" smtClean="0"/>
            </a:br>
            <a:r>
              <a:rPr lang="hu-HU" sz="2000" b="1" dirty="0" smtClean="0"/>
              <a:t>Genf</a:t>
            </a:r>
            <a:r>
              <a:rPr lang="en-US" sz="2000" b="1" dirty="0" smtClean="0"/>
              <a:t>, 2013</a:t>
            </a:r>
            <a:r>
              <a:rPr lang="hu-HU" sz="2000" b="1" dirty="0" smtClean="0"/>
              <a:t>. március 11-15.</a:t>
            </a:r>
            <a:endParaRPr lang="hu-HU" sz="2000" b="1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5496" y="836712"/>
            <a:ext cx="295232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b="1" dirty="0" smtClean="0"/>
              <a:t>HMNDP Nyilatkozat</a:t>
            </a:r>
            <a:endParaRPr lang="hu-HU" sz="1600" b="1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8457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OP 1:</a:t>
            </a:r>
            <a:r>
              <a:rPr lang="en-US" sz="1400" dirty="0"/>
              <a:t> Encourage all Governments around the world to </a:t>
            </a:r>
            <a:r>
              <a:rPr lang="en-US" sz="1400" b="1" dirty="0"/>
              <a:t>develop and implement National </a:t>
            </a:r>
            <a:r>
              <a:rPr lang="en-US" sz="1400" b="1" dirty="0" smtClean="0"/>
              <a:t>Drought</a:t>
            </a:r>
            <a:r>
              <a:rPr lang="hu-HU" sz="1400" b="1" dirty="0" smtClean="0"/>
              <a:t> </a:t>
            </a:r>
            <a:r>
              <a:rPr lang="en-US" sz="1400" b="1" dirty="0" smtClean="0"/>
              <a:t>Management </a:t>
            </a:r>
            <a:r>
              <a:rPr lang="en-US" sz="1400" b="1" dirty="0"/>
              <a:t>Policies</a:t>
            </a:r>
            <a:r>
              <a:rPr lang="en-US" sz="1400" dirty="0"/>
              <a:t>, consistent with their national development laws, conditions, </a:t>
            </a:r>
            <a:r>
              <a:rPr lang="en-US" sz="1400" dirty="0" smtClean="0"/>
              <a:t>capabilities</a:t>
            </a:r>
            <a:r>
              <a:rPr lang="hu-HU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objectives, guided, inter alia, by the following:</a:t>
            </a:r>
          </a:p>
          <a:p>
            <a:pPr marL="0" indent="0">
              <a:buFontTx/>
              <a:buChar char="-"/>
            </a:pPr>
            <a:endParaRPr lang="hu-HU" sz="1400" dirty="0" smtClean="0"/>
          </a:p>
          <a:p>
            <a:pPr marL="0" indent="0">
              <a:buFontTx/>
              <a:buChar char="-"/>
            </a:pPr>
            <a:r>
              <a:rPr lang="hu-HU" sz="1400" dirty="0" smtClean="0"/>
              <a:t> </a:t>
            </a:r>
            <a:r>
              <a:rPr lang="en-US" sz="1400" dirty="0" smtClean="0"/>
              <a:t>Develop </a:t>
            </a:r>
            <a:r>
              <a:rPr lang="en-US" sz="1400" b="1" dirty="0" smtClean="0"/>
              <a:t>proactive drought impact mitigation</a:t>
            </a:r>
            <a:r>
              <a:rPr lang="en-US" sz="1400" dirty="0" smtClean="0"/>
              <a:t>, </a:t>
            </a:r>
            <a:r>
              <a:rPr lang="en-US" sz="1400" b="1" dirty="0" smtClean="0"/>
              <a:t>preventive and planning measures, risk </a:t>
            </a:r>
            <a:r>
              <a:rPr lang="hu-HU" sz="1400" b="1" dirty="0" smtClean="0"/>
              <a:t> </a:t>
            </a:r>
            <a:r>
              <a:rPr lang="en-US" sz="1400" b="1" dirty="0" smtClean="0"/>
              <a:t>management</a:t>
            </a:r>
            <a:r>
              <a:rPr lang="en-US" sz="1400" dirty="0" smtClean="0"/>
              <a:t>,  fostering  of  </a:t>
            </a:r>
            <a:r>
              <a:rPr lang="en-US" sz="1400" b="1" dirty="0" smtClean="0"/>
              <a:t>science</a:t>
            </a:r>
            <a:r>
              <a:rPr lang="en-US" sz="1400" dirty="0" smtClean="0"/>
              <a:t>,  appropriate  </a:t>
            </a:r>
            <a:r>
              <a:rPr lang="en-US" sz="1400" b="1" dirty="0" smtClean="0"/>
              <a:t>technology</a:t>
            </a:r>
            <a:r>
              <a:rPr lang="en-US" sz="1400" dirty="0" smtClean="0"/>
              <a:t>  and  </a:t>
            </a:r>
            <a:r>
              <a:rPr lang="en-US" sz="1400" b="1" dirty="0" smtClean="0"/>
              <a:t>innovation</a:t>
            </a:r>
            <a:r>
              <a:rPr lang="en-US" sz="1400" dirty="0" smtClean="0"/>
              <a:t>,  </a:t>
            </a:r>
            <a:r>
              <a:rPr lang="en-US" sz="1400" b="1" dirty="0" smtClean="0"/>
              <a:t>public outreach  </a:t>
            </a:r>
            <a:r>
              <a:rPr lang="en-US" sz="1400" dirty="0" smtClean="0"/>
              <a:t>and  </a:t>
            </a:r>
            <a:r>
              <a:rPr lang="en-US" sz="1400" b="1" dirty="0" smtClean="0"/>
              <a:t>resource  management  </a:t>
            </a:r>
            <a:r>
              <a:rPr lang="en-US" sz="1400" dirty="0" smtClean="0"/>
              <a:t>as  key  elements  of effective  national  drought policy.</a:t>
            </a:r>
            <a:endParaRPr lang="hu-HU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pPr marL="0" indent="0">
              <a:buFontTx/>
              <a:buChar char="-"/>
            </a:pPr>
            <a:r>
              <a:rPr lang="hu-HU" sz="1400" dirty="0" smtClean="0"/>
              <a:t> </a:t>
            </a:r>
            <a:r>
              <a:rPr lang="en-US" sz="1400" dirty="0" smtClean="0"/>
              <a:t>Promote greater </a:t>
            </a:r>
            <a:r>
              <a:rPr lang="en-US" sz="1400" b="1" dirty="0" smtClean="0"/>
              <a:t>collaboration</a:t>
            </a:r>
            <a:r>
              <a:rPr lang="en-US" sz="1400" dirty="0" smtClean="0"/>
              <a:t> to enhance the quality of local/national/regional/global </a:t>
            </a:r>
            <a:r>
              <a:rPr lang="hu-HU" sz="1400" dirty="0" smtClean="0"/>
              <a:t> </a:t>
            </a:r>
            <a:r>
              <a:rPr lang="en-US" sz="1400" b="1" dirty="0" smtClean="0"/>
              <a:t>observation networks</a:t>
            </a:r>
            <a:r>
              <a:rPr lang="en-US" sz="1400" dirty="0" smtClean="0"/>
              <a:t> and delivery systems. </a:t>
            </a:r>
            <a:endParaRPr lang="hu-HU" sz="1400" dirty="0" smtClean="0"/>
          </a:p>
          <a:p>
            <a:pPr marL="0" indent="0"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  Improve </a:t>
            </a:r>
            <a:r>
              <a:rPr lang="en-US" sz="1400" b="1" dirty="0" smtClean="0"/>
              <a:t>public awareness</a:t>
            </a:r>
            <a:r>
              <a:rPr lang="en-US" sz="1400" dirty="0" smtClean="0"/>
              <a:t> of drought risk and preparedness for drought. 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en-US" sz="1400" dirty="0" smtClean="0"/>
              <a:t>-  Consider,  where  possible  within  the  legal  framework  of  each  country,  </a:t>
            </a:r>
            <a:r>
              <a:rPr lang="en-US" sz="1400" b="1" dirty="0" smtClean="0"/>
              <a:t>economic instruments</a:t>
            </a:r>
            <a:r>
              <a:rPr lang="en-US" sz="1400" dirty="0" smtClean="0"/>
              <a:t>,  and  </a:t>
            </a:r>
            <a:r>
              <a:rPr lang="en-US" sz="1400" b="1" dirty="0" smtClean="0"/>
              <a:t>financial  strategies</a:t>
            </a:r>
            <a:r>
              <a:rPr lang="en-US" sz="1400" dirty="0" smtClean="0"/>
              <a:t>,  including  risk  reduction,  risk  sharing  and  risk transfer tools in drought management plans. 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en-US" sz="1400" dirty="0" smtClean="0"/>
              <a:t>-  Establish </a:t>
            </a:r>
            <a:r>
              <a:rPr lang="en-US" sz="1400" b="1" dirty="0" smtClean="0"/>
              <a:t>emergency relief plans</a:t>
            </a:r>
            <a:r>
              <a:rPr lang="en-US" sz="1400" dirty="0" smtClean="0"/>
              <a:t> based on sound management of natural resources</a:t>
            </a:r>
            <a:r>
              <a:rPr lang="hu-HU" sz="1400" dirty="0" smtClean="0"/>
              <a:t> </a:t>
            </a:r>
            <a:r>
              <a:rPr lang="en-US" sz="1400" dirty="0" smtClean="0"/>
              <a:t>and self-help at appropriate governance levels. 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en-US" sz="1400" dirty="0" smtClean="0"/>
              <a:t>-  Link drought management plans to </a:t>
            </a:r>
            <a:r>
              <a:rPr lang="en-US" sz="1400" b="1" dirty="0" smtClean="0"/>
              <a:t>local/national development policies</a:t>
            </a:r>
            <a:r>
              <a:rPr lang="en-US" sz="1400" dirty="0" smtClean="0"/>
              <a:t>. </a:t>
            </a:r>
            <a:endParaRPr lang="hu-HU" sz="1400" dirty="0" smtClean="0"/>
          </a:p>
          <a:p>
            <a:pPr marL="0" indent="0">
              <a:buNone/>
            </a:pPr>
            <a:r>
              <a:rPr lang="hu-HU" sz="1400" dirty="0" smtClean="0"/>
              <a:t>…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001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4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yamatábra: Dokumentum 4"/>
          <p:cNvSpPr/>
          <p:nvPr/>
        </p:nvSpPr>
        <p:spPr>
          <a:xfrm rot="16200000" flipV="1">
            <a:off x="3861048" y="1578252"/>
            <a:ext cx="6858000" cy="3707904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633" y="1124744"/>
            <a:ext cx="4180645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43408"/>
            <a:ext cx="3819375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501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39752" cy="68713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Szövegdoboz 2"/>
          <p:cNvSpPr txBox="1"/>
          <p:nvPr/>
        </p:nvSpPr>
        <p:spPr>
          <a:xfrm>
            <a:off x="2339752" y="715918"/>
            <a:ext cx="68042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BEVEZETÉS</a:t>
            </a:r>
            <a:endParaRPr lang="hu-HU" b="1" dirty="0" smtClean="0"/>
          </a:p>
          <a:p>
            <a:r>
              <a:rPr lang="hu-HU" sz="1600" dirty="0" smtClean="0"/>
              <a:t>Aszálykezelés, mint a vízgazdálkodás egyik fő eleme.</a:t>
            </a:r>
          </a:p>
          <a:p>
            <a:r>
              <a:rPr lang="hu-HU" sz="1600" dirty="0" smtClean="0"/>
              <a:t>Javaslat aszálykezelési tervek kidolgozására</a:t>
            </a:r>
          </a:p>
          <a:p>
            <a:pPr>
              <a:buNone/>
            </a:pPr>
            <a:r>
              <a:rPr lang="hu-HU" sz="1600" dirty="0" smtClean="0"/>
              <a:t>Legfőbb eszközök: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1400" dirty="0" smtClean="0"/>
              <a:t>indikátorok és határértékek az aszály kezdetének, végének, súlyosságának kifejezésére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 intézkedések a vizek állapotának megőrzése érdekében aszályos időszakban, ill. az aszály hatásainak enyhítésére,</a:t>
            </a:r>
          </a:p>
          <a:p>
            <a:pPr lvl="1">
              <a:buFont typeface="Arial" pitchFamily="34" charset="0"/>
              <a:buChar char="•"/>
            </a:pPr>
            <a:r>
              <a:rPr lang="hu-HU" sz="1400" dirty="0" smtClean="0"/>
              <a:t> szervezeti keretek</a:t>
            </a:r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sz="1600" b="1" dirty="0" smtClean="0"/>
              <a:t>ASZÁLY DEFINÍCIÓK</a:t>
            </a:r>
          </a:p>
          <a:p>
            <a:r>
              <a:rPr lang="hu-HU" sz="1600" dirty="0" smtClean="0"/>
              <a:t>A fogalom-meghatározás jelentős szerepe a nemzeti aszálystratégiák kialakítása során:</a:t>
            </a:r>
          </a:p>
          <a:p>
            <a:pPr marL="623888">
              <a:buFont typeface="Arial" pitchFamily="34" charset="0"/>
              <a:buChar char="•"/>
            </a:pPr>
            <a:r>
              <a:rPr lang="hu-HU" sz="1400" dirty="0" smtClean="0"/>
              <a:t> vízhiány - aszály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 algn="ctr"/>
            <a:endParaRPr lang="hu-HU" sz="1600" b="1" dirty="0" smtClean="0"/>
          </a:p>
          <a:p>
            <a:pPr algn="ctr"/>
            <a:r>
              <a:rPr lang="hu-HU" sz="1600" b="1" dirty="0" smtClean="0"/>
              <a:t>Elmozdulás szükséges a krízis-menedzsment felől az aszály kockázati menedzsment felé!</a:t>
            </a:r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295425"/>
            <a:ext cx="6624736" cy="63019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600" b="1" dirty="0" smtClean="0"/>
              <a:t>AZ </a:t>
            </a:r>
            <a:r>
              <a:rPr lang="hu-HU" sz="2600" b="1" dirty="0"/>
              <a:t>ASZÁLY ÉS HATÁSAIVAL KAPCSOLATOS MEGLÉVŐ INDIKÁTOROK ÁTTEKINTÉSE</a:t>
            </a:r>
            <a:r>
              <a:rPr lang="hu-HU" sz="2600" dirty="0"/>
              <a:t>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600" dirty="0" smtClean="0"/>
              <a:t>Indikátorok két </a:t>
            </a:r>
            <a:r>
              <a:rPr lang="hu-HU" sz="2600" dirty="0"/>
              <a:t>fő </a:t>
            </a:r>
            <a:r>
              <a:rPr lang="hu-HU" sz="2600" dirty="0" smtClean="0"/>
              <a:t>típusa:</a:t>
            </a:r>
            <a:endParaRPr lang="hu-HU" sz="2600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indent="-166688"/>
            <a:r>
              <a:rPr lang="hu-HU" sz="2600" dirty="0" smtClean="0"/>
              <a:t>Szükséges</a:t>
            </a:r>
            <a:r>
              <a:rPr lang="hu-HU" sz="2900" dirty="0"/>
              <a:t>:</a:t>
            </a:r>
            <a:r>
              <a:rPr lang="hu-HU" dirty="0"/>
              <a:t> </a:t>
            </a:r>
            <a:endParaRPr lang="hu-HU" dirty="0" smtClean="0"/>
          </a:p>
          <a:p>
            <a:pPr indent="-166688"/>
            <a:endParaRPr lang="hu-HU" dirty="0"/>
          </a:p>
          <a:p>
            <a:pPr indent="-166688"/>
            <a:endParaRPr lang="hu-HU" dirty="0" smtClean="0"/>
          </a:p>
          <a:p>
            <a:pPr indent="-166688"/>
            <a:r>
              <a:rPr lang="hu-HU" sz="2500" dirty="0" smtClean="0"/>
              <a:t>Környezeti </a:t>
            </a:r>
            <a:r>
              <a:rPr lang="hu-HU" sz="2500" dirty="0"/>
              <a:t>és társadalmi </a:t>
            </a:r>
            <a:r>
              <a:rPr lang="hu-HU" sz="2500" dirty="0" smtClean="0"/>
              <a:t>hatások</a:t>
            </a:r>
            <a:endParaRPr lang="hu-HU" sz="2500" dirty="0"/>
          </a:p>
          <a:p>
            <a:pPr indent="-166688"/>
            <a:r>
              <a:rPr lang="hu-HU" sz="2500" dirty="0" smtClean="0"/>
              <a:t>Teljes </a:t>
            </a:r>
            <a:r>
              <a:rPr lang="hu-HU" sz="2500" dirty="0"/>
              <a:t>indikátor rendszer </a:t>
            </a:r>
            <a:r>
              <a:rPr lang="hu-HU" sz="2500" dirty="0" smtClean="0"/>
              <a:t>az </a:t>
            </a:r>
            <a:r>
              <a:rPr lang="hu-HU" sz="2500" dirty="0"/>
              <a:t>aszályok meghatározása és összehasonlíthatósága </a:t>
            </a:r>
            <a:r>
              <a:rPr lang="hu-HU" sz="2500" dirty="0" smtClean="0"/>
              <a:t>miatt</a:t>
            </a:r>
            <a:endParaRPr lang="hu-HU" sz="2500" dirty="0"/>
          </a:p>
          <a:p>
            <a:pPr indent="-166688"/>
            <a:r>
              <a:rPr lang="hu-HU" sz="2500" dirty="0"/>
              <a:t>Hatásuk függ: időtartamuktól, intenzitásuktól, helyüktől</a:t>
            </a:r>
          </a:p>
          <a:p>
            <a:pPr indent="-166688"/>
            <a:r>
              <a:rPr lang="hu-HU" sz="2500" dirty="0" smtClean="0"/>
              <a:t>Országonként különböző paramétere</a:t>
            </a:r>
            <a:r>
              <a:rPr lang="hu-HU" dirty="0" smtClean="0"/>
              <a:t>k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600" b="1" dirty="0" smtClean="0"/>
              <a:t>Indikátorok </a:t>
            </a:r>
            <a:r>
              <a:rPr lang="hu-HU" sz="2600" b="1" dirty="0"/>
              <a:t>a különböző hatások szerint:</a:t>
            </a:r>
            <a:endParaRPr lang="hu-HU" b="1" dirty="0"/>
          </a:p>
          <a:p>
            <a:r>
              <a:rPr lang="hu-HU" sz="2600" dirty="0" smtClean="0"/>
              <a:t>Ivóvízre </a:t>
            </a:r>
            <a:r>
              <a:rPr lang="hu-HU" sz="2600" dirty="0"/>
              <a:t>gyakorolt </a:t>
            </a:r>
            <a:r>
              <a:rPr lang="hu-HU" sz="2600" dirty="0" smtClean="0"/>
              <a:t>hatás</a:t>
            </a:r>
            <a:r>
              <a:rPr lang="hu-HU" sz="2900" dirty="0" smtClean="0"/>
              <a:t>	</a:t>
            </a:r>
          </a:p>
          <a:p>
            <a:r>
              <a:rPr lang="hu-HU" sz="2600" dirty="0" smtClean="0"/>
              <a:t>Környezetre </a:t>
            </a:r>
            <a:r>
              <a:rPr lang="hu-HU" sz="2600" dirty="0"/>
              <a:t>gyakorolt </a:t>
            </a:r>
            <a:r>
              <a:rPr lang="hu-HU" sz="2600" dirty="0" smtClean="0"/>
              <a:t>hatás</a:t>
            </a:r>
          </a:p>
          <a:p>
            <a:pPr lvl="1"/>
            <a:r>
              <a:rPr lang="hu-HU" sz="2200" dirty="0" smtClean="0"/>
              <a:t>Halfajok, hatások </a:t>
            </a:r>
            <a:r>
              <a:rPr lang="hu-HU" sz="2200" dirty="0"/>
              <a:t>a </a:t>
            </a:r>
            <a:r>
              <a:rPr lang="hu-HU" sz="2200" dirty="0" err="1" smtClean="0"/>
              <a:t>biodiverzitásra</a:t>
            </a:r>
            <a:r>
              <a:rPr lang="hu-HU" sz="2200" dirty="0" smtClean="0"/>
              <a:t>, vizes élőhelyekre, erdőtüzek kockázata, ökológiai </a:t>
            </a:r>
            <a:r>
              <a:rPr lang="hu-HU" sz="2200" dirty="0"/>
              <a:t>állapot, stb.</a:t>
            </a:r>
          </a:p>
          <a:p>
            <a:r>
              <a:rPr lang="hu-HU" sz="2600" dirty="0" smtClean="0"/>
              <a:t>Társadalomra</a:t>
            </a:r>
            <a:r>
              <a:rPr lang="hu-HU" sz="2600" dirty="0"/>
              <a:t>, gazdaságra gyakorolt hatás</a:t>
            </a:r>
          </a:p>
          <a:p>
            <a:pPr lvl="1"/>
            <a:r>
              <a:rPr lang="hu-HU" sz="2200" dirty="0" smtClean="0"/>
              <a:t>ipari felhasználás, mezőgazdaság, turizmus, közlekedés</a:t>
            </a:r>
            <a:r>
              <a:rPr lang="hu-HU" sz="2200" dirty="0"/>
              <a:t>, stb</a:t>
            </a:r>
            <a:r>
              <a:rPr lang="hu-HU" sz="2200" dirty="0" smtClean="0"/>
              <a:t>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76056" y="1052736"/>
            <a:ext cx="2448272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/>
              <a:t>az aszályra való felkészüléshez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076056" y="1556792"/>
            <a:ext cx="2664296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/>
              <a:t>az aszályok </a:t>
            </a:r>
            <a:r>
              <a:rPr lang="hu-HU" sz="1400" dirty="0" smtClean="0"/>
              <a:t>leírására, jellemzésére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211960" y="2132856"/>
            <a:ext cx="10081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/>
              <a:t>Monitoring rendszer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08104" y="2276872"/>
            <a:ext cx="115212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/>
              <a:t>paraméterek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876256" y="2204864"/>
            <a:ext cx="129614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/>
              <a:t>mintavételek</a:t>
            </a:r>
            <a:endParaRPr lang="hu-H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39752" cy="68713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8989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116632"/>
            <a:ext cx="6696744" cy="6453336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hu-HU" sz="1600" b="1" dirty="0" smtClean="0"/>
              <a:t>ASZÁLY </a:t>
            </a:r>
            <a:r>
              <a:rPr lang="hu-HU" sz="1600" b="1" dirty="0"/>
              <a:t>KEZELÉSI KERETTERV</a:t>
            </a:r>
          </a:p>
          <a:p>
            <a:pPr marL="0" indent="0">
              <a:buNone/>
            </a:pPr>
            <a:endParaRPr lang="hu-HU" sz="1600" b="1" dirty="0" smtClean="0"/>
          </a:p>
          <a:p>
            <a:pPr marL="0" indent="0">
              <a:buNone/>
            </a:pPr>
            <a:r>
              <a:rPr lang="hu-HU" sz="1600" b="1" dirty="0" smtClean="0"/>
              <a:t>Alapelvek</a:t>
            </a:r>
            <a:r>
              <a:rPr lang="hu-HU" sz="1600" dirty="0"/>
              <a:t>:</a:t>
            </a:r>
          </a:p>
          <a:p>
            <a:pPr indent="-165100"/>
            <a:r>
              <a:rPr lang="hu-HU" sz="1400" dirty="0" smtClean="0"/>
              <a:t>Előzetesen, megalapozottság, nemzeti jogszabályi megfelelés</a:t>
            </a:r>
            <a:endParaRPr lang="hu-HU" sz="1400" dirty="0"/>
          </a:p>
          <a:p>
            <a:pPr indent="-165100"/>
            <a:r>
              <a:rPr lang="hu-HU" sz="1400" dirty="0" smtClean="0"/>
              <a:t>szoros kapcsolat </a:t>
            </a:r>
            <a:r>
              <a:rPr lang="hu-HU" sz="1400" dirty="0"/>
              <a:t>a </a:t>
            </a:r>
            <a:r>
              <a:rPr lang="hu-HU" sz="1400" dirty="0" smtClean="0"/>
              <a:t>VKI </a:t>
            </a:r>
            <a:r>
              <a:rPr lang="hu-HU" sz="1400" dirty="0"/>
              <a:t>céljaival és kritériumaival</a:t>
            </a:r>
          </a:p>
          <a:p>
            <a:pPr indent="-165100"/>
            <a:r>
              <a:rPr lang="hu-HU" sz="1400" dirty="0" smtClean="0"/>
              <a:t>alkalmazásuk </a:t>
            </a:r>
            <a:r>
              <a:rPr lang="hu-HU" sz="1400" dirty="0"/>
              <a:t>szintje: vízgyűjtő, vagy rész-vízgyűjtő szint</a:t>
            </a:r>
          </a:p>
          <a:p>
            <a:pPr indent="-165100"/>
            <a:r>
              <a:rPr lang="hu-HU" sz="1400" dirty="0" smtClean="0"/>
              <a:t>határon </a:t>
            </a:r>
            <a:r>
              <a:rPr lang="hu-HU" sz="1400" dirty="0"/>
              <a:t>átnyúló </a:t>
            </a:r>
            <a:r>
              <a:rPr lang="hu-HU" sz="1400" dirty="0" smtClean="0"/>
              <a:t>koordináció, társadalmi részvétel</a:t>
            </a:r>
            <a:endParaRPr lang="hu-HU" sz="1400" dirty="0"/>
          </a:p>
          <a:p>
            <a:endParaRPr lang="hu-HU" sz="1600" dirty="0" smtClean="0"/>
          </a:p>
          <a:p>
            <a:pPr marL="0" indent="0">
              <a:buNone/>
            </a:pPr>
            <a:r>
              <a:rPr lang="hu-HU" sz="1600" b="1" dirty="0" smtClean="0"/>
              <a:t>Fő </a:t>
            </a:r>
            <a:r>
              <a:rPr lang="hu-HU" sz="1600" b="1" dirty="0"/>
              <a:t>célja: </a:t>
            </a:r>
            <a:r>
              <a:rPr lang="hu-HU" sz="1400" dirty="0" smtClean="0"/>
              <a:t>Társadalmi, gazdasági , környezeti káros hatások minimalizálása aszály esetén</a:t>
            </a:r>
            <a:endParaRPr lang="hu-HU" sz="1400" dirty="0"/>
          </a:p>
          <a:p>
            <a:pPr marL="0" indent="0">
              <a:buNone/>
            </a:pPr>
            <a:r>
              <a:rPr lang="hu-HU" sz="1500" dirty="0"/>
              <a:t>Konkrét céljai:</a:t>
            </a:r>
          </a:p>
          <a:p>
            <a:pPr indent="-165100"/>
            <a:r>
              <a:rPr lang="hu-HU" sz="1400" dirty="0" smtClean="0"/>
              <a:t>Víz mennyiségi biztosítása </a:t>
            </a:r>
            <a:r>
              <a:rPr lang="hu-HU" sz="1400" dirty="0"/>
              <a:t>az alapvető </a:t>
            </a:r>
            <a:r>
              <a:rPr lang="hu-HU" sz="1400" dirty="0" smtClean="0"/>
              <a:t>társadalmi </a:t>
            </a:r>
            <a:r>
              <a:rPr lang="hu-HU" sz="1400" dirty="0"/>
              <a:t>igények kielégítésére</a:t>
            </a:r>
          </a:p>
          <a:p>
            <a:pPr indent="-165100"/>
            <a:r>
              <a:rPr lang="hu-HU" sz="1400" dirty="0" smtClean="0"/>
              <a:t>a </a:t>
            </a:r>
            <a:r>
              <a:rPr lang="hu-HU" sz="1400" dirty="0"/>
              <a:t>víztestek állapotára gyakorolt negatív hatásainak </a:t>
            </a:r>
            <a:r>
              <a:rPr lang="hu-HU" sz="1400" dirty="0" smtClean="0"/>
              <a:t>elkerülése/csökkentése</a:t>
            </a:r>
            <a:endParaRPr lang="hu-HU" sz="1400" dirty="0"/>
          </a:p>
          <a:p>
            <a:pPr indent="-165100"/>
            <a:r>
              <a:rPr lang="hu-HU" sz="1400" dirty="0" smtClean="0"/>
              <a:t>gazdasági </a:t>
            </a:r>
            <a:r>
              <a:rPr lang="hu-HU" sz="1400" dirty="0"/>
              <a:t>folyamatokra gyakorolt negatív hatások </a:t>
            </a:r>
            <a:r>
              <a:rPr lang="hu-HU" sz="1400" dirty="0" smtClean="0"/>
              <a:t>minimalizálása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b="1" dirty="0" smtClean="0"/>
              <a:t>Többszintű </a:t>
            </a:r>
            <a:r>
              <a:rPr lang="hu-HU" sz="1600" b="1" dirty="0"/>
              <a:t>megközelítés:</a:t>
            </a:r>
          </a:p>
          <a:p>
            <a:pPr indent="-165100"/>
            <a:r>
              <a:rPr lang="hu-HU" sz="1400" dirty="0" smtClean="0"/>
              <a:t>nemzeti szint (politikai</a:t>
            </a:r>
            <a:r>
              <a:rPr lang="hu-HU" sz="1400" dirty="0"/>
              <a:t>, jogalkotási, intézményi, finanszírozási </a:t>
            </a:r>
            <a:r>
              <a:rPr lang="hu-HU" sz="1400" dirty="0" smtClean="0"/>
              <a:t>szempontok)</a:t>
            </a:r>
            <a:endParaRPr lang="hu-HU" sz="1400" dirty="0"/>
          </a:p>
          <a:p>
            <a:pPr indent="-165100"/>
            <a:r>
              <a:rPr lang="hu-HU" sz="1400" dirty="0" smtClean="0"/>
              <a:t>vízgyűjtő szint (rendkívüli </a:t>
            </a:r>
            <a:r>
              <a:rPr lang="hu-HU" sz="1400" dirty="0"/>
              <a:t>intézkedési tervek, </a:t>
            </a:r>
            <a:r>
              <a:rPr lang="hu-HU" sz="1400" dirty="0" smtClean="0"/>
              <a:t>aszály </a:t>
            </a:r>
            <a:r>
              <a:rPr lang="hu-HU" sz="1400" dirty="0"/>
              <a:t>hatásainak késleltetése, </a:t>
            </a:r>
            <a:r>
              <a:rPr lang="hu-HU" sz="1400" dirty="0" smtClean="0"/>
              <a:t>csökkentése)</a:t>
            </a:r>
            <a:endParaRPr lang="hu-HU" sz="1400" dirty="0"/>
          </a:p>
          <a:p>
            <a:pPr indent="-165100"/>
            <a:r>
              <a:rPr lang="hu-HU" sz="1400" dirty="0" smtClean="0"/>
              <a:t>helyi szint (taktikai </a:t>
            </a:r>
            <a:r>
              <a:rPr lang="hu-HU" sz="1400" dirty="0"/>
              <a:t>és válasz intézkedések, </a:t>
            </a:r>
            <a:r>
              <a:rPr lang="hu-HU" sz="1400" dirty="0" smtClean="0"/>
              <a:t>tájékoztatás)</a:t>
            </a:r>
            <a:endParaRPr lang="hu-HU" sz="14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b="1" dirty="0" smtClean="0"/>
              <a:t>Aszálykezelési </a:t>
            </a:r>
            <a:r>
              <a:rPr lang="hu-HU" sz="1600" b="1" dirty="0"/>
              <a:t>Terv alapvető részei:</a:t>
            </a:r>
          </a:p>
          <a:p>
            <a:pPr indent="-165100"/>
            <a:r>
              <a:rPr lang="hu-HU" sz="1400" dirty="0" smtClean="0"/>
              <a:t>aszály </a:t>
            </a:r>
            <a:r>
              <a:rPr lang="hu-HU" sz="1400" dirty="0"/>
              <a:t>korai figyelmeztető </a:t>
            </a:r>
            <a:r>
              <a:rPr lang="hu-HU" sz="1400" dirty="0" smtClean="0"/>
              <a:t>rendszer </a:t>
            </a:r>
          </a:p>
          <a:p>
            <a:pPr indent="-165100"/>
            <a:r>
              <a:rPr lang="hu-HU" sz="1400" dirty="0" smtClean="0"/>
              <a:t>aszály </a:t>
            </a:r>
            <a:r>
              <a:rPr lang="hu-HU" sz="1400" dirty="0"/>
              <a:t>indikátorok és határértékek</a:t>
            </a:r>
          </a:p>
          <a:p>
            <a:pPr indent="-165100"/>
            <a:r>
              <a:rPr lang="hu-HU" sz="1400" dirty="0" smtClean="0"/>
              <a:t>konkrét </a:t>
            </a:r>
            <a:r>
              <a:rPr lang="hu-HU" sz="1400" dirty="0"/>
              <a:t>célok elérését segítő intézkedések az aszály egyes </a:t>
            </a:r>
            <a:r>
              <a:rPr lang="hu-HU" sz="1400" dirty="0" smtClean="0"/>
              <a:t>szakaszaiban</a:t>
            </a:r>
            <a:endParaRPr lang="hu-H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39752" cy="68713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18989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2339752" y="2636912"/>
            <a:ext cx="6480720" cy="388843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600" b="1" dirty="0" smtClean="0"/>
              <a:t>A felhasználható indikátorok a következők kombinációi:</a:t>
            </a:r>
          </a:p>
          <a:p>
            <a:pPr indent="-165100"/>
            <a:r>
              <a:rPr lang="hu-HU" sz="1400" dirty="0" smtClean="0"/>
              <a:t>felszíni tározó kapacitás</a:t>
            </a:r>
          </a:p>
          <a:p>
            <a:pPr indent="-165100"/>
            <a:r>
              <a:rPr lang="hu-HU" sz="1400" dirty="0" smtClean="0"/>
              <a:t>víztározó vízszint</a:t>
            </a:r>
          </a:p>
          <a:p>
            <a:pPr indent="-165100"/>
            <a:r>
              <a:rPr lang="hu-HU" sz="1400" dirty="0" smtClean="0"/>
              <a:t>folyók vízhozama</a:t>
            </a:r>
          </a:p>
          <a:p>
            <a:pPr indent="-165100"/>
            <a:r>
              <a:rPr lang="hu-HU" sz="1400" dirty="0" smtClean="0"/>
              <a:t>tározó kifolyás</a:t>
            </a:r>
          </a:p>
          <a:p>
            <a:pPr indent="-165100"/>
            <a:r>
              <a:rPr lang="hu-HU" sz="1400" dirty="0" smtClean="0"/>
              <a:t>csapadék</a:t>
            </a:r>
          </a:p>
          <a:p>
            <a:pPr indent="-165100"/>
            <a:r>
              <a:rPr lang="hu-HU" sz="1400" dirty="0" smtClean="0"/>
              <a:t>hóban tárolt víz</a:t>
            </a:r>
          </a:p>
          <a:p>
            <a:pPr indent="-165100"/>
            <a:r>
              <a:rPr lang="hu-HU" sz="1400" dirty="0" smtClean="0"/>
              <a:t>minőségi és környezeti ind.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500" dirty="0" smtClean="0"/>
              <a:t>További feladatok: </a:t>
            </a:r>
            <a:r>
              <a:rPr lang="hu-HU" sz="1400" dirty="0" smtClean="0"/>
              <a:t>indikátorok kalibrációja, súlyozása, </a:t>
            </a:r>
            <a:r>
              <a:rPr lang="hu-HU" sz="1400" dirty="0" err="1" smtClean="0"/>
              <a:t>normalizációja</a:t>
            </a:r>
            <a:r>
              <a:rPr lang="hu-HU" sz="1400" dirty="0" smtClean="0"/>
              <a:t>, az aszály súlyosság szerinti osztályozása, színkódolás.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400" dirty="0" smtClean="0"/>
              <a:t>Az indikátorok EU szintű azonos definiálása a közös mérési rendszer alapja.</a:t>
            </a:r>
            <a:endParaRPr lang="hu-HU" sz="1500" dirty="0" smtClean="0"/>
          </a:p>
          <a:p>
            <a:endParaRPr lang="hu-HU" sz="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831632" y="598329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Szervezeti felépítés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A DMP korszerűsítése, illetve felülvizsgálata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Terv a lakosság ellátására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Elhúzódó aszályok kezelése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339752" y="26064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A Terv lehetséges tartalma: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A vízgyűjtő általános jellemzése aszályos helyzetben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Történeti aszályok áttekintése a vízgyűjtőn, ezek jellemzése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Aszály figyelmeztető rendszer alkalmazása</a:t>
            </a:r>
          </a:p>
          <a:p>
            <a:pPr indent="-165100">
              <a:buFont typeface="Arial" pitchFamily="34" charset="0"/>
              <a:buChar char="•"/>
            </a:pPr>
            <a:r>
              <a:rPr lang="hu-HU" sz="1400" dirty="0" smtClean="0"/>
              <a:t>Intézkedési program</a:t>
            </a:r>
            <a:endParaRPr lang="hu-H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39752" cy="68713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475" y="3083222"/>
            <a:ext cx="3659662" cy="164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300192" y="4687252"/>
            <a:ext cx="2160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smtClean="0"/>
              <a:t>(EU WS&amp;D munkacsoport, 2010-12)</a:t>
            </a:r>
            <a:endParaRPr lang="hu-HU" sz="1050" b="1" dirty="0"/>
          </a:p>
        </p:txBody>
      </p:sp>
    </p:spTree>
    <p:extLst>
      <p:ext uri="{BB962C8B-B14F-4D97-AF65-F5344CB8AC3E}">
        <p14:creationId xmlns:p14="http://schemas.microsoft.com/office/powerpoint/2010/main" xmlns="" val="18989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1525</Words>
  <Application>Microsoft Office PowerPoint</Application>
  <PresentationFormat>Diavetítés a képernyőre (4:3 oldalarány)</PresentationFormat>
  <Paragraphs>254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UNCCD és az EU tagsággal járó hazai kötelezettségek </vt:lpstr>
      <vt:lpstr>UNCCD</vt:lpstr>
      <vt:lpstr>3. dia</vt:lpstr>
      <vt:lpstr>HMNDP Genf, 2013. március 11-15.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Köszönöm a megtisztelő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Molnár Péter</dc:creator>
  <cp:lastModifiedBy>MolnarPeter</cp:lastModifiedBy>
  <cp:revision>86</cp:revision>
  <dcterms:created xsi:type="dcterms:W3CDTF">2013-10-25T08:17:42Z</dcterms:created>
  <dcterms:modified xsi:type="dcterms:W3CDTF">2013-12-02T18:51:27Z</dcterms:modified>
</cp:coreProperties>
</file>