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58" r:id="rId5"/>
    <p:sldId id="260" r:id="rId6"/>
    <p:sldId id="262" r:id="rId7"/>
    <p:sldId id="292" r:id="rId8"/>
    <p:sldId id="281" r:id="rId9"/>
    <p:sldId id="282" r:id="rId10"/>
    <p:sldId id="293" r:id="rId11"/>
    <p:sldId id="294" r:id="rId12"/>
    <p:sldId id="295" r:id="rId13"/>
    <p:sldId id="296" r:id="rId14"/>
    <p:sldId id="297" r:id="rId15"/>
    <p:sldId id="298" r:id="rId16"/>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7"/>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E76C9562-B91D-46C6-B67A-7E4A01A6457A}" type="datetimeFigureOut">
              <a:rPr lang="hu-HU"/>
              <a:pPr>
                <a:defRPr/>
              </a:pPr>
              <a:t>2013.11.27.</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66033F87-AF7A-46A4-B01D-7633D5F533D0}"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C3A129EC-D897-4BE4-ACB5-2C747FB442CA}" type="datetimeFigureOut">
              <a:rPr lang="hu-HU"/>
              <a:pPr>
                <a:defRPr/>
              </a:pPr>
              <a:t>2013.11.27.</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6C8FED4A-43CC-4A44-B04E-187C5EE20F6A}"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40"/>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40"/>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DB013A1C-7314-4BF0-8A4F-9DAC863BDDF2}" type="datetimeFigureOut">
              <a:rPr lang="hu-HU"/>
              <a:pPr>
                <a:defRPr/>
              </a:pPr>
              <a:t>2013.11.27.</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01C6283E-FAA6-4DDA-9ECB-522632E0D87B}"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9D6CDAC5-5602-4D6B-9118-D0DF08CD1C3D}" type="datetimeFigureOut">
              <a:rPr lang="hu-HU"/>
              <a:pPr>
                <a:defRPr/>
              </a:pPr>
              <a:t>2013.11.27.</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75E15539-B1D5-4D65-B72D-B78BA771DD53}"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099E2BE9-C321-4FF9-A1B7-47A17827A23C}" type="datetimeFigureOut">
              <a:rPr lang="hu-HU"/>
              <a:pPr>
                <a:defRPr/>
              </a:pPr>
              <a:t>2013.11.27.</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4AD77F75-B73D-419B-B64F-810A7F8E32FF}"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6400726D-E183-447A-AAA5-160B5A52000A}" type="datetimeFigureOut">
              <a:rPr lang="hu-HU"/>
              <a:pPr>
                <a:defRPr/>
              </a:pPr>
              <a:t>2013.11.27.</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03D9D5C8-8E58-4DD3-8CC9-5E459486AD5F}"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D2759893-B39E-4384-8611-00CA8D57CDFA}" type="datetimeFigureOut">
              <a:rPr lang="hu-HU"/>
              <a:pPr>
                <a:defRPr/>
              </a:pPr>
              <a:t>2013.11.27.</a:t>
            </a:fld>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7834DB0B-CCEA-4DBE-A772-711F6D35664A}"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024D31BB-B381-4C7A-B0F8-5C0C7EFAE0DC}" type="datetimeFigureOut">
              <a:rPr lang="hu-HU"/>
              <a:pPr>
                <a:defRPr/>
              </a:pPr>
              <a:t>2013.11.27.</a:t>
            </a:fld>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3D9F6657-0B7F-4D88-9864-462EB83DE660}"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49633AE7-DE2D-4CBC-B58B-E29C7E4D8325}" type="datetimeFigureOut">
              <a:rPr lang="hu-HU"/>
              <a:pPr>
                <a:defRPr/>
              </a:pPr>
              <a:t>2013.11.27.</a:t>
            </a:fld>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95185418-945C-4778-8BC1-0C095EA2DEBC}"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2"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D1FE0B61-B699-4A8F-8FB3-A66A045E6785}" type="datetimeFigureOut">
              <a:rPr lang="hu-HU"/>
              <a:pPr>
                <a:defRPr/>
              </a:pPr>
              <a:t>2013.11.27.</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4CA71CCE-7F3A-449C-A195-213157C55CD9}"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1"/>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EBB7F95D-3DC9-4E23-850D-F4D0FBFF1CE1}" type="datetimeFigureOut">
              <a:rPr lang="hu-HU"/>
              <a:pPr>
                <a:defRPr/>
              </a:pPr>
              <a:t>2013.11.27.</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CBA27097-DA49-4493-AF61-8D64C90585ED}"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4099" name="Szöveg helye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3F1D5C5-9C7F-4ADB-9C05-50A94E2FCB77}" type="datetimeFigureOut">
              <a:rPr lang="hu-HU"/>
              <a:pPr>
                <a:defRPr/>
              </a:pPr>
              <a:t>2013.11.27.</a:t>
            </a:fld>
            <a:endParaRPr lang="hu-HU"/>
          </a:p>
        </p:txBody>
      </p:sp>
      <p:sp>
        <p:nvSpPr>
          <p:cNvPr id="5" name="Élőláb hely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u-HU"/>
          </a:p>
        </p:txBody>
      </p:sp>
      <p:sp>
        <p:nvSpPr>
          <p:cNvPr id="6" name="Dia számának hely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67764A2-3EC3-44EF-BB57-30EE4DF02FE0}"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diagram1.xls"/><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ím 1"/>
          <p:cNvSpPr>
            <a:spLocks noGrp="1"/>
          </p:cNvSpPr>
          <p:nvPr>
            <p:ph type="ctrTitle"/>
          </p:nvPr>
        </p:nvSpPr>
        <p:spPr/>
        <p:txBody>
          <a:bodyPr/>
          <a:lstStyle/>
          <a:p>
            <a:pPr eaLnBrk="1" hangingPunct="1"/>
            <a:r>
              <a:rPr lang="hu-HU" dirty="0" smtClean="0"/>
              <a:t>Az aszály kérdésköre  </a:t>
            </a:r>
            <a:endParaRPr lang="hu-HU" dirty="0" smtClean="0"/>
          </a:p>
        </p:txBody>
      </p:sp>
      <p:sp>
        <p:nvSpPr>
          <p:cNvPr id="3" name="Alcím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hu-HU" dirty="0" smtClean="0"/>
              <a:t>Szalai Sándor</a:t>
            </a:r>
          </a:p>
          <a:p>
            <a:pPr eaLnBrk="1" fontAlgn="auto" hangingPunct="1">
              <a:spcAft>
                <a:spcPts val="0"/>
              </a:spcAft>
              <a:buFont typeface="Arial" pitchFamily="34" charset="0"/>
              <a:buNone/>
              <a:defRPr/>
            </a:pPr>
            <a:r>
              <a:rPr lang="hu-HU" dirty="0" smtClean="0"/>
              <a:t>UNCCD CST, HUCID</a:t>
            </a:r>
            <a:endParaRPr lang="hu-H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ím 1"/>
          <p:cNvSpPr>
            <a:spLocks noGrp="1"/>
          </p:cNvSpPr>
          <p:nvPr>
            <p:ph type="title"/>
          </p:nvPr>
        </p:nvSpPr>
        <p:spPr>
          <a:xfrm>
            <a:off x="457200" y="274638"/>
            <a:ext cx="8229600" cy="706437"/>
          </a:xfrm>
        </p:spPr>
        <p:txBody>
          <a:bodyPr/>
          <a:lstStyle/>
          <a:p>
            <a:pPr eaLnBrk="1" hangingPunct="1"/>
            <a:r>
              <a:rPr lang="hu-HU" sz="4000" dirty="0" smtClean="0"/>
              <a:t>Aszályindex típusok</a:t>
            </a:r>
            <a:endParaRPr lang="hu-HU" sz="4000" dirty="0" smtClean="0"/>
          </a:p>
        </p:txBody>
      </p:sp>
      <p:sp>
        <p:nvSpPr>
          <p:cNvPr id="11267" name="Tartalom helye 2"/>
          <p:cNvSpPr>
            <a:spLocks noGrp="1"/>
          </p:cNvSpPr>
          <p:nvPr>
            <p:ph idx="1"/>
          </p:nvPr>
        </p:nvSpPr>
        <p:spPr/>
        <p:txBody>
          <a:bodyPr/>
          <a:lstStyle/>
          <a:p>
            <a:pPr eaLnBrk="1" hangingPunct="1"/>
            <a:endParaRPr lang="hu-HU" smtClean="0"/>
          </a:p>
        </p:txBody>
      </p:sp>
      <p:sp>
        <p:nvSpPr>
          <p:cNvPr id="4" name="Dia számának helye 3"/>
          <p:cNvSpPr>
            <a:spLocks noGrp="1"/>
          </p:cNvSpPr>
          <p:nvPr>
            <p:ph type="sldNum" sz="quarter" idx="12"/>
          </p:nvPr>
        </p:nvSpPr>
        <p:spPr/>
        <p:txBody>
          <a:bodyPr/>
          <a:lstStyle/>
          <a:p>
            <a:pPr>
              <a:defRPr/>
            </a:pPr>
            <a:fld id="{3E5A4834-567D-4FAD-A5B0-B731AE4FA0C1}" type="slidenum">
              <a:rPr lang="hu-HU"/>
              <a:pPr>
                <a:defRPr/>
              </a:pPr>
              <a:t>10</a:t>
            </a:fld>
            <a:endParaRPr lang="hu-HU"/>
          </a:p>
        </p:txBody>
      </p:sp>
      <p:graphicFrame>
        <p:nvGraphicFramePr>
          <p:cNvPr id="9309" name="Group 93"/>
          <p:cNvGraphicFramePr>
            <a:graphicFrameLocks noGrp="1"/>
          </p:cNvGraphicFramePr>
          <p:nvPr/>
        </p:nvGraphicFramePr>
        <p:xfrm>
          <a:off x="395288" y="1125538"/>
          <a:ext cx="8280400" cy="5488305"/>
        </p:xfrm>
        <a:graphic>
          <a:graphicData uri="http://schemas.openxmlformats.org/drawingml/2006/table">
            <a:tbl>
              <a:tblPr/>
              <a:tblGrid>
                <a:gridCol w="1668462"/>
                <a:gridCol w="1644650"/>
                <a:gridCol w="2159000"/>
                <a:gridCol w="2808288"/>
              </a:tblGrid>
              <a:tr h="652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2400" b="0" i="0" u="none" strike="noStrike" cap="none" normalizeH="0" baseline="0" dirty="0" smtClean="0">
                          <a:ln>
                            <a:noFill/>
                          </a:ln>
                          <a:solidFill>
                            <a:schemeClr val="tx1"/>
                          </a:solidFill>
                          <a:effectLst/>
                          <a:latin typeface="Arial" pitchFamily="34" charset="0"/>
                        </a:rPr>
                        <a:t>Típus</a:t>
                      </a:r>
                      <a:endParaRPr kumimoji="0" lang="hu-HU" sz="2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2400" b="0" i="0" u="none" strike="noStrike" cap="none" normalizeH="0" baseline="0" dirty="0" smtClean="0">
                          <a:ln>
                            <a:noFill/>
                          </a:ln>
                          <a:solidFill>
                            <a:schemeClr val="tx1"/>
                          </a:solidFill>
                          <a:effectLst/>
                          <a:latin typeface="Arial" pitchFamily="34" charset="0"/>
                        </a:rPr>
                        <a:t>példa</a:t>
                      </a:r>
                      <a:endParaRPr kumimoji="0" lang="hu-HU"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2400" b="0" i="0" u="none" strike="noStrike" cap="none" normalizeH="0" baseline="0" dirty="0" smtClean="0">
                          <a:ln>
                            <a:noFill/>
                          </a:ln>
                          <a:solidFill>
                            <a:schemeClr val="tx1"/>
                          </a:solidFill>
                          <a:effectLst/>
                          <a:latin typeface="Arial" pitchFamily="34" charset="0"/>
                        </a:rPr>
                        <a:t>új</a:t>
                      </a:r>
                      <a:endParaRPr kumimoji="0" lang="hu-HU"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2400" b="0" i="0" u="none" strike="noStrike" cap="none" normalizeH="0" baseline="0" dirty="0" smtClean="0">
                          <a:ln>
                            <a:noFill/>
                          </a:ln>
                          <a:solidFill>
                            <a:schemeClr val="tx1"/>
                          </a:solidFill>
                          <a:effectLst/>
                          <a:latin typeface="Arial" pitchFamily="34" charset="0"/>
                        </a:rPr>
                        <a:t>Felhasznált paraméterek</a:t>
                      </a:r>
                      <a:endParaRPr kumimoji="0" lang="hu-HU"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meteorológiai</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Standardizált Csapadék Index (SPI)</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Arial" pitchFamily="34" charset="0"/>
                        </a:rPr>
                        <a:t>Reconnaisance</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Arial" pitchFamily="34" charset="0"/>
                        </a:rPr>
                        <a:t>Drought Index</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Arial" pitchFamily="34" charset="0"/>
                        </a:rPr>
                        <a:t>(Tsakiris, Panglau, Vangelis, 2007)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Havi csapadékösszeg, </a:t>
                      </a:r>
                      <a:r>
                        <a:rPr kumimoji="0" lang="hu-HU" sz="1400" b="0" i="0" u="none" strike="noStrike" cap="none" normalizeH="0" baseline="0" dirty="0" smtClean="0">
                          <a:ln>
                            <a:noFill/>
                          </a:ln>
                          <a:solidFill>
                            <a:schemeClr val="tx1"/>
                          </a:solidFill>
                          <a:effectLst/>
                          <a:latin typeface="Arial" pitchFamily="34" charset="0"/>
                        </a:rPr>
                        <a:t>PET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hidrológiai</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Alapáramlási  Index (</a:t>
                      </a:r>
                      <a:r>
                        <a:rPr kumimoji="0" lang="hu-HU" sz="1400" b="0" i="0" u="none" strike="noStrike" cap="none" normalizeH="0" baseline="0" dirty="0" err="1" smtClean="0">
                          <a:ln>
                            <a:noFill/>
                          </a:ln>
                          <a:solidFill>
                            <a:schemeClr val="tx1"/>
                          </a:solidFill>
                          <a:effectLst/>
                          <a:latin typeface="Arial" pitchFamily="34" charset="0"/>
                        </a:rPr>
                        <a:t>Base</a:t>
                      </a:r>
                      <a:r>
                        <a:rPr kumimoji="0" lang="hu-HU" sz="1400" b="0" i="0" u="none" strike="noStrike" cap="none" normalizeH="0" baseline="0" dirty="0" smtClean="0">
                          <a:ln>
                            <a:noFill/>
                          </a:ln>
                          <a:solidFill>
                            <a:schemeClr val="tx1"/>
                          </a:solidFill>
                          <a:effectLst/>
                          <a:latin typeface="Arial" pitchFamily="34" charset="0"/>
                        </a:rPr>
                        <a:t> Flow Index)</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Arial" pitchFamily="34" charset="0"/>
                        </a:rPr>
                        <a:t>Regional Streamflow Deficiency Index (Stahl, 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Áramlás időtartam görbe, </a:t>
                      </a:r>
                      <a:r>
                        <a:rPr kumimoji="0" lang="hu-HU" sz="1400" b="0" i="0" u="none" strike="noStrike" cap="none" normalizeH="0" baseline="0" dirty="0" smtClean="0">
                          <a:ln>
                            <a:noFill/>
                          </a:ln>
                          <a:solidFill>
                            <a:schemeClr val="tx1"/>
                          </a:solidFill>
                          <a:effectLst/>
                          <a:latin typeface="Arial" pitchFamily="34" charset="0"/>
                        </a:rPr>
                        <a:t>Q90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átfogó</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err="1" smtClean="0">
                          <a:ln>
                            <a:noFill/>
                          </a:ln>
                          <a:solidFill>
                            <a:schemeClr val="tx1"/>
                          </a:solidFill>
                          <a:effectLst/>
                          <a:latin typeface="Arial" pitchFamily="34" charset="0"/>
                        </a:rPr>
                        <a:t>Palmer</a:t>
                      </a:r>
                      <a:r>
                        <a:rPr kumimoji="0" lang="hu-HU" sz="1400" b="0" i="0" u="none" strike="noStrike" cap="none" normalizeH="0" baseline="0" dirty="0" smtClean="0">
                          <a:ln>
                            <a:noFill/>
                          </a:ln>
                          <a:solidFill>
                            <a:schemeClr val="tx1"/>
                          </a:solidFill>
                          <a:effectLst/>
                          <a:latin typeface="Arial" pitchFamily="34" charset="0"/>
                        </a:rPr>
                        <a:t> </a:t>
                      </a:r>
                      <a:r>
                        <a:rPr kumimoji="0" lang="hu-HU" sz="1400" b="0" i="0" u="none" strike="noStrike" cap="none" normalizeH="0" baseline="0" dirty="0" err="1" smtClean="0">
                          <a:ln>
                            <a:noFill/>
                          </a:ln>
                          <a:solidFill>
                            <a:schemeClr val="tx1"/>
                          </a:solidFill>
                          <a:effectLst/>
                          <a:latin typeface="Arial" pitchFamily="34" charset="0"/>
                        </a:rPr>
                        <a:t>drought</a:t>
                      </a:r>
                      <a:r>
                        <a:rPr kumimoji="0" lang="hu-HU" sz="1400" b="0" i="0" u="none" strike="noStrike" cap="none" normalizeH="0" baseline="0" dirty="0" smtClean="0">
                          <a:ln>
                            <a:noFill/>
                          </a:ln>
                          <a:solidFill>
                            <a:schemeClr val="tx1"/>
                          </a:solidFill>
                          <a:effectLst/>
                          <a:latin typeface="Arial" pitchFamily="34" charset="0"/>
                        </a:rPr>
                        <a:t> </a:t>
                      </a:r>
                      <a:r>
                        <a:rPr kumimoji="0" lang="hu-HU" sz="1400" b="0" i="0" u="none" strike="noStrike" cap="none" normalizeH="0" baseline="0" dirty="0" err="1" smtClean="0">
                          <a:ln>
                            <a:noFill/>
                          </a:ln>
                          <a:solidFill>
                            <a:schemeClr val="tx1"/>
                          </a:solidFill>
                          <a:effectLst/>
                          <a:latin typeface="Arial" pitchFamily="34" charset="0"/>
                        </a:rPr>
                        <a:t>severity</a:t>
                      </a:r>
                      <a:r>
                        <a:rPr kumimoji="0" lang="hu-HU" sz="1400" b="0" i="0" u="none" strike="noStrike" cap="none" normalizeH="0" baseline="0" dirty="0" smtClean="0">
                          <a:ln>
                            <a:noFill/>
                          </a:ln>
                          <a:solidFill>
                            <a:schemeClr val="tx1"/>
                          </a:solidFill>
                          <a:effectLst/>
                          <a:latin typeface="Arial" pitchFamily="34" charset="0"/>
                        </a:rPr>
                        <a:t> </a:t>
                      </a:r>
                      <a:r>
                        <a:rPr kumimoji="0" lang="hu-HU" sz="1400" b="0" i="0" u="none" strike="noStrike" cap="none" normalizeH="0" baseline="0" dirty="0" smtClean="0">
                          <a:ln>
                            <a:noFill/>
                          </a:ln>
                          <a:solidFill>
                            <a:schemeClr val="tx1"/>
                          </a:solidFill>
                          <a:effectLst/>
                          <a:latin typeface="Arial" pitchFamily="34" charset="0"/>
                        </a:rPr>
                        <a:t>index (PDSI)</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Arial" pitchFamily="34" charset="0"/>
                        </a:rPr>
                        <a:t>Aggregate drought index</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Arial" pitchFamily="34" charset="0"/>
                        </a:rPr>
                        <a:t>Keyantash and Dracup, 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Csapadék, PET, vízhozam, tárolási térfogat és talajnedvesség</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mezőgazdasági</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Calibri" pitchFamily="34" charset="0"/>
                        </a:rPr>
                        <a:t>Termés nedvességi index</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err="1" smtClean="0">
                          <a:ln>
                            <a:noFill/>
                          </a:ln>
                          <a:solidFill>
                            <a:schemeClr val="tx1"/>
                          </a:solidFill>
                          <a:effectLst/>
                          <a:latin typeface="Calibri" pitchFamily="34" charset="0"/>
                        </a:rPr>
                        <a:t>Crop</a:t>
                      </a:r>
                      <a:r>
                        <a:rPr kumimoji="0" lang="hu-HU" sz="1400" b="0" i="0" u="none" strike="noStrike" cap="none" normalizeH="0" baseline="0" dirty="0" smtClean="0">
                          <a:ln>
                            <a:noFill/>
                          </a:ln>
                          <a:solidFill>
                            <a:schemeClr val="tx1"/>
                          </a:solidFill>
                          <a:effectLst/>
                          <a:latin typeface="Calibri" pitchFamily="34" charset="0"/>
                        </a:rPr>
                        <a:t> </a:t>
                      </a:r>
                      <a:r>
                        <a:rPr kumimoji="0" lang="hu-HU" sz="1400" b="0" i="0" u="none" strike="noStrike" cap="none" normalizeH="0" baseline="0" dirty="0" err="1" smtClean="0">
                          <a:ln>
                            <a:noFill/>
                          </a:ln>
                          <a:solidFill>
                            <a:schemeClr val="tx1"/>
                          </a:solidFill>
                          <a:effectLst/>
                          <a:latin typeface="Calibri" pitchFamily="34" charset="0"/>
                        </a:rPr>
                        <a:t>moisture</a:t>
                      </a:r>
                      <a:r>
                        <a:rPr kumimoji="0" lang="hu-HU" sz="1400" b="0" i="0" u="none" strike="noStrike" cap="none" normalizeH="0" baseline="0" dirty="0" smtClean="0">
                          <a:ln>
                            <a:noFill/>
                          </a:ln>
                          <a:solidFill>
                            <a:schemeClr val="tx1"/>
                          </a:solidFill>
                          <a:effectLst/>
                          <a:latin typeface="Calibri" pitchFamily="34" charset="0"/>
                        </a:rPr>
                        <a:t>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Soil moisture deficit index </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Narasimhan, Shirivasan, 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Calibri" pitchFamily="34" charset="0"/>
                        </a:rPr>
                        <a:t>Talajnedvesség (vízmérleg modellezés)</a:t>
                      </a:r>
                      <a:endParaRPr kumimoji="0" lang="hu-HU" sz="14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távérzékelési</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err="1" smtClean="0">
                          <a:ln>
                            <a:noFill/>
                          </a:ln>
                          <a:solidFill>
                            <a:schemeClr val="tx1"/>
                          </a:solidFill>
                          <a:effectLst/>
                          <a:latin typeface="Calibri" pitchFamily="34" charset="0"/>
                        </a:rPr>
                        <a:t>Vegetció</a:t>
                      </a:r>
                      <a:r>
                        <a:rPr kumimoji="0" lang="hu-HU" sz="1400" b="0" i="0" u="none" strike="noStrike" cap="none" normalizeH="0" baseline="0" dirty="0" smtClean="0">
                          <a:ln>
                            <a:noFill/>
                          </a:ln>
                          <a:solidFill>
                            <a:schemeClr val="tx1"/>
                          </a:solidFill>
                          <a:effectLst/>
                          <a:latin typeface="Calibri" pitchFamily="34" charset="0"/>
                        </a:rPr>
                        <a:t> állapot index</a:t>
                      </a:r>
                      <a:endParaRPr kumimoji="0" lang="hu-HU" sz="14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Normaiized Multi-Band Drought Index</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Wang and Qu (2007)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MODIS band 2,6,7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dirty="0" smtClean="0">
                          <a:ln>
                            <a:noFill/>
                          </a:ln>
                          <a:solidFill>
                            <a:schemeClr val="tx1"/>
                          </a:solidFill>
                          <a:effectLst/>
                          <a:latin typeface="Arial" pitchFamily="34" charset="0"/>
                        </a:rPr>
                        <a:t>kombinált</a:t>
                      </a:r>
                      <a:endParaRPr kumimoji="0" lang="hu-HU" sz="1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US Drought Monitor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Vegetation Drougth Response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hu-HU" sz="1400" b="0" i="0" u="none" strike="noStrike" cap="none" normalizeH="0" baseline="0" smtClean="0">
                          <a:ln>
                            <a:noFill/>
                          </a:ln>
                          <a:solidFill>
                            <a:schemeClr val="tx1"/>
                          </a:solidFill>
                          <a:effectLst/>
                          <a:latin typeface="Calibri" pitchFamily="34" charset="0"/>
                        </a:rPr>
                        <a:t>NDVI, PDSI, PSI,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ím 1"/>
          <p:cNvSpPr>
            <a:spLocks noGrp="1"/>
          </p:cNvSpPr>
          <p:nvPr>
            <p:ph type="title"/>
          </p:nvPr>
        </p:nvSpPr>
        <p:spPr>
          <a:xfrm>
            <a:off x="251520" y="274638"/>
            <a:ext cx="8435280" cy="1143000"/>
          </a:xfrm>
        </p:spPr>
        <p:txBody>
          <a:bodyPr/>
          <a:lstStyle/>
          <a:p>
            <a:r>
              <a:rPr lang="hu-HU" dirty="0" smtClean="0"/>
              <a:t>Különböző indexek összehasonlítása</a:t>
            </a:r>
            <a:endParaRPr lang="hu-HU" dirty="0" smtClean="0"/>
          </a:p>
        </p:txBody>
      </p:sp>
      <p:sp>
        <p:nvSpPr>
          <p:cNvPr id="205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hu-HU"/>
          </a:p>
        </p:txBody>
      </p:sp>
      <p:graphicFrame>
        <p:nvGraphicFramePr>
          <p:cNvPr id="2050" name="Objektum 1"/>
          <p:cNvGraphicFramePr>
            <a:graphicFrameLocks/>
          </p:cNvGraphicFramePr>
          <p:nvPr/>
        </p:nvGraphicFramePr>
        <p:xfrm>
          <a:off x="0" y="1628775"/>
          <a:ext cx="8388350" cy="4500563"/>
        </p:xfrm>
        <a:graphic>
          <a:graphicData uri="http://schemas.openxmlformats.org/presentationml/2006/ole">
            <p:oleObj spid="_x0000_s31746" name="Diagram" r:id="rId3" imgW="3932261" imgH="1987468" progId="Excel.Chart.8">
              <p:embed/>
            </p:oleObj>
          </a:graphicData>
        </a:graphic>
      </p:graphicFrame>
      <p:sp>
        <p:nvSpPr>
          <p:cNvPr id="2053" name="Rectangle 3"/>
          <p:cNvSpPr>
            <a:spLocks noChangeArrowheads="1"/>
          </p:cNvSpPr>
          <p:nvPr/>
        </p:nvSpPr>
        <p:spPr bwMode="auto">
          <a:xfrm>
            <a:off x="0" y="2228850"/>
            <a:ext cx="9144000" cy="0"/>
          </a:xfrm>
          <a:prstGeom prst="rect">
            <a:avLst/>
          </a:prstGeom>
          <a:noFill/>
          <a:ln w="9525">
            <a:noFill/>
            <a:miter lim="800000"/>
            <a:headEnd/>
            <a:tailEnd/>
          </a:ln>
        </p:spPr>
        <p:txBody>
          <a:bodyPr wrap="none" anchor="ctr">
            <a:spAutoFit/>
          </a:bodyPr>
          <a:lstStyle/>
          <a:p>
            <a:endParaRPr lang="hu-H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ím 1"/>
          <p:cNvSpPr>
            <a:spLocks noGrp="1"/>
          </p:cNvSpPr>
          <p:nvPr>
            <p:ph type="title"/>
          </p:nvPr>
        </p:nvSpPr>
        <p:spPr/>
        <p:txBody>
          <a:bodyPr/>
          <a:lstStyle/>
          <a:p>
            <a:r>
              <a:rPr lang="hu-HU" dirty="0" err="1" smtClean="0"/>
              <a:t>Palfai</a:t>
            </a:r>
            <a:r>
              <a:rPr lang="hu-HU" dirty="0" smtClean="0"/>
              <a:t> </a:t>
            </a:r>
            <a:r>
              <a:rPr lang="hu-HU" dirty="0" err="1" smtClean="0"/>
              <a:t>Aridity</a:t>
            </a:r>
            <a:r>
              <a:rPr lang="hu-HU" dirty="0" smtClean="0"/>
              <a:t> Index</a:t>
            </a:r>
            <a:r>
              <a:rPr lang="hu-HU" dirty="0" smtClean="0"/>
              <a:t>, </a:t>
            </a:r>
            <a:r>
              <a:rPr lang="hu-HU" dirty="0" err="1" smtClean="0"/>
              <a:t>Palfai</a:t>
            </a:r>
            <a:r>
              <a:rPr lang="hu-HU" dirty="0" smtClean="0"/>
              <a:t> </a:t>
            </a:r>
            <a:r>
              <a:rPr lang="hu-HU" dirty="0" err="1" smtClean="0"/>
              <a:t>Drought</a:t>
            </a:r>
            <a:r>
              <a:rPr lang="hu-HU" dirty="0" smtClean="0"/>
              <a:t> Index </a:t>
            </a:r>
            <a:r>
              <a:rPr lang="hu-HU" sz="2400" dirty="0" smtClean="0"/>
              <a:t>(Pálfai, 2010)</a:t>
            </a:r>
            <a:endParaRPr lang="hu-HU" dirty="0" smtClean="0"/>
          </a:p>
        </p:txBody>
      </p:sp>
      <p:sp>
        <p:nvSpPr>
          <p:cNvPr id="3" name="Dia számának helye 2"/>
          <p:cNvSpPr>
            <a:spLocks noGrp="1"/>
          </p:cNvSpPr>
          <p:nvPr>
            <p:ph type="sldNum" sz="quarter" idx="12"/>
          </p:nvPr>
        </p:nvSpPr>
        <p:spPr/>
        <p:txBody>
          <a:bodyPr/>
          <a:lstStyle/>
          <a:p>
            <a:pPr>
              <a:defRPr/>
            </a:pPr>
            <a:fld id="{068E7804-A3D9-4D54-9B2C-1737F01B3B29}" type="slidenum">
              <a:rPr lang="hu-HU" smtClean="0"/>
              <a:pPr>
                <a:defRPr/>
              </a:pPr>
              <a:t>12</a:t>
            </a:fld>
            <a:endParaRPr lang="hu-HU"/>
          </a:p>
        </p:txBody>
      </p:sp>
      <p:pic>
        <p:nvPicPr>
          <p:cNvPr id="15364" name="Picture 2"/>
          <p:cNvPicPr>
            <a:picLocks noChangeAspect="1" noChangeArrowheads="1"/>
          </p:cNvPicPr>
          <p:nvPr/>
        </p:nvPicPr>
        <p:blipFill>
          <a:blip r:embed="rId2" cstate="print"/>
          <a:srcRect l="31546" t="42328" r="30267" b="13376"/>
          <a:stretch>
            <a:fillRect/>
          </a:stretch>
        </p:blipFill>
        <p:spPr bwMode="auto">
          <a:xfrm>
            <a:off x="323850" y="1565275"/>
            <a:ext cx="8113713" cy="5292725"/>
          </a:xfrm>
          <a:prstGeom prst="rect">
            <a:avLst/>
          </a:prstGeom>
          <a:noFill/>
          <a:ln w="9525">
            <a:noFill/>
            <a:miter lim="800000"/>
            <a:headEnd/>
            <a:tailEnd/>
          </a:ln>
        </p:spPr>
      </p:pic>
      <p:sp>
        <p:nvSpPr>
          <p:cNvPr id="5" name="Szövegdoboz 4"/>
          <p:cNvSpPr txBox="1"/>
          <p:nvPr/>
        </p:nvSpPr>
        <p:spPr>
          <a:xfrm>
            <a:off x="4787900" y="1773238"/>
            <a:ext cx="3409950" cy="1200150"/>
          </a:xfrm>
          <a:prstGeom prst="rect">
            <a:avLst/>
          </a:prstGeom>
          <a:solidFill>
            <a:schemeClr val="accent3">
              <a:lumMod val="20000"/>
              <a:lumOff val="80000"/>
            </a:schemeClr>
          </a:solidFill>
        </p:spPr>
        <p:txBody>
          <a:bodyPr>
            <a:spAutoFit/>
          </a:bodyPr>
          <a:lstStyle/>
          <a:p>
            <a:pPr>
              <a:defRPr/>
            </a:pPr>
            <a:r>
              <a:rPr lang="hu-HU" sz="1200" dirty="0" err="1"/>
              <a:t>Monthly</a:t>
            </a:r>
            <a:r>
              <a:rPr lang="hu-HU" sz="1200" dirty="0"/>
              <a:t> </a:t>
            </a:r>
            <a:r>
              <a:rPr lang="hu-HU" sz="1200" dirty="0" err="1"/>
              <a:t>average</a:t>
            </a:r>
            <a:r>
              <a:rPr lang="hu-HU" sz="1200" dirty="0"/>
              <a:t> </a:t>
            </a:r>
            <a:r>
              <a:rPr lang="hu-HU" sz="1200" dirty="0" err="1"/>
              <a:t>temperature</a:t>
            </a:r>
            <a:r>
              <a:rPr lang="hu-HU" sz="1200" dirty="0"/>
              <a:t>, °C</a:t>
            </a:r>
          </a:p>
          <a:p>
            <a:pPr>
              <a:defRPr/>
            </a:pPr>
            <a:r>
              <a:rPr lang="hu-HU" sz="1200" dirty="0" err="1"/>
              <a:t>Monthly</a:t>
            </a:r>
            <a:r>
              <a:rPr lang="hu-HU" sz="1200" dirty="0"/>
              <a:t> </a:t>
            </a:r>
            <a:r>
              <a:rPr lang="hu-HU" sz="1200" dirty="0" err="1"/>
              <a:t>precipitation</a:t>
            </a:r>
            <a:r>
              <a:rPr lang="hu-HU" sz="1200" dirty="0"/>
              <a:t> sum, mm</a:t>
            </a:r>
          </a:p>
          <a:p>
            <a:pPr>
              <a:defRPr/>
            </a:pPr>
            <a:endParaRPr lang="hu-HU" sz="1200" dirty="0"/>
          </a:p>
          <a:p>
            <a:pPr>
              <a:defRPr/>
            </a:pPr>
            <a:r>
              <a:rPr lang="hu-HU" sz="1200" dirty="0" err="1"/>
              <a:t>Number</a:t>
            </a:r>
            <a:r>
              <a:rPr lang="hu-HU" sz="1200" dirty="0"/>
              <a:t> of </a:t>
            </a:r>
            <a:r>
              <a:rPr lang="hu-HU" sz="1200" dirty="0" err="1"/>
              <a:t>summer</a:t>
            </a:r>
            <a:r>
              <a:rPr lang="hu-HU" sz="1200" dirty="0"/>
              <a:t> </a:t>
            </a:r>
            <a:r>
              <a:rPr lang="hu-HU" sz="1200" dirty="0" err="1"/>
              <a:t>heat</a:t>
            </a:r>
            <a:r>
              <a:rPr lang="hu-HU" sz="1200" dirty="0"/>
              <a:t> </a:t>
            </a:r>
            <a:r>
              <a:rPr lang="hu-HU" sz="1200" dirty="0" err="1"/>
              <a:t>days</a:t>
            </a:r>
            <a:endParaRPr lang="hu-HU" sz="1200" dirty="0"/>
          </a:p>
          <a:p>
            <a:pPr>
              <a:defRPr/>
            </a:pPr>
            <a:r>
              <a:rPr lang="hu-HU" sz="1200" dirty="0" err="1"/>
              <a:t>Length</a:t>
            </a:r>
            <a:r>
              <a:rPr lang="hu-HU" sz="1200" dirty="0"/>
              <a:t> of </a:t>
            </a:r>
            <a:r>
              <a:rPr lang="hu-HU" sz="1200" dirty="0" err="1"/>
              <a:t>summer</a:t>
            </a:r>
            <a:r>
              <a:rPr lang="hu-HU" sz="1200" dirty="0"/>
              <a:t> </a:t>
            </a:r>
            <a:r>
              <a:rPr lang="hu-HU" sz="1200" dirty="0" err="1"/>
              <a:t>dry</a:t>
            </a:r>
            <a:r>
              <a:rPr lang="hu-HU" sz="1200" dirty="0"/>
              <a:t> </a:t>
            </a:r>
            <a:r>
              <a:rPr lang="hu-HU" sz="1200" dirty="0" err="1"/>
              <a:t>period</a:t>
            </a:r>
            <a:endParaRPr lang="hu-HU" sz="1200" dirty="0"/>
          </a:p>
          <a:p>
            <a:pPr>
              <a:defRPr/>
            </a:pPr>
            <a:r>
              <a:rPr lang="hu-HU" sz="1200" dirty="0"/>
              <a:t>Spring </a:t>
            </a:r>
            <a:r>
              <a:rPr lang="hu-HU" sz="1200" dirty="0" err="1"/>
              <a:t>water</a:t>
            </a:r>
            <a:r>
              <a:rPr lang="hu-HU" sz="1200" dirty="0"/>
              <a:t> </a:t>
            </a:r>
            <a:r>
              <a:rPr lang="hu-HU" sz="1200" dirty="0" err="1"/>
              <a:t>table</a:t>
            </a:r>
            <a:r>
              <a:rPr lang="hu-HU" sz="1200" dirty="0"/>
              <a:t> </a:t>
            </a:r>
            <a:r>
              <a:rPr lang="hu-HU" sz="1200" dirty="0" err="1"/>
              <a:t>depth</a:t>
            </a:r>
            <a:endParaRPr lang="hu-HU" sz="1200" dirty="0"/>
          </a:p>
        </p:txBody>
      </p:sp>
      <p:sp>
        <p:nvSpPr>
          <p:cNvPr id="6" name="Szövegdoboz 5"/>
          <p:cNvSpPr txBox="1"/>
          <p:nvPr/>
        </p:nvSpPr>
        <p:spPr>
          <a:xfrm>
            <a:off x="1258888" y="6165850"/>
            <a:ext cx="5761037" cy="646113"/>
          </a:xfrm>
          <a:prstGeom prst="rect">
            <a:avLst/>
          </a:prstGeom>
          <a:solidFill>
            <a:schemeClr val="accent3">
              <a:lumMod val="20000"/>
              <a:lumOff val="80000"/>
            </a:schemeClr>
          </a:solidFill>
        </p:spPr>
        <p:txBody>
          <a:bodyPr>
            <a:spAutoFit/>
          </a:bodyPr>
          <a:lstStyle/>
          <a:p>
            <a:pPr>
              <a:defRPr/>
            </a:pPr>
            <a:r>
              <a:rPr lang="hu-HU" sz="1200" dirty="0"/>
              <a:t>Ratio of </a:t>
            </a:r>
            <a:r>
              <a:rPr lang="hu-HU" sz="1200" dirty="0" err="1"/>
              <a:t>the</a:t>
            </a:r>
            <a:r>
              <a:rPr lang="hu-HU" sz="1200" dirty="0"/>
              <a:t> </a:t>
            </a:r>
            <a:r>
              <a:rPr lang="hu-HU" sz="1200" dirty="0" err="1"/>
              <a:t>summer</a:t>
            </a:r>
            <a:r>
              <a:rPr lang="hu-HU" sz="1200" dirty="0"/>
              <a:t> </a:t>
            </a:r>
            <a:r>
              <a:rPr lang="hu-HU" sz="1200" dirty="0" err="1"/>
              <a:t>average</a:t>
            </a:r>
            <a:r>
              <a:rPr lang="hu-HU" sz="1200" dirty="0"/>
              <a:t> </a:t>
            </a:r>
            <a:r>
              <a:rPr lang="hu-HU" sz="1200" dirty="0" err="1"/>
              <a:t>temperature</a:t>
            </a:r>
            <a:r>
              <a:rPr lang="hu-HU" sz="1200" dirty="0"/>
              <a:t> </a:t>
            </a:r>
            <a:r>
              <a:rPr lang="hu-HU" sz="1200" dirty="0" err="1"/>
              <a:t>to</a:t>
            </a:r>
            <a:r>
              <a:rPr lang="hu-HU" sz="1200" dirty="0"/>
              <a:t> </a:t>
            </a:r>
            <a:r>
              <a:rPr lang="hu-HU" sz="1200" dirty="0" err="1"/>
              <a:t>the</a:t>
            </a:r>
            <a:r>
              <a:rPr lang="hu-HU" sz="1200" dirty="0"/>
              <a:t> </a:t>
            </a:r>
            <a:r>
              <a:rPr lang="hu-HU" sz="1200" dirty="0" err="1"/>
              <a:t>long-term</a:t>
            </a:r>
            <a:r>
              <a:rPr lang="hu-HU" sz="1200" dirty="0"/>
              <a:t> </a:t>
            </a:r>
            <a:r>
              <a:rPr lang="hu-HU" sz="1200" dirty="0" err="1"/>
              <a:t>mean</a:t>
            </a:r>
            <a:endParaRPr lang="hu-HU" sz="1200" dirty="0"/>
          </a:p>
          <a:p>
            <a:pPr>
              <a:defRPr/>
            </a:pPr>
            <a:r>
              <a:rPr lang="hu-HU" sz="1200" dirty="0"/>
              <a:t>Ratio of </a:t>
            </a:r>
            <a:r>
              <a:rPr lang="hu-HU" sz="1200" dirty="0" err="1"/>
              <a:t>the</a:t>
            </a:r>
            <a:r>
              <a:rPr lang="hu-HU" sz="1200" dirty="0"/>
              <a:t> </a:t>
            </a:r>
            <a:r>
              <a:rPr lang="hu-HU" sz="1200" dirty="0" err="1"/>
              <a:t>summer</a:t>
            </a:r>
            <a:r>
              <a:rPr lang="hu-HU" sz="1200" dirty="0"/>
              <a:t> minimum </a:t>
            </a:r>
            <a:r>
              <a:rPr lang="hu-HU" sz="1200" dirty="0" err="1"/>
              <a:t>monthly</a:t>
            </a:r>
            <a:r>
              <a:rPr lang="hu-HU" sz="1200" dirty="0"/>
              <a:t> </a:t>
            </a:r>
            <a:r>
              <a:rPr lang="hu-HU" sz="1200" dirty="0" err="1"/>
              <a:t>precipitation</a:t>
            </a:r>
            <a:r>
              <a:rPr lang="hu-HU" sz="1200" dirty="0"/>
              <a:t> sum </a:t>
            </a:r>
            <a:r>
              <a:rPr lang="hu-HU" sz="1200" dirty="0" err="1"/>
              <a:t>to</a:t>
            </a:r>
            <a:r>
              <a:rPr lang="hu-HU" sz="1200" dirty="0"/>
              <a:t> </a:t>
            </a:r>
            <a:r>
              <a:rPr lang="hu-HU" sz="1200" dirty="0" err="1"/>
              <a:t>the</a:t>
            </a:r>
            <a:r>
              <a:rPr lang="hu-HU" sz="1200" dirty="0"/>
              <a:t> </a:t>
            </a:r>
            <a:r>
              <a:rPr lang="hu-HU" sz="1200" dirty="0" err="1"/>
              <a:t>long-term</a:t>
            </a:r>
            <a:r>
              <a:rPr lang="hu-HU" sz="1200" dirty="0"/>
              <a:t> </a:t>
            </a:r>
            <a:r>
              <a:rPr lang="hu-HU" sz="1200" dirty="0" err="1"/>
              <a:t>mean</a:t>
            </a:r>
            <a:endParaRPr lang="hu-HU" sz="1200" dirty="0"/>
          </a:p>
          <a:p>
            <a:pPr>
              <a:defRPr/>
            </a:pPr>
            <a:r>
              <a:rPr lang="hu-HU" sz="1200" dirty="0"/>
              <a:t>Ratio of </a:t>
            </a:r>
            <a:r>
              <a:rPr lang="hu-HU" sz="1200" dirty="0" err="1"/>
              <a:t>the</a:t>
            </a:r>
            <a:r>
              <a:rPr lang="hu-HU" sz="1200" dirty="0"/>
              <a:t> </a:t>
            </a:r>
            <a:r>
              <a:rPr lang="hu-HU" sz="1200" dirty="0" err="1"/>
              <a:t>precipitation</a:t>
            </a:r>
            <a:r>
              <a:rPr lang="hu-HU" sz="1200" dirty="0"/>
              <a:t> sum of </a:t>
            </a:r>
            <a:r>
              <a:rPr lang="hu-HU" sz="1200" dirty="0" err="1"/>
              <a:t>the</a:t>
            </a:r>
            <a:r>
              <a:rPr lang="hu-HU" sz="1200" dirty="0"/>
              <a:t> </a:t>
            </a:r>
            <a:r>
              <a:rPr lang="hu-HU" sz="1200" dirty="0" err="1"/>
              <a:t>previous</a:t>
            </a:r>
            <a:r>
              <a:rPr lang="hu-HU" sz="1200" dirty="0"/>
              <a:t> 36 </a:t>
            </a:r>
            <a:r>
              <a:rPr lang="hu-HU" sz="1200" dirty="0" err="1"/>
              <a:t>months</a:t>
            </a:r>
            <a:r>
              <a:rPr lang="hu-HU" sz="1200" dirty="0"/>
              <a:t> </a:t>
            </a:r>
            <a:r>
              <a:rPr lang="hu-HU" sz="1200" dirty="0" err="1"/>
              <a:t>to</a:t>
            </a:r>
            <a:r>
              <a:rPr lang="hu-HU" sz="1200" dirty="0"/>
              <a:t> </a:t>
            </a:r>
            <a:r>
              <a:rPr lang="hu-HU" sz="1200" dirty="0" err="1"/>
              <a:t>the</a:t>
            </a:r>
            <a:r>
              <a:rPr lang="hu-HU" sz="1200" dirty="0"/>
              <a:t> </a:t>
            </a:r>
            <a:r>
              <a:rPr lang="hu-HU" sz="1200" dirty="0" err="1"/>
              <a:t>long-term</a:t>
            </a:r>
            <a:r>
              <a:rPr lang="hu-HU" sz="1200" dirty="0"/>
              <a:t> </a:t>
            </a:r>
            <a:r>
              <a:rPr lang="hu-HU" sz="1200" dirty="0" err="1"/>
              <a:t>average</a:t>
            </a:r>
            <a:endParaRPr lang="hu-HU"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hu-HU" sz="4000" b="1" smtClean="0"/>
              <a:t>Lincoln Declaration on Drought Indices</a:t>
            </a:r>
          </a:p>
        </p:txBody>
      </p:sp>
      <p:sp>
        <p:nvSpPr>
          <p:cNvPr id="16387" name="Rectangle 3"/>
          <p:cNvSpPr>
            <a:spLocks noGrp="1"/>
          </p:cNvSpPr>
          <p:nvPr>
            <p:ph type="body" idx="1"/>
          </p:nvPr>
        </p:nvSpPr>
        <p:spPr/>
        <p:txBody>
          <a:bodyPr/>
          <a:lstStyle/>
          <a:p>
            <a:pPr>
              <a:lnSpc>
                <a:spcPct val="90000"/>
              </a:lnSpc>
            </a:pPr>
            <a:r>
              <a:rPr lang="hu-HU" sz="2800" smtClean="0"/>
              <a:t>The National Meteorological and Hydrological Services (NMHSs) around the world are encouraged to use the SPI to characterize meteorological droughts and provide this information on their websites, in addition to the indices currently in use. WMO was requested to take the necessary steps to implement this recommendation.</a:t>
            </a:r>
          </a:p>
          <a:p>
            <a:pPr>
              <a:lnSpc>
                <a:spcPct val="90000"/>
              </a:lnSpc>
            </a:pPr>
            <a:r>
              <a:rPr lang="hu-HU" sz="2800" smtClean="0"/>
              <a:t>A simple, systematic analysis of drought impacts in different sectors should be initiated in all affected countries in order to provide useful decision-making information for policymakers.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hu-HU" dirty="0" smtClean="0"/>
              <a:t>Melyik indexez válasszuk?</a:t>
            </a:r>
            <a:endParaRPr lang="hu-HU" dirty="0" smtClean="0"/>
          </a:p>
        </p:txBody>
      </p:sp>
      <p:sp>
        <p:nvSpPr>
          <p:cNvPr id="17411" name="Rectangle 3"/>
          <p:cNvSpPr>
            <a:spLocks noGrp="1"/>
          </p:cNvSpPr>
          <p:nvPr>
            <p:ph type="body" idx="1"/>
          </p:nvPr>
        </p:nvSpPr>
        <p:spPr/>
        <p:txBody>
          <a:bodyPr/>
          <a:lstStyle/>
          <a:p>
            <a:r>
              <a:rPr lang="hu-HU" dirty="0" smtClean="0"/>
              <a:t>A felhasználói igényektől függ</a:t>
            </a:r>
            <a:endParaRPr lang="hu-HU" dirty="0" smtClean="0"/>
          </a:p>
          <a:p>
            <a:pPr lvl="1"/>
            <a:r>
              <a:rPr lang="hu-HU" dirty="0" smtClean="0"/>
              <a:t>Alkalmazási terület</a:t>
            </a:r>
            <a:endParaRPr lang="hu-HU" dirty="0" smtClean="0"/>
          </a:p>
          <a:p>
            <a:pPr lvl="1"/>
            <a:r>
              <a:rPr lang="hu-HU" dirty="0" smtClean="0"/>
              <a:t>Specifikus peremfeltételek</a:t>
            </a:r>
            <a:endParaRPr lang="hu-HU" dirty="0" smtClean="0"/>
          </a:p>
          <a:p>
            <a:pPr lvl="1"/>
            <a:r>
              <a:rPr lang="hu-HU" dirty="0" smtClean="0"/>
              <a:t>Adathozzáférés</a:t>
            </a:r>
            <a:endParaRPr lang="hu-HU" dirty="0" smtClean="0"/>
          </a:p>
          <a:p>
            <a:pPr lvl="1"/>
            <a:r>
              <a:rPr lang="hu-HU" dirty="0" err="1" smtClean="0"/>
              <a:t>Reliability</a:t>
            </a:r>
            <a:r>
              <a:rPr lang="hu-HU" dirty="0" smtClean="0"/>
              <a:t>/</a:t>
            </a:r>
            <a:r>
              <a:rPr lang="hu-HU" dirty="0" err="1" smtClean="0"/>
              <a:t>robustness</a:t>
            </a:r>
            <a:endParaRPr lang="hu-HU" dirty="0" smtClean="0"/>
          </a:p>
          <a:p>
            <a:pPr lvl="1"/>
            <a:r>
              <a:rPr lang="hu-HU" dirty="0" smtClean="0"/>
              <a:t>A szükséges tér- és időbeli felbontás</a:t>
            </a:r>
            <a:endParaRPr lang="hu-HU" dirty="0" smtClean="0"/>
          </a:p>
          <a:p>
            <a:pPr lvl="1"/>
            <a:r>
              <a:rPr lang="hu-HU" dirty="0" smtClean="0"/>
              <a:t>Rendelkezésre álló erőforrások</a:t>
            </a:r>
            <a:endParaRPr lang="hu-HU" dirty="0" smtClean="0"/>
          </a:p>
          <a:p>
            <a:pPr lvl="1"/>
            <a:endParaRPr lang="hu-HU" dirty="0" smtClean="0"/>
          </a:p>
        </p:txBody>
      </p:sp>
      <p:sp>
        <p:nvSpPr>
          <p:cNvPr id="17412" name="Text Box 4"/>
          <p:cNvSpPr txBox="1">
            <a:spLocks noChangeArrowheads="1"/>
          </p:cNvSpPr>
          <p:nvPr/>
        </p:nvSpPr>
        <p:spPr bwMode="auto">
          <a:xfrm>
            <a:off x="3492500" y="1125538"/>
            <a:ext cx="1782763" cy="366712"/>
          </a:xfrm>
          <a:prstGeom prst="rect">
            <a:avLst/>
          </a:prstGeom>
          <a:noFill/>
          <a:ln w="9525">
            <a:noFill/>
            <a:miter lim="800000"/>
            <a:headEnd/>
            <a:tailEnd/>
          </a:ln>
        </p:spPr>
        <p:txBody>
          <a:bodyPr wrap="none">
            <a:spAutoFit/>
          </a:bodyPr>
          <a:lstStyle/>
          <a:p>
            <a:r>
              <a:rPr lang="hu-HU"/>
              <a:t>Niemeyer, 2008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2924944"/>
            <a:ext cx="8229600" cy="1143000"/>
          </a:xfrm>
        </p:spPr>
        <p:txBody>
          <a:bodyPr/>
          <a:lstStyle/>
          <a:p>
            <a:r>
              <a:rPr lang="hu-HU" dirty="0" smtClean="0"/>
              <a:t>Köszönöm megtisztelő figyelmüket!</a:t>
            </a:r>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Tartalom</a:t>
            </a:r>
            <a:endParaRPr lang="hu-HU" dirty="0"/>
          </a:p>
        </p:txBody>
      </p:sp>
      <p:sp>
        <p:nvSpPr>
          <p:cNvPr id="3" name="Tartalom helye 2"/>
          <p:cNvSpPr>
            <a:spLocks noGrp="1"/>
          </p:cNvSpPr>
          <p:nvPr>
            <p:ph idx="1"/>
          </p:nvPr>
        </p:nvSpPr>
        <p:spPr/>
        <p:txBody>
          <a:bodyPr/>
          <a:lstStyle/>
          <a:p>
            <a:r>
              <a:rPr lang="hu-HU" dirty="0" smtClean="0"/>
              <a:t>Definíció és jellemzői</a:t>
            </a:r>
          </a:p>
          <a:p>
            <a:r>
              <a:rPr lang="hu-HU" dirty="0" smtClean="0"/>
              <a:t>Típusok</a:t>
            </a:r>
          </a:p>
          <a:p>
            <a:r>
              <a:rPr lang="hu-HU" dirty="0" smtClean="0"/>
              <a:t>Mérése</a:t>
            </a:r>
            <a:endParaRPr lang="hu-H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ím 1"/>
          <p:cNvSpPr>
            <a:spLocks noGrp="1"/>
          </p:cNvSpPr>
          <p:nvPr>
            <p:ph type="title"/>
          </p:nvPr>
        </p:nvSpPr>
        <p:spPr/>
        <p:txBody>
          <a:bodyPr/>
          <a:lstStyle/>
          <a:p>
            <a:pPr eaLnBrk="1" hangingPunct="1"/>
            <a:r>
              <a:rPr lang="hu-HU" dirty="0" smtClean="0"/>
              <a:t>Definíció jellemzői</a:t>
            </a:r>
          </a:p>
        </p:txBody>
      </p:sp>
      <p:sp>
        <p:nvSpPr>
          <p:cNvPr id="12291" name="Tartalom helye 2"/>
          <p:cNvSpPr>
            <a:spLocks noGrp="1"/>
          </p:cNvSpPr>
          <p:nvPr>
            <p:ph idx="1"/>
          </p:nvPr>
        </p:nvSpPr>
        <p:spPr/>
        <p:txBody>
          <a:bodyPr/>
          <a:lstStyle/>
          <a:p>
            <a:pPr eaLnBrk="1" hangingPunct="1"/>
            <a:r>
              <a:rPr lang="hu-HU" dirty="0" smtClean="0"/>
              <a:t>Víztől függő folyamatok esetében fordul elő</a:t>
            </a:r>
          </a:p>
          <a:p>
            <a:pPr eaLnBrk="1" hangingPunct="1"/>
            <a:r>
              <a:rPr lang="hu-HU" dirty="0" smtClean="0"/>
              <a:t>Relatív</a:t>
            </a:r>
            <a:r>
              <a:rPr lang="hu-HU" dirty="0" smtClean="0"/>
              <a:t>, a sokéves átlaghoz viszonyítandó</a:t>
            </a:r>
          </a:p>
          <a:p>
            <a:pPr eaLnBrk="1" hangingPunct="1"/>
            <a:r>
              <a:rPr lang="hu-HU" dirty="0" smtClean="0"/>
              <a:t>Természetes, ismétlődően </a:t>
            </a:r>
            <a:r>
              <a:rPr lang="hu-HU" dirty="0" smtClean="0"/>
              <a:t>visszatérő</a:t>
            </a:r>
            <a:endParaRPr lang="hu-HU" dirty="0" smtClean="0"/>
          </a:p>
          <a:p>
            <a:pPr eaLnBrk="1" hangingPunct="1"/>
            <a:r>
              <a:rPr lang="hu-HU" dirty="0" smtClean="0"/>
              <a:t>A vízhiány akkora, hogy már kár keletkezik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hu-HU" sz="4900" dirty="0" smtClean="0"/>
              <a:t>Az aszály jellemzői</a:t>
            </a:r>
            <a:r>
              <a:rPr lang="hu-HU" dirty="0" smtClean="0"/>
              <a:t/>
            </a:r>
            <a:br>
              <a:rPr lang="hu-HU" dirty="0" smtClean="0"/>
            </a:br>
            <a:endParaRPr lang="hu-HU" dirty="0" smtClean="0"/>
          </a:p>
        </p:txBody>
      </p:sp>
      <p:sp>
        <p:nvSpPr>
          <p:cNvPr id="8195" name="Rectangle 3"/>
          <p:cNvSpPr>
            <a:spLocks noGrp="1" noChangeArrowheads="1"/>
          </p:cNvSpPr>
          <p:nvPr>
            <p:ph type="body" idx="1"/>
          </p:nvPr>
        </p:nvSpPr>
        <p:spPr/>
        <p:txBody>
          <a:bodyPr/>
          <a:lstStyle/>
          <a:p>
            <a:pPr eaLnBrk="1" hangingPunct="1">
              <a:lnSpc>
                <a:spcPct val="90000"/>
              </a:lnSpc>
            </a:pPr>
            <a:r>
              <a:rPr lang="hu-HU" dirty="0" smtClean="0"/>
              <a:t>lassan </a:t>
            </a:r>
            <a:r>
              <a:rPr lang="hu-HU" dirty="0" smtClean="0"/>
              <a:t>fejlődik ki</a:t>
            </a:r>
          </a:p>
          <a:p>
            <a:pPr eaLnBrk="1" hangingPunct="1">
              <a:lnSpc>
                <a:spcPct val="90000"/>
              </a:lnSpc>
            </a:pPr>
            <a:r>
              <a:rPr lang="hu-HU" dirty="0" smtClean="0"/>
              <a:t>nehezen </a:t>
            </a:r>
            <a:r>
              <a:rPr lang="hu-HU" dirty="0" smtClean="0"/>
              <a:t>határozható meg a nagysága</a:t>
            </a:r>
          </a:p>
          <a:p>
            <a:pPr eaLnBrk="1" hangingPunct="1">
              <a:lnSpc>
                <a:spcPct val="90000"/>
              </a:lnSpc>
            </a:pPr>
            <a:r>
              <a:rPr lang="hu-HU" dirty="0" smtClean="0"/>
              <a:t>nehezen </a:t>
            </a:r>
            <a:r>
              <a:rPr lang="hu-HU" dirty="0" smtClean="0"/>
              <a:t>határozható meg a térbeli kiterjedése</a:t>
            </a:r>
          </a:p>
          <a:p>
            <a:pPr eaLnBrk="1" hangingPunct="1">
              <a:lnSpc>
                <a:spcPct val="90000"/>
              </a:lnSpc>
            </a:pPr>
            <a:r>
              <a:rPr lang="hu-HU" dirty="0" smtClean="0"/>
              <a:t>nehezen </a:t>
            </a:r>
            <a:r>
              <a:rPr lang="hu-HU" dirty="0" smtClean="0"/>
              <a:t>határozható meg az időbeli kiterjedése</a:t>
            </a:r>
          </a:p>
          <a:p>
            <a:pPr eaLnBrk="1" hangingPunct="1">
              <a:lnSpc>
                <a:spcPct val="90000"/>
              </a:lnSpc>
            </a:pPr>
            <a:r>
              <a:rPr lang="hu-HU" dirty="0" smtClean="0"/>
              <a:t>nem </a:t>
            </a:r>
            <a:r>
              <a:rPr lang="hu-HU" dirty="0" smtClean="0"/>
              <a:t>mindig egyértelmű a vége</a:t>
            </a:r>
          </a:p>
          <a:p>
            <a:pPr eaLnBrk="1" hangingPunct="1">
              <a:lnSpc>
                <a:spcPct val="90000"/>
              </a:lnSpc>
            </a:pPr>
            <a:r>
              <a:rPr lang="hu-HU" dirty="0" smtClean="0"/>
              <a:t>a </a:t>
            </a:r>
            <a:r>
              <a:rPr lang="hu-HU" dirty="0" smtClean="0"/>
              <a:t>károk lassan fejlődnek ki és általában lassan szűnnek meg</a:t>
            </a:r>
          </a:p>
          <a:p>
            <a:pPr eaLnBrk="1" hangingPunct="1">
              <a:lnSpc>
                <a:spcPct val="90000"/>
              </a:lnSpc>
            </a:pPr>
            <a:endParaRPr lang="hu-HU"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23528" y="260648"/>
            <a:ext cx="8280920" cy="1752600"/>
          </a:xfrm>
        </p:spPr>
        <p:txBody>
          <a:bodyPr rtlCol="0">
            <a:normAutofit fontScale="90000"/>
          </a:bodyPr>
          <a:lstStyle/>
          <a:p>
            <a:pPr eaLnBrk="1" fontAlgn="auto" hangingPunct="1">
              <a:spcAft>
                <a:spcPts val="0"/>
              </a:spcAft>
              <a:defRPr/>
            </a:pPr>
            <a:r>
              <a:rPr lang="hu-HU" sz="4900" dirty="0" smtClean="0"/>
              <a:t>Eltérés a többi természeti csapástól</a:t>
            </a:r>
            <a:r>
              <a:rPr lang="hu-HU" dirty="0" smtClean="0">
                <a:cs typeface="Times New Roman" pitchFamily="18" charset="0"/>
              </a:rPr>
              <a:t/>
            </a:r>
            <a:br>
              <a:rPr lang="hu-HU" dirty="0" smtClean="0">
                <a:cs typeface="Times New Roman" pitchFamily="18" charset="0"/>
              </a:rPr>
            </a:br>
            <a:endParaRPr lang="hu-HU" dirty="0" smtClean="0">
              <a:cs typeface="Times New Roman" pitchFamily="18" charset="0"/>
            </a:endParaRPr>
          </a:p>
        </p:txBody>
      </p:sp>
      <p:sp>
        <p:nvSpPr>
          <p:cNvPr id="9219" name="Rectangle 3"/>
          <p:cNvSpPr>
            <a:spLocks noGrp="1" noChangeArrowheads="1"/>
          </p:cNvSpPr>
          <p:nvPr>
            <p:ph type="body" idx="1"/>
          </p:nvPr>
        </p:nvSpPr>
        <p:spPr>
          <a:xfrm>
            <a:off x="611560" y="2564904"/>
            <a:ext cx="7772400" cy="3581400"/>
          </a:xfrm>
        </p:spPr>
        <p:txBody>
          <a:bodyPr/>
          <a:lstStyle/>
          <a:p>
            <a:pPr eaLnBrk="1" hangingPunct="1"/>
            <a:r>
              <a:rPr lang="hu-HU" dirty="0" smtClean="0"/>
              <a:t>nagyobb </a:t>
            </a:r>
            <a:r>
              <a:rPr lang="hu-HU" dirty="0" smtClean="0"/>
              <a:t>területen pusztít</a:t>
            </a:r>
          </a:p>
          <a:p>
            <a:pPr eaLnBrk="1" hangingPunct="1"/>
            <a:r>
              <a:rPr lang="hu-HU" dirty="0" smtClean="0"/>
              <a:t>függ </a:t>
            </a:r>
            <a:r>
              <a:rPr lang="hu-HU" dirty="0" smtClean="0"/>
              <a:t>az életstílustól, vízigénytől</a:t>
            </a:r>
          </a:p>
          <a:p>
            <a:pPr eaLnBrk="1" hangingPunct="1"/>
            <a:r>
              <a:rPr lang="hu-HU" dirty="0" smtClean="0"/>
              <a:t>a </a:t>
            </a:r>
            <a:r>
              <a:rPr lang="hu-HU" dirty="0" smtClean="0"/>
              <a:t>hatásai megszűnte után még sokáig megmaradnak</a:t>
            </a:r>
          </a:p>
          <a:p>
            <a:pPr eaLnBrk="1" hangingPunct="1"/>
            <a:r>
              <a:rPr lang="hu-HU" dirty="0" smtClean="0"/>
              <a:t>a </a:t>
            </a:r>
            <a:r>
              <a:rPr lang="hu-HU" dirty="0" smtClean="0"/>
              <a:t>kárbecslés nagyon </a:t>
            </a:r>
            <a:r>
              <a:rPr lang="hu-HU" dirty="0" smtClean="0"/>
              <a:t>nehéz</a:t>
            </a:r>
            <a:endParaRPr lang="hu-HU"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hu-HU" sz="4900" dirty="0" smtClean="0"/>
              <a:t>Az aszály és más jelenségek</a:t>
            </a:r>
            <a:r>
              <a:rPr lang="hu-HU" b="1" dirty="0" smtClean="0"/>
              <a:t/>
            </a:r>
            <a:br>
              <a:rPr lang="hu-HU" b="1" dirty="0" smtClean="0"/>
            </a:br>
            <a:endParaRPr lang="hu-HU" b="1" dirty="0" smtClean="0"/>
          </a:p>
        </p:txBody>
      </p:sp>
      <p:sp>
        <p:nvSpPr>
          <p:cNvPr id="10243" name="Rectangle 3"/>
          <p:cNvSpPr>
            <a:spLocks noGrp="1" noChangeArrowheads="1"/>
          </p:cNvSpPr>
          <p:nvPr>
            <p:ph type="body" idx="1"/>
          </p:nvPr>
        </p:nvSpPr>
        <p:spPr/>
        <p:txBody>
          <a:bodyPr/>
          <a:lstStyle/>
          <a:p>
            <a:pPr algn="just" eaLnBrk="1" hangingPunct="1"/>
            <a:r>
              <a:rPr lang="hu-HU" dirty="0" smtClean="0"/>
              <a:t>Szárazság</a:t>
            </a:r>
            <a:endParaRPr lang="hu-HU" dirty="0" smtClean="0"/>
          </a:p>
          <a:p>
            <a:pPr algn="just" eaLnBrk="1" hangingPunct="1"/>
            <a:r>
              <a:rPr lang="hu-HU" dirty="0" err="1" smtClean="0"/>
              <a:t>Elsivatagosodás</a:t>
            </a:r>
            <a:endParaRPr lang="hu-HU" dirty="0" smtClean="0"/>
          </a:p>
          <a:p>
            <a:pPr algn="just" eaLnBrk="1" hangingPunct="1"/>
            <a:r>
              <a:rPr lang="hu-HU" dirty="0" smtClean="0"/>
              <a:t>V</a:t>
            </a:r>
            <a:r>
              <a:rPr lang="hu-HU" dirty="0" smtClean="0"/>
              <a:t>ízhiány</a:t>
            </a:r>
            <a:endParaRPr lang="hu-HU" dirty="0" smtClean="0"/>
          </a:p>
          <a:p>
            <a:pPr eaLnBrk="1" hangingPunct="1">
              <a:buNone/>
            </a:pPr>
            <a:endParaRPr lang="hu-HU"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395290" y="0"/>
            <a:ext cx="8278812" cy="1143000"/>
          </a:xfrm>
        </p:spPr>
        <p:txBody>
          <a:bodyPr rtlCol="0">
            <a:normAutofit fontScale="90000"/>
          </a:bodyPr>
          <a:lstStyle/>
          <a:p>
            <a:pPr eaLnBrk="1" fontAlgn="auto" hangingPunct="1">
              <a:spcAft>
                <a:spcPts val="0"/>
              </a:spcAft>
              <a:defRPr/>
            </a:pPr>
            <a:r>
              <a:rPr lang="hu-HU" sz="4000" smtClean="0"/>
              <a:t>Természeti csapások okozta mezőgazdasági károk Magyarországon</a:t>
            </a:r>
          </a:p>
        </p:txBody>
      </p:sp>
      <p:pic>
        <p:nvPicPr>
          <p:cNvPr id="7171" name="Picture 5"/>
          <p:cNvPicPr>
            <a:picLocks noChangeAspect="1" noChangeArrowheads="1"/>
          </p:cNvPicPr>
          <p:nvPr/>
        </p:nvPicPr>
        <p:blipFill>
          <a:blip r:embed="rId2" cstate="print"/>
          <a:srcRect/>
          <a:stretch>
            <a:fillRect/>
          </a:stretch>
        </p:blipFill>
        <p:spPr bwMode="auto">
          <a:xfrm>
            <a:off x="1042989" y="1916113"/>
            <a:ext cx="6024563" cy="474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ím 1"/>
          <p:cNvSpPr>
            <a:spLocks noGrp="1"/>
          </p:cNvSpPr>
          <p:nvPr>
            <p:ph type="title"/>
          </p:nvPr>
        </p:nvSpPr>
        <p:spPr/>
        <p:txBody>
          <a:bodyPr/>
          <a:lstStyle/>
          <a:p>
            <a:pPr eaLnBrk="1" hangingPunct="1"/>
            <a:r>
              <a:rPr lang="hu-HU" smtClean="0"/>
              <a:t>Aszálytípusok </a:t>
            </a:r>
          </a:p>
        </p:txBody>
      </p:sp>
      <p:sp>
        <p:nvSpPr>
          <p:cNvPr id="14339" name="Tartalom helye 2"/>
          <p:cNvSpPr>
            <a:spLocks noGrp="1"/>
          </p:cNvSpPr>
          <p:nvPr>
            <p:ph idx="1"/>
          </p:nvPr>
        </p:nvSpPr>
        <p:spPr/>
        <p:txBody>
          <a:bodyPr/>
          <a:lstStyle/>
          <a:p>
            <a:pPr eaLnBrk="1" hangingPunct="1"/>
            <a:r>
              <a:rPr lang="hu-HU" smtClean="0"/>
              <a:t>Légköri aszály</a:t>
            </a:r>
          </a:p>
          <a:p>
            <a:pPr eaLnBrk="1" hangingPunct="1"/>
            <a:r>
              <a:rPr lang="hu-HU" smtClean="0"/>
              <a:t>Meteorológiai aszály</a:t>
            </a:r>
          </a:p>
          <a:p>
            <a:pPr eaLnBrk="1" hangingPunct="1"/>
            <a:r>
              <a:rPr lang="hu-HU" smtClean="0"/>
              <a:t>Hidrológiai aszály</a:t>
            </a:r>
          </a:p>
          <a:p>
            <a:pPr eaLnBrk="1" hangingPunct="1"/>
            <a:r>
              <a:rPr lang="hu-HU" smtClean="0"/>
              <a:t>Mezőgazdasági aszály</a:t>
            </a:r>
          </a:p>
          <a:p>
            <a:pPr eaLnBrk="1" hangingPunct="1"/>
            <a:r>
              <a:rPr lang="hu-HU" smtClean="0"/>
              <a:t>Társadalmi-gazdasági aszály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ím 1"/>
          <p:cNvSpPr>
            <a:spLocks noGrp="1"/>
          </p:cNvSpPr>
          <p:nvPr>
            <p:ph type="title"/>
          </p:nvPr>
        </p:nvSpPr>
        <p:spPr/>
        <p:txBody>
          <a:bodyPr/>
          <a:lstStyle/>
          <a:p>
            <a:pPr eaLnBrk="1" hangingPunct="1"/>
            <a:r>
              <a:rPr lang="hu-HU" smtClean="0"/>
              <a:t>Légköri aszály</a:t>
            </a:r>
          </a:p>
        </p:txBody>
      </p:sp>
      <p:sp>
        <p:nvSpPr>
          <p:cNvPr id="16387" name="Tartalom helye 2"/>
          <p:cNvSpPr>
            <a:spLocks noGrp="1"/>
          </p:cNvSpPr>
          <p:nvPr>
            <p:ph idx="1"/>
          </p:nvPr>
        </p:nvSpPr>
        <p:spPr/>
        <p:txBody>
          <a:bodyPr/>
          <a:lstStyle/>
          <a:p>
            <a:pPr eaLnBrk="1" hangingPunct="1"/>
            <a:r>
              <a:rPr lang="hu-HU" smtClean="0"/>
              <a:t>Alacsony légnedvesség: 30-40 %</a:t>
            </a:r>
          </a:p>
          <a:p>
            <a:pPr eaLnBrk="1" hangingPunct="1"/>
            <a:r>
              <a:rPr lang="hu-HU" smtClean="0"/>
              <a:t>Nyáron ez magas hőmérséklettel párosul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465</Words>
  <Application>Microsoft Office PowerPoint</Application>
  <PresentationFormat>Diavetítés a képernyőre (4:3 oldalarány)</PresentationFormat>
  <Paragraphs>99</Paragraphs>
  <Slides>15</Slides>
  <Notes>0</Notes>
  <HiddenSlides>0</HiddenSlides>
  <MMClips>0</MMClips>
  <ScaleCrop>false</ScaleCrop>
  <HeadingPairs>
    <vt:vector size="6" baseType="variant">
      <vt:variant>
        <vt:lpstr>Téma</vt:lpstr>
      </vt:variant>
      <vt:variant>
        <vt:i4>1</vt:i4>
      </vt:variant>
      <vt:variant>
        <vt:lpstr>Beágyazott OLE kiszolgálók</vt:lpstr>
      </vt:variant>
      <vt:variant>
        <vt:i4>1</vt:i4>
      </vt:variant>
      <vt:variant>
        <vt:lpstr>Diacímek</vt:lpstr>
      </vt:variant>
      <vt:variant>
        <vt:i4>15</vt:i4>
      </vt:variant>
    </vt:vector>
  </HeadingPairs>
  <TitlesOfParts>
    <vt:vector size="17" baseType="lpstr">
      <vt:lpstr>Office-téma</vt:lpstr>
      <vt:lpstr>Microsoft Office Excel diagram</vt:lpstr>
      <vt:lpstr>Az aszály kérdésköre  </vt:lpstr>
      <vt:lpstr>Tartalom</vt:lpstr>
      <vt:lpstr>Definíció jellemzői</vt:lpstr>
      <vt:lpstr>Az aszály jellemzői </vt:lpstr>
      <vt:lpstr>Eltérés a többi természeti csapástól </vt:lpstr>
      <vt:lpstr>Az aszály és más jelenségek </vt:lpstr>
      <vt:lpstr>Természeti csapások okozta mezőgazdasági károk Magyarországon</vt:lpstr>
      <vt:lpstr>Aszálytípusok </vt:lpstr>
      <vt:lpstr>Légköri aszály</vt:lpstr>
      <vt:lpstr>Aszályindex típusok</vt:lpstr>
      <vt:lpstr>Különböző indexek összehasonlítása</vt:lpstr>
      <vt:lpstr>Palfai Aridity Index, Palfai Drought Index (Pálfai, 2010)</vt:lpstr>
      <vt:lpstr>Lincoln Declaration on Drought Indices</vt:lpstr>
      <vt:lpstr>Melyik indexez válasszuk?</vt:lpstr>
      <vt:lpstr>Köszönöm megtisztelő figyelmüket!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szs14</dc:creator>
  <cp:lastModifiedBy>Erika</cp:lastModifiedBy>
  <cp:revision>23</cp:revision>
  <dcterms:created xsi:type="dcterms:W3CDTF">2011-10-09T19:35:28Z</dcterms:created>
  <dcterms:modified xsi:type="dcterms:W3CDTF">2013-11-27T11:04:36Z</dcterms:modified>
</cp:coreProperties>
</file>