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56" r:id="rId3"/>
    <p:sldId id="278" r:id="rId4"/>
    <p:sldId id="273" r:id="rId5"/>
    <p:sldId id="274" r:id="rId6"/>
    <p:sldId id="275" r:id="rId7"/>
    <p:sldId id="276" r:id="rId8"/>
    <p:sldId id="277" r:id="rId9"/>
    <p:sldId id="272" r:id="rId10"/>
    <p:sldId id="279" r:id="rId11"/>
    <p:sldId id="262" r:id="rId12"/>
    <p:sldId id="281" r:id="rId13"/>
    <p:sldId id="280"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7DB"/>
    <a:srgbClr val="FAEDB4"/>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0" autoAdjust="0"/>
    <p:restoredTop sz="94660"/>
  </p:normalViewPr>
  <p:slideViewPr>
    <p:cSldViewPr>
      <p:cViewPr>
        <p:scale>
          <a:sx n="72" d="100"/>
          <a:sy n="72" d="100"/>
        </p:scale>
        <p:origin x="-2670" y="-8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oleObject" Target="file:///D:\_Karesz\MEL&#211;1\2013\_Waha\_SPI\spi_padi_osztalyo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_Karesz\MEL&#211;1\2013\_Waha\_SPI\spi_padi_osztalyok.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9.4095772843704434E-2"/>
          <c:y val="0.16239610673665791"/>
          <c:w val="0.83454677508319008"/>
          <c:h val="0.73527741324001161"/>
        </c:manualLayout>
      </c:layout>
      <c:scatterChart>
        <c:scatterStyle val="lineMarker"/>
        <c:varyColors val="0"/>
        <c:ser>
          <c:idx val="0"/>
          <c:order val="0"/>
          <c:tx>
            <c:v>Sremska Mitrovica</c:v>
          </c:tx>
          <c:spPr>
            <a:ln w="28575">
              <a:noFill/>
            </a:ln>
          </c:spPr>
          <c:trendline>
            <c:trendlineType val="log"/>
            <c:dispRSqr val="1"/>
            <c:dispEq val="1"/>
            <c:trendlineLbl>
              <c:layout>
                <c:manualLayout>
                  <c:x val="-0.22474840888180672"/>
                  <c:y val="4.506925806698444E-2"/>
                </c:manualLayout>
              </c:layout>
              <c:numFmt formatCode="General" sourceLinked="0"/>
              <c:spPr>
                <a:solidFill>
                  <a:schemeClr val="bg1"/>
                </a:solidFill>
              </c:spPr>
              <c:txPr>
                <a:bodyPr/>
                <a:lstStyle/>
                <a:p>
                  <a:pPr>
                    <a:defRPr sz="1600"/>
                  </a:pPr>
                  <a:endParaRPr lang="hu-HU"/>
                </a:p>
              </c:txPr>
            </c:trendlineLbl>
          </c:trendline>
          <c:xVal>
            <c:numRef>
              <c:f>Munka2!$AI$21:$AI$71</c:f>
              <c:numCache>
                <c:formatCode>General</c:formatCode>
                <c:ptCount val="51"/>
                <c:pt idx="0">
                  <c:v>6.31</c:v>
                </c:pt>
                <c:pt idx="1">
                  <c:v>7.23</c:v>
                </c:pt>
                <c:pt idx="2">
                  <c:v>6.37</c:v>
                </c:pt>
                <c:pt idx="3">
                  <c:v>4.95</c:v>
                </c:pt>
                <c:pt idx="4">
                  <c:v>4.03</c:v>
                </c:pt>
                <c:pt idx="5">
                  <c:v>3.99</c:v>
                </c:pt>
                <c:pt idx="6">
                  <c:v>3.34</c:v>
                </c:pt>
                <c:pt idx="7">
                  <c:v>4.6100000000000003</c:v>
                </c:pt>
                <c:pt idx="8">
                  <c:v>3.39</c:v>
                </c:pt>
                <c:pt idx="9">
                  <c:v>2.85</c:v>
                </c:pt>
                <c:pt idx="10">
                  <c:v>8.26</c:v>
                </c:pt>
                <c:pt idx="11">
                  <c:v>3.18</c:v>
                </c:pt>
                <c:pt idx="12">
                  <c:v>3.33</c:v>
                </c:pt>
                <c:pt idx="13">
                  <c:v>4.18</c:v>
                </c:pt>
                <c:pt idx="14">
                  <c:v>2.54</c:v>
                </c:pt>
                <c:pt idx="15">
                  <c:v>4.9400000000000004</c:v>
                </c:pt>
                <c:pt idx="16">
                  <c:v>3.38</c:v>
                </c:pt>
                <c:pt idx="17">
                  <c:v>3.54</c:v>
                </c:pt>
                <c:pt idx="18">
                  <c:v>3.06</c:v>
                </c:pt>
                <c:pt idx="19">
                  <c:v>3.36</c:v>
                </c:pt>
                <c:pt idx="20">
                  <c:v>3.81</c:v>
                </c:pt>
                <c:pt idx="21">
                  <c:v>4.67</c:v>
                </c:pt>
                <c:pt idx="22">
                  <c:v>4.75</c:v>
                </c:pt>
                <c:pt idx="23">
                  <c:v>3.81</c:v>
                </c:pt>
                <c:pt idx="24">
                  <c:v>4.42</c:v>
                </c:pt>
                <c:pt idx="25">
                  <c:v>3.21</c:v>
                </c:pt>
                <c:pt idx="26">
                  <c:v>4.2699999999999996</c:v>
                </c:pt>
                <c:pt idx="27">
                  <c:v>6.27</c:v>
                </c:pt>
                <c:pt idx="28">
                  <c:v>3.33</c:v>
                </c:pt>
                <c:pt idx="29">
                  <c:v>6.37</c:v>
                </c:pt>
                <c:pt idx="30">
                  <c:v>3.27</c:v>
                </c:pt>
                <c:pt idx="31">
                  <c:v>9.31</c:v>
                </c:pt>
                <c:pt idx="32">
                  <c:v>6.11</c:v>
                </c:pt>
                <c:pt idx="33">
                  <c:v>5.55</c:v>
                </c:pt>
                <c:pt idx="34">
                  <c:v>5.04</c:v>
                </c:pt>
                <c:pt idx="35">
                  <c:v>4.4800000000000004</c:v>
                </c:pt>
                <c:pt idx="36">
                  <c:v>5.0999999999999996</c:v>
                </c:pt>
                <c:pt idx="37">
                  <c:v>4.21</c:v>
                </c:pt>
                <c:pt idx="38">
                  <c:v>3.69</c:v>
                </c:pt>
                <c:pt idx="39">
                  <c:v>12.38</c:v>
                </c:pt>
                <c:pt idx="40">
                  <c:v>3.22</c:v>
                </c:pt>
                <c:pt idx="41">
                  <c:v>6.54</c:v>
                </c:pt>
                <c:pt idx="42">
                  <c:v>7.26</c:v>
                </c:pt>
                <c:pt idx="43">
                  <c:v>3.3</c:v>
                </c:pt>
                <c:pt idx="44">
                  <c:v>2.99</c:v>
                </c:pt>
                <c:pt idx="45">
                  <c:v>3.77</c:v>
                </c:pt>
                <c:pt idx="46">
                  <c:v>5.1100000000000003</c:v>
                </c:pt>
                <c:pt idx="47">
                  <c:v>5.78</c:v>
                </c:pt>
                <c:pt idx="48">
                  <c:v>7.53</c:v>
                </c:pt>
                <c:pt idx="49">
                  <c:v>3.15</c:v>
                </c:pt>
                <c:pt idx="50">
                  <c:v>5.74</c:v>
                </c:pt>
              </c:numCache>
            </c:numRef>
          </c:xVal>
          <c:yVal>
            <c:numRef>
              <c:f>Munka2!$AJ$21:$AJ$71</c:f>
              <c:numCache>
                <c:formatCode>0.0</c:formatCode>
                <c:ptCount val="51"/>
                <c:pt idx="0">
                  <c:v>-1.6931823463363505</c:v>
                </c:pt>
                <c:pt idx="1">
                  <c:v>-1.8206040896745563</c:v>
                </c:pt>
                <c:pt idx="2">
                  <c:v>-0.99944174371722994</c:v>
                </c:pt>
                <c:pt idx="3">
                  <c:v>-0.37649099850822382</c:v>
                </c:pt>
                <c:pt idx="4">
                  <c:v>-5.0857654421697852E-2</c:v>
                </c:pt>
                <c:pt idx="5">
                  <c:v>-0.40480694147226953</c:v>
                </c:pt>
                <c:pt idx="6">
                  <c:v>0.82693657746371996</c:v>
                </c:pt>
                <c:pt idx="7">
                  <c:v>-0.14996345479585793</c:v>
                </c:pt>
                <c:pt idx="8">
                  <c:v>0.61456700523337693</c:v>
                </c:pt>
                <c:pt idx="9">
                  <c:v>0.44467134744910253</c:v>
                </c:pt>
                <c:pt idx="10">
                  <c:v>-1.5799185744801676</c:v>
                </c:pt>
                <c:pt idx="11">
                  <c:v>2.2710496686300523</c:v>
                </c:pt>
                <c:pt idx="12">
                  <c:v>1.2233597789603603</c:v>
                </c:pt>
                <c:pt idx="13">
                  <c:v>-0.2773851981340637</c:v>
                </c:pt>
                <c:pt idx="14">
                  <c:v>2.2427337256660067</c:v>
                </c:pt>
                <c:pt idx="15">
                  <c:v>-0.57470259925654399</c:v>
                </c:pt>
                <c:pt idx="16">
                  <c:v>0.37388149003898818</c:v>
                </c:pt>
                <c:pt idx="17">
                  <c:v>-0.75875622852284119</c:v>
                </c:pt>
                <c:pt idx="18">
                  <c:v>0.94020034931990293</c:v>
                </c:pt>
                <c:pt idx="19">
                  <c:v>0.30309163262887384</c:v>
                </c:pt>
                <c:pt idx="20">
                  <c:v>0.51546120485921687</c:v>
                </c:pt>
                <c:pt idx="21">
                  <c:v>-0.2773851981340637</c:v>
                </c:pt>
                <c:pt idx="22">
                  <c:v>0.20398583225471376</c:v>
                </c:pt>
                <c:pt idx="23">
                  <c:v>-0.26322722665204085</c:v>
                </c:pt>
                <c:pt idx="24">
                  <c:v>0.2903494582950536</c:v>
                </c:pt>
                <c:pt idx="25">
                  <c:v>1.1115118042523791</c:v>
                </c:pt>
                <c:pt idx="26">
                  <c:v>-0.70354013974295193</c:v>
                </c:pt>
                <c:pt idx="27">
                  <c:v>-0.85078304315598985</c:v>
                </c:pt>
                <c:pt idx="28">
                  <c:v>1.2672494905546314</c:v>
                </c:pt>
                <c:pt idx="29">
                  <c:v>-0.60018694792418525</c:v>
                </c:pt>
                <c:pt idx="30">
                  <c:v>0.97984266946956711</c:v>
                </c:pt>
                <c:pt idx="31">
                  <c:v>-1.2741063904684737</c:v>
                </c:pt>
                <c:pt idx="32">
                  <c:v>-0.22641650079878109</c:v>
                </c:pt>
                <c:pt idx="33">
                  <c:v>-0.11740012038720517</c:v>
                </c:pt>
                <c:pt idx="34">
                  <c:v>-5.7936640162709281E-2</c:v>
                </c:pt>
                <c:pt idx="35">
                  <c:v>-0.2703062123930523</c:v>
                </c:pt>
                <c:pt idx="36">
                  <c:v>-0.93997826349273406</c:v>
                </c:pt>
                <c:pt idx="37">
                  <c:v>0.19407525221729791</c:v>
                </c:pt>
                <c:pt idx="38">
                  <c:v>1.084611658436536</c:v>
                </c:pt>
                <c:pt idx="39">
                  <c:v>-2.3033909172115359</c:v>
                </c:pt>
                <c:pt idx="40">
                  <c:v>1.3621078994841838</c:v>
                </c:pt>
                <c:pt idx="41">
                  <c:v>-0.9937785551244207</c:v>
                </c:pt>
                <c:pt idx="42">
                  <c:v>-0.59310796218317385</c:v>
                </c:pt>
                <c:pt idx="43">
                  <c:v>0.79012585161046101</c:v>
                </c:pt>
                <c:pt idx="44">
                  <c:v>1.233270358997776</c:v>
                </c:pt>
                <c:pt idx="45">
                  <c:v>1.2304387647013717</c:v>
                </c:pt>
                <c:pt idx="46">
                  <c:v>-0.20093215213114016</c:v>
                </c:pt>
                <c:pt idx="47">
                  <c:v>-0.83237768022936043</c:v>
                </c:pt>
                <c:pt idx="48">
                  <c:v>-0.95696782927116142</c:v>
                </c:pt>
                <c:pt idx="49">
                  <c:v>1.0817800641401316</c:v>
                </c:pt>
                <c:pt idx="50">
                  <c:v>-0.43737027588092231</c:v>
                </c:pt>
              </c:numCache>
            </c:numRef>
          </c:yVal>
          <c:smooth val="0"/>
        </c:ser>
        <c:dLbls>
          <c:showLegendKey val="0"/>
          <c:showVal val="0"/>
          <c:showCatName val="0"/>
          <c:showSerName val="0"/>
          <c:showPercent val="0"/>
          <c:showBubbleSize val="0"/>
        </c:dLbls>
        <c:axId val="87196032"/>
        <c:axId val="87197568"/>
      </c:scatterChart>
      <c:valAx>
        <c:axId val="87196032"/>
        <c:scaling>
          <c:orientation val="minMax"/>
        </c:scaling>
        <c:delete val="0"/>
        <c:axPos val="b"/>
        <c:numFmt formatCode="General" sourceLinked="1"/>
        <c:majorTickMark val="out"/>
        <c:minorTickMark val="none"/>
        <c:tickLblPos val="nextTo"/>
        <c:crossAx val="87197568"/>
        <c:crosses val="autoZero"/>
        <c:crossBetween val="midCat"/>
      </c:valAx>
      <c:valAx>
        <c:axId val="87197568"/>
        <c:scaling>
          <c:orientation val="minMax"/>
        </c:scaling>
        <c:delete val="0"/>
        <c:axPos val="l"/>
        <c:majorGridlines/>
        <c:numFmt formatCode="0.0" sourceLinked="1"/>
        <c:majorTickMark val="out"/>
        <c:minorTickMark val="none"/>
        <c:tickLblPos val="nextTo"/>
        <c:crossAx val="87196032"/>
        <c:crosses val="autoZero"/>
        <c:crossBetween val="midCat"/>
      </c:valAx>
    </c:plotArea>
    <c:legend>
      <c:legendPos val="r"/>
      <c:layout>
        <c:manualLayout>
          <c:xMode val="edge"/>
          <c:yMode val="edge"/>
          <c:x val="0.60428681071305501"/>
          <c:y val="0.17278543307086613"/>
          <c:w val="0.35358195246722124"/>
          <c:h val="0.27931321084864391"/>
        </c:manualLayout>
      </c:layout>
      <c:overlay val="0"/>
    </c:legend>
    <c:plotVisOnly val="1"/>
    <c:dispBlanksAs val="gap"/>
    <c:showDLblsOverMax val="0"/>
  </c:chart>
  <c:spPr>
    <a:solidFill>
      <a:schemeClr val="lt1"/>
    </a:solidFill>
  </c:spPr>
  <c:txPr>
    <a:bodyPr/>
    <a:lstStyle/>
    <a:p>
      <a:pPr>
        <a:defRPr sz="1800"/>
      </a:pPr>
      <a:endParaRPr lang="hu-H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9.4095772843704434E-2"/>
          <c:y val="0.16239610673665791"/>
          <c:w val="0.83454677508319008"/>
          <c:h val="0.73527741324001161"/>
        </c:manualLayout>
      </c:layout>
      <c:scatterChart>
        <c:scatterStyle val="lineMarker"/>
        <c:varyColors val="0"/>
        <c:ser>
          <c:idx val="0"/>
          <c:order val="0"/>
          <c:tx>
            <c:v>Szentes</c:v>
          </c:tx>
          <c:spPr>
            <a:ln w="28575">
              <a:noFill/>
            </a:ln>
          </c:spPr>
          <c:trendline>
            <c:trendlineType val="log"/>
            <c:dispRSqr val="1"/>
            <c:dispEq val="1"/>
            <c:trendlineLbl>
              <c:layout>
                <c:manualLayout>
                  <c:x val="-0.22607990683909646"/>
                  <c:y val="5.0603859952534969E-2"/>
                </c:manualLayout>
              </c:layout>
              <c:numFmt formatCode="General" sourceLinked="0"/>
              <c:spPr>
                <a:solidFill>
                  <a:schemeClr val="bg1"/>
                </a:solidFill>
              </c:spPr>
              <c:txPr>
                <a:bodyPr/>
                <a:lstStyle/>
                <a:p>
                  <a:pPr>
                    <a:defRPr sz="1600"/>
                  </a:pPr>
                  <a:endParaRPr lang="hu-HU"/>
                </a:p>
              </c:txPr>
            </c:trendlineLbl>
          </c:trendline>
          <c:xVal>
            <c:numRef>
              <c:f>Munka2!$AX$21:$AX$71</c:f>
              <c:numCache>
                <c:formatCode>General</c:formatCode>
                <c:ptCount val="51"/>
                <c:pt idx="0">
                  <c:v>7.71</c:v>
                </c:pt>
                <c:pt idx="1">
                  <c:v>8.18</c:v>
                </c:pt>
                <c:pt idx="2">
                  <c:v>7.4</c:v>
                </c:pt>
                <c:pt idx="3">
                  <c:v>6.48</c:v>
                </c:pt>
                <c:pt idx="4">
                  <c:v>3.21</c:v>
                </c:pt>
                <c:pt idx="5">
                  <c:v>3.22</c:v>
                </c:pt>
                <c:pt idx="6">
                  <c:v>7.73</c:v>
                </c:pt>
                <c:pt idx="7">
                  <c:v>8.3000000000000007</c:v>
                </c:pt>
                <c:pt idx="8">
                  <c:v>3.93</c:v>
                </c:pt>
                <c:pt idx="9">
                  <c:v>3.2</c:v>
                </c:pt>
                <c:pt idx="10">
                  <c:v>6.92</c:v>
                </c:pt>
                <c:pt idx="11">
                  <c:v>4.2300000000000004</c:v>
                </c:pt>
                <c:pt idx="12">
                  <c:v>7</c:v>
                </c:pt>
                <c:pt idx="13">
                  <c:v>3.67</c:v>
                </c:pt>
                <c:pt idx="14">
                  <c:v>2.96</c:v>
                </c:pt>
                <c:pt idx="15">
                  <c:v>4.5599999999999996</c:v>
                </c:pt>
                <c:pt idx="16">
                  <c:v>5.51</c:v>
                </c:pt>
                <c:pt idx="17">
                  <c:v>2.65</c:v>
                </c:pt>
                <c:pt idx="18">
                  <c:v>4.97</c:v>
                </c:pt>
                <c:pt idx="19">
                  <c:v>5.57</c:v>
                </c:pt>
                <c:pt idx="20">
                  <c:v>5.18</c:v>
                </c:pt>
                <c:pt idx="21">
                  <c:v>5.03</c:v>
                </c:pt>
                <c:pt idx="22">
                  <c:v>5.82</c:v>
                </c:pt>
                <c:pt idx="23">
                  <c:v>6.32</c:v>
                </c:pt>
                <c:pt idx="24">
                  <c:v>4.46</c:v>
                </c:pt>
                <c:pt idx="25">
                  <c:v>4.4000000000000004</c:v>
                </c:pt>
                <c:pt idx="26">
                  <c:v>5.22</c:v>
                </c:pt>
                <c:pt idx="27">
                  <c:v>7.25</c:v>
                </c:pt>
                <c:pt idx="28">
                  <c:v>5.18</c:v>
                </c:pt>
                <c:pt idx="29">
                  <c:v>6.5</c:v>
                </c:pt>
                <c:pt idx="30">
                  <c:v>4.82</c:v>
                </c:pt>
                <c:pt idx="31">
                  <c:v>9.4600000000000009</c:v>
                </c:pt>
                <c:pt idx="32">
                  <c:v>9.9499999999999993</c:v>
                </c:pt>
                <c:pt idx="33">
                  <c:v>8.2200000000000006</c:v>
                </c:pt>
                <c:pt idx="34">
                  <c:v>5.21</c:v>
                </c:pt>
                <c:pt idx="35">
                  <c:v>4.51</c:v>
                </c:pt>
                <c:pt idx="36">
                  <c:v>3.67</c:v>
                </c:pt>
                <c:pt idx="37">
                  <c:v>4.9800000000000004</c:v>
                </c:pt>
                <c:pt idx="38">
                  <c:v>3.22</c:v>
                </c:pt>
                <c:pt idx="39">
                  <c:v>10.76</c:v>
                </c:pt>
                <c:pt idx="40">
                  <c:v>4.07</c:v>
                </c:pt>
                <c:pt idx="41">
                  <c:v>5.86</c:v>
                </c:pt>
                <c:pt idx="42">
                  <c:v>12.38</c:v>
                </c:pt>
                <c:pt idx="43">
                  <c:v>3.49</c:v>
                </c:pt>
                <c:pt idx="44">
                  <c:v>3.21</c:v>
                </c:pt>
                <c:pt idx="45">
                  <c:v>4.22</c:v>
                </c:pt>
                <c:pt idx="46">
                  <c:v>7.83</c:v>
                </c:pt>
                <c:pt idx="47">
                  <c:v>5.18</c:v>
                </c:pt>
                <c:pt idx="48">
                  <c:v>7.82</c:v>
                </c:pt>
                <c:pt idx="49">
                  <c:v>3.26</c:v>
                </c:pt>
                <c:pt idx="50">
                  <c:v>5.64</c:v>
                </c:pt>
              </c:numCache>
            </c:numRef>
          </c:xVal>
          <c:yVal>
            <c:numRef>
              <c:f>Munka2!$AY$21:$AY$71</c:f>
              <c:numCache>
                <c:formatCode>0.0</c:formatCode>
                <c:ptCount val="51"/>
                <c:pt idx="0">
                  <c:v>-1.0032951700368811</c:v>
                </c:pt>
                <c:pt idx="1">
                  <c:v>-1.0872918112845611</c:v>
                </c:pt>
                <c:pt idx="2">
                  <c:v>-0.80730300712562719</c:v>
                </c:pt>
                <c:pt idx="3">
                  <c:v>-0.14932931735213217</c:v>
                </c:pt>
                <c:pt idx="4">
                  <c:v>0.81663205699619024</c:v>
                </c:pt>
                <c:pt idx="5">
                  <c:v>0.98462533949155062</c:v>
                </c:pt>
                <c:pt idx="6">
                  <c:v>-1.2972834144037617</c:v>
                </c:pt>
                <c:pt idx="7">
                  <c:v>-0.86330076795741395</c:v>
                </c:pt>
                <c:pt idx="8">
                  <c:v>1.3066124642743249</c:v>
                </c:pt>
                <c:pt idx="9">
                  <c:v>2.4265676809100607</c:v>
                </c:pt>
                <c:pt idx="10">
                  <c:v>-0.72330636587794694</c:v>
                </c:pt>
                <c:pt idx="11">
                  <c:v>1.0686219807392308</c:v>
                </c:pt>
                <c:pt idx="12">
                  <c:v>-0.34532148026338599</c:v>
                </c:pt>
                <c:pt idx="13">
                  <c:v>1.432607426145845</c:v>
                </c:pt>
                <c:pt idx="14">
                  <c:v>2.0065844746716599</c:v>
                </c:pt>
                <c:pt idx="15">
                  <c:v>-2.3334355480611857E-2</c:v>
                </c:pt>
                <c:pt idx="16">
                  <c:v>-0.62531028442232006</c:v>
                </c:pt>
                <c:pt idx="17">
                  <c:v>1.6425990292650456</c:v>
                </c:pt>
                <c:pt idx="18">
                  <c:v>4.6645249352815447E-3</c:v>
                </c:pt>
                <c:pt idx="19">
                  <c:v>-0.79330356691768045</c:v>
                </c:pt>
                <c:pt idx="20">
                  <c:v>-0.14932931735213217</c:v>
                </c:pt>
                <c:pt idx="21">
                  <c:v>6.066228576706835E-2</c:v>
                </c:pt>
                <c:pt idx="22">
                  <c:v>0.17265780743064196</c:v>
                </c:pt>
                <c:pt idx="23">
                  <c:v>-0.93329796899714745</c:v>
                </c:pt>
                <c:pt idx="24">
                  <c:v>0.17265780743064196</c:v>
                </c:pt>
                <c:pt idx="25">
                  <c:v>0.18665724763858865</c:v>
                </c:pt>
                <c:pt idx="26">
                  <c:v>-0.66730860504616007</c:v>
                </c:pt>
                <c:pt idx="27">
                  <c:v>-1.3392817350276018</c:v>
                </c:pt>
                <c:pt idx="28">
                  <c:v>0.46664605179752272</c:v>
                </c:pt>
                <c:pt idx="29">
                  <c:v>-0.59731140400642657</c:v>
                </c:pt>
                <c:pt idx="30">
                  <c:v>-0.38731980088722612</c:v>
                </c:pt>
                <c:pt idx="31">
                  <c:v>-0.52731420296669307</c:v>
                </c:pt>
                <c:pt idx="32">
                  <c:v>-1.185287892740188</c:v>
                </c:pt>
                <c:pt idx="33">
                  <c:v>-1.045293490660721</c:v>
                </c:pt>
                <c:pt idx="34">
                  <c:v>-0.31732259984749261</c:v>
                </c:pt>
                <c:pt idx="35">
                  <c:v>0.43864717138162929</c:v>
                </c:pt>
                <c:pt idx="36">
                  <c:v>0.76063429616440348</c:v>
                </c:pt>
                <c:pt idx="37">
                  <c:v>-0.14932931735213217</c:v>
                </c:pt>
                <c:pt idx="38">
                  <c:v>1.0406231003233375</c:v>
                </c:pt>
                <c:pt idx="39">
                  <c:v>-1.7592649412660029</c:v>
                </c:pt>
                <c:pt idx="40">
                  <c:v>0.85863037762003036</c:v>
                </c:pt>
                <c:pt idx="41">
                  <c:v>-9.333155652034536E-2</c:v>
                </c:pt>
                <c:pt idx="42">
                  <c:v>-1.4092789360673352</c:v>
                </c:pt>
                <c:pt idx="43">
                  <c:v>1.3906091055220049</c:v>
                </c:pt>
                <c:pt idx="44">
                  <c:v>1.9365872736319263</c:v>
                </c:pt>
                <c:pt idx="45">
                  <c:v>0.74663485595645673</c:v>
                </c:pt>
                <c:pt idx="46">
                  <c:v>-0.69530748546205356</c:v>
                </c:pt>
                <c:pt idx="47">
                  <c:v>0.33616483600759295</c:v>
                </c:pt>
                <c:pt idx="48">
                  <c:v>-0.48217571742501236</c:v>
                </c:pt>
                <c:pt idx="49">
                  <c:v>0.99480096431466514</c:v>
                </c:pt>
                <c:pt idx="50">
                  <c:v>-0.31174102920110486</c:v>
                </c:pt>
              </c:numCache>
            </c:numRef>
          </c:yVal>
          <c:smooth val="0"/>
        </c:ser>
        <c:dLbls>
          <c:showLegendKey val="0"/>
          <c:showVal val="0"/>
          <c:showCatName val="0"/>
          <c:showSerName val="0"/>
          <c:showPercent val="0"/>
          <c:showBubbleSize val="0"/>
        </c:dLbls>
        <c:axId val="87214720"/>
        <c:axId val="101929344"/>
      </c:scatterChart>
      <c:valAx>
        <c:axId val="87214720"/>
        <c:scaling>
          <c:orientation val="minMax"/>
        </c:scaling>
        <c:delete val="0"/>
        <c:axPos val="b"/>
        <c:numFmt formatCode="General" sourceLinked="1"/>
        <c:majorTickMark val="out"/>
        <c:minorTickMark val="none"/>
        <c:tickLblPos val="nextTo"/>
        <c:crossAx val="101929344"/>
        <c:crosses val="autoZero"/>
        <c:crossBetween val="midCat"/>
      </c:valAx>
      <c:valAx>
        <c:axId val="101929344"/>
        <c:scaling>
          <c:orientation val="minMax"/>
        </c:scaling>
        <c:delete val="0"/>
        <c:axPos val="l"/>
        <c:majorGridlines/>
        <c:numFmt formatCode="0.0" sourceLinked="1"/>
        <c:majorTickMark val="out"/>
        <c:minorTickMark val="none"/>
        <c:tickLblPos val="nextTo"/>
        <c:crossAx val="87214720"/>
        <c:crosses val="autoZero"/>
        <c:crossBetween val="midCat"/>
      </c:valAx>
    </c:plotArea>
    <c:legend>
      <c:legendPos val="r"/>
      <c:layout>
        <c:manualLayout>
          <c:xMode val="edge"/>
          <c:yMode val="edge"/>
          <c:x val="0.64608564167710691"/>
          <c:y val="8.1459125540120192E-2"/>
          <c:w val="0.31520325966918727"/>
          <c:h val="0.27931321084864391"/>
        </c:manualLayout>
      </c:layout>
      <c:overlay val="0"/>
    </c:legend>
    <c:plotVisOnly val="1"/>
    <c:dispBlanksAs val="gap"/>
    <c:showDLblsOverMax val="0"/>
  </c:chart>
  <c:spPr>
    <a:solidFill>
      <a:schemeClr val="lt1"/>
    </a:solidFill>
  </c:spPr>
  <c:txPr>
    <a:bodyPr/>
    <a:lstStyle/>
    <a:p>
      <a:pPr>
        <a:defRPr sz="1800"/>
      </a:pPr>
      <a:endParaRPr lang="hu-HU"/>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a:p>
        </p:txBody>
      </p:sp>
    </p:spTree>
    <p:extLst>
      <p:ext uri="{BB962C8B-B14F-4D97-AF65-F5344CB8AC3E}">
        <p14:creationId xmlns:p14="http://schemas.microsoft.com/office/powerpoint/2010/main" val="168606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419570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38925" y="2205038"/>
            <a:ext cx="2058988" cy="3921125"/>
          </a:xfrm>
        </p:spPr>
        <p:txBody>
          <a:bodyPr vert="eaVert"/>
          <a:lstStyle/>
          <a:p>
            <a:r>
              <a:rPr lang="sk-SK" smtClean="0"/>
              <a:t>Upravte štýly predlohy textu</a:t>
            </a:r>
            <a:endParaRPr lang="en-US"/>
          </a:p>
        </p:txBody>
      </p:sp>
      <p:sp>
        <p:nvSpPr>
          <p:cNvPr id="3" name="Zástupný symbol zvislého textu 2"/>
          <p:cNvSpPr>
            <a:spLocks noGrp="1"/>
          </p:cNvSpPr>
          <p:nvPr>
            <p:ph type="body" orient="vert" idx="1"/>
          </p:nvPr>
        </p:nvSpPr>
        <p:spPr>
          <a:xfrm>
            <a:off x="457200" y="2205038"/>
            <a:ext cx="6029325" cy="39211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139121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en-US"/>
          </a:p>
        </p:txBody>
      </p:sp>
    </p:spTree>
    <p:extLst>
      <p:ext uri="{BB962C8B-B14F-4D97-AF65-F5344CB8AC3E}">
        <p14:creationId xmlns:p14="http://schemas.microsoft.com/office/powerpoint/2010/main" val="178245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234734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Tree>
    <p:extLst>
      <p:ext uri="{BB962C8B-B14F-4D97-AF65-F5344CB8AC3E}">
        <p14:creationId xmlns:p14="http://schemas.microsoft.com/office/powerpoint/2010/main" val="390265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sz="half" idx="1"/>
          </p:nvPr>
        </p:nvSpPr>
        <p:spPr>
          <a:xfrm>
            <a:off x="457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obsahu 3"/>
          <p:cNvSpPr>
            <a:spLocks noGrp="1"/>
          </p:cNvSpPr>
          <p:nvPr>
            <p:ph sz="half" idx="2"/>
          </p:nvPr>
        </p:nvSpPr>
        <p:spPr>
          <a:xfrm>
            <a:off x="4648200" y="1700213"/>
            <a:ext cx="4038600"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293604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247912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Tree>
    <p:extLst>
      <p:ext uri="{BB962C8B-B14F-4D97-AF65-F5344CB8AC3E}">
        <p14:creationId xmlns:p14="http://schemas.microsoft.com/office/powerpoint/2010/main" val="3973251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745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33926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2106301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4200282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120001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1052513"/>
            <a:ext cx="2057400" cy="5073650"/>
          </a:xfrm>
        </p:spPr>
        <p:txBody>
          <a:bodyPr vert="eaVert"/>
          <a:lstStyle/>
          <a:p>
            <a:r>
              <a:rPr lang="sk-SK" smtClean="0"/>
              <a:t>Upravte štýly predlohy textu</a:t>
            </a:r>
            <a:endParaRPr lang="en-US"/>
          </a:p>
        </p:txBody>
      </p:sp>
      <p:sp>
        <p:nvSpPr>
          <p:cNvPr id="3" name="Zástupný symbol zvislého textu 2"/>
          <p:cNvSpPr>
            <a:spLocks noGrp="1"/>
          </p:cNvSpPr>
          <p:nvPr>
            <p:ph type="body" orient="vert" idx="1"/>
          </p:nvPr>
        </p:nvSpPr>
        <p:spPr>
          <a:xfrm>
            <a:off x="457200" y="1052513"/>
            <a:ext cx="6019800" cy="507365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4141455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513"/>
            <a:ext cx="8229600" cy="504825"/>
          </a:xfrm>
        </p:spPr>
        <p:txBody>
          <a:bodyPr/>
          <a:lstStyle/>
          <a:p>
            <a:r>
              <a:rPr lang="sk-SK" smtClean="0"/>
              <a:t>Upravte štýly predlohy textu</a:t>
            </a:r>
            <a:endParaRPr lang="en-US"/>
          </a:p>
        </p:txBody>
      </p:sp>
      <p:sp>
        <p:nvSpPr>
          <p:cNvPr id="3" name="Zástupný symbol textu 2"/>
          <p:cNvSpPr>
            <a:spLocks noGrp="1"/>
          </p:cNvSpPr>
          <p:nvPr>
            <p:ph type="body" sz="half" idx="1"/>
          </p:nvPr>
        </p:nvSpPr>
        <p:spPr>
          <a:xfrm>
            <a:off x="457200" y="1700213"/>
            <a:ext cx="4038600" cy="442595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obsahu 3"/>
          <p:cNvSpPr>
            <a:spLocks noGrp="1"/>
          </p:cNvSpPr>
          <p:nvPr>
            <p:ph sz="half" idx="2"/>
          </p:nvPr>
        </p:nvSpPr>
        <p:spPr>
          <a:xfrm>
            <a:off x="4648200" y="1700213"/>
            <a:ext cx="4038600" cy="442595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283767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en-US"/>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Tree>
    <p:extLst>
      <p:ext uri="{BB962C8B-B14F-4D97-AF65-F5344CB8AC3E}">
        <p14:creationId xmlns:p14="http://schemas.microsoft.com/office/powerpoint/2010/main" val="12809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
        <p:nvSpPr>
          <p:cNvPr id="3" name="Zástupný symbol obsahu 2"/>
          <p:cNvSpPr>
            <a:spLocks noGrp="1"/>
          </p:cNvSpPr>
          <p:nvPr>
            <p:ph sz="half" idx="1"/>
          </p:nvPr>
        </p:nvSpPr>
        <p:spPr>
          <a:xfrm>
            <a:off x="457200" y="3141663"/>
            <a:ext cx="4038600" cy="298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obsahu 3"/>
          <p:cNvSpPr>
            <a:spLocks noGrp="1"/>
          </p:cNvSpPr>
          <p:nvPr>
            <p:ph sz="half" idx="2"/>
          </p:nvPr>
        </p:nvSpPr>
        <p:spPr>
          <a:xfrm>
            <a:off x="4648200" y="3141663"/>
            <a:ext cx="4038600" cy="298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42613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en-US"/>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extLst>
      <p:ext uri="{BB962C8B-B14F-4D97-AF65-F5344CB8AC3E}">
        <p14:creationId xmlns:p14="http://schemas.microsoft.com/office/powerpoint/2010/main" val="340245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en-US"/>
          </a:p>
        </p:txBody>
      </p:sp>
    </p:spTree>
    <p:extLst>
      <p:ext uri="{BB962C8B-B14F-4D97-AF65-F5344CB8AC3E}">
        <p14:creationId xmlns:p14="http://schemas.microsoft.com/office/powerpoint/2010/main" val="373733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07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en-US"/>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11883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en-US"/>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4041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205038"/>
            <a:ext cx="822960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k-SK" smtClean="0"/>
              <a:t>Click to edit Master title style</a:t>
            </a:r>
          </a:p>
        </p:txBody>
      </p:sp>
      <p:sp>
        <p:nvSpPr>
          <p:cNvPr id="1027" name="Rectangle 3"/>
          <p:cNvSpPr>
            <a:spLocks noGrp="1" noChangeArrowheads="1"/>
          </p:cNvSpPr>
          <p:nvPr>
            <p:ph type="body" idx="1"/>
          </p:nvPr>
        </p:nvSpPr>
        <p:spPr bwMode="auto">
          <a:xfrm>
            <a:off x="457200" y="3141663"/>
            <a:ext cx="82296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k-SK" smtClean="0"/>
              <a:t>Click to edit Master text styles</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052513"/>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k-SK" smtClean="0"/>
              <a:t>Click to edit Master title style</a:t>
            </a:r>
          </a:p>
        </p:txBody>
      </p:sp>
      <p:sp>
        <p:nvSpPr>
          <p:cNvPr id="2051" name="Rectangle 3"/>
          <p:cNvSpPr>
            <a:spLocks noGrp="1" noChangeArrowheads="1"/>
          </p:cNvSpPr>
          <p:nvPr>
            <p:ph type="body" idx="1"/>
          </p:nvPr>
        </p:nvSpPr>
        <p:spPr bwMode="auto">
          <a:xfrm>
            <a:off x="457200" y="1700213"/>
            <a:ext cx="8229600"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k-SK" smtClean="0"/>
              <a:t>Click to edit Master text styles</a:t>
            </a:r>
          </a:p>
          <a:p>
            <a:pPr lvl="1"/>
            <a:r>
              <a:rPr lang="en-US" altLang="sk-SK" smtClean="0"/>
              <a:t>Second level</a:t>
            </a:r>
          </a:p>
          <a:p>
            <a:pPr lvl="2"/>
            <a:r>
              <a:rPr lang="en-US" altLang="sk-SK" smtClean="0"/>
              <a:t>Third level</a:t>
            </a:r>
          </a:p>
          <a:p>
            <a:pPr lvl="3"/>
            <a:r>
              <a:rPr lang="en-US" altLang="sk-SK" smtClean="0"/>
              <a:t>Fourth level</a:t>
            </a:r>
          </a:p>
          <a:p>
            <a:pPr lvl="4"/>
            <a:r>
              <a:rPr lang="en-US" altLang="sk-SK"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400">
          <a:solidFill>
            <a:srgbClr val="009900"/>
          </a:solidFill>
          <a:latin typeface="+mj-lt"/>
          <a:ea typeface="+mj-ea"/>
          <a:cs typeface="+mj-cs"/>
        </a:defRPr>
      </a:lvl1pPr>
      <a:lvl2pPr algn="l" rtl="0" eaLnBrk="0" fontAlgn="base" hangingPunct="0">
        <a:spcBef>
          <a:spcPct val="0"/>
        </a:spcBef>
        <a:spcAft>
          <a:spcPct val="0"/>
        </a:spcAft>
        <a:defRPr sz="2400">
          <a:solidFill>
            <a:srgbClr val="009900"/>
          </a:solidFill>
          <a:latin typeface="Arial" charset="0"/>
          <a:cs typeface="Arial" charset="0"/>
        </a:defRPr>
      </a:lvl2pPr>
      <a:lvl3pPr algn="l" rtl="0" eaLnBrk="0" fontAlgn="base" hangingPunct="0">
        <a:spcBef>
          <a:spcPct val="0"/>
        </a:spcBef>
        <a:spcAft>
          <a:spcPct val="0"/>
        </a:spcAft>
        <a:defRPr sz="2400">
          <a:solidFill>
            <a:srgbClr val="009900"/>
          </a:solidFill>
          <a:latin typeface="Arial" charset="0"/>
          <a:cs typeface="Arial" charset="0"/>
        </a:defRPr>
      </a:lvl3pPr>
      <a:lvl4pPr algn="l" rtl="0" eaLnBrk="0" fontAlgn="base" hangingPunct="0">
        <a:spcBef>
          <a:spcPct val="0"/>
        </a:spcBef>
        <a:spcAft>
          <a:spcPct val="0"/>
        </a:spcAft>
        <a:defRPr sz="2400">
          <a:solidFill>
            <a:srgbClr val="009900"/>
          </a:solidFill>
          <a:latin typeface="Arial" charset="0"/>
          <a:cs typeface="Arial" charset="0"/>
        </a:defRPr>
      </a:lvl4pPr>
      <a:lvl5pPr algn="l" rtl="0" eaLnBrk="0" fontAlgn="base" hangingPunct="0">
        <a:spcBef>
          <a:spcPct val="0"/>
        </a:spcBef>
        <a:spcAft>
          <a:spcPct val="0"/>
        </a:spcAft>
        <a:defRPr sz="2400">
          <a:solidFill>
            <a:srgbClr val="009900"/>
          </a:solidFill>
          <a:latin typeface="Arial" charset="0"/>
          <a:cs typeface="Arial" charset="0"/>
        </a:defRPr>
      </a:lvl5pPr>
      <a:lvl6pPr marL="457200" algn="l" rtl="0" fontAlgn="base">
        <a:spcBef>
          <a:spcPct val="0"/>
        </a:spcBef>
        <a:spcAft>
          <a:spcPct val="0"/>
        </a:spcAft>
        <a:defRPr sz="2400">
          <a:solidFill>
            <a:srgbClr val="009900"/>
          </a:solidFill>
          <a:latin typeface="Arial" charset="0"/>
          <a:cs typeface="Arial" charset="0"/>
        </a:defRPr>
      </a:lvl6pPr>
      <a:lvl7pPr marL="914400" algn="l" rtl="0" fontAlgn="base">
        <a:spcBef>
          <a:spcPct val="0"/>
        </a:spcBef>
        <a:spcAft>
          <a:spcPct val="0"/>
        </a:spcAft>
        <a:defRPr sz="2400">
          <a:solidFill>
            <a:srgbClr val="009900"/>
          </a:solidFill>
          <a:latin typeface="Arial" charset="0"/>
          <a:cs typeface="Arial" charset="0"/>
        </a:defRPr>
      </a:lvl7pPr>
      <a:lvl8pPr marL="1371600" algn="l" rtl="0" fontAlgn="base">
        <a:spcBef>
          <a:spcPct val="0"/>
        </a:spcBef>
        <a:spcAft>
          <a:spcPct val="0"/>
        </a:spcAft>
        <a:defRPr sz="2400">
          <a:solidFill>
            <a:srgbClr val="009900"/>
          </a:solidFill>
          <a:latin typeface="Arial" charset="0"/>
          <a:cs typeface="Arial" charset="0"/>
        </a:defRPr>
      </a:lvl8pPr>
      <a:lvl9pPr marL="1828800" algn="l" rtl="0" fontAlgn="base">
        <a:spcBef>
          <a:spcPct val="0"/>
        </a:spcBef>
        <a:spcAft>
          <a:spcPct val="0"/>
        </a:spcAft>
        <a:defRPr sz="2400">
          <a:solidFill>
            <a:srgbClr val="009900"/>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cs typeface="+mn-cs"/>
        </a:defRPr>
      </a:lvl2pPr>
      <a:lvl3pPr marL="1143000" indent="-228600" algn="l" rtl="0" eaLnBrk="0" fontAlgn="base" hangingPunct="0">
        <a:spcBef>
          <a:spcPct val="20000"/>
        </a:spcBef>
        <a:spcAft>
          <a:spcPct val="0"/>
        </a:spcAft>
        <a:buChar char="•"/>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8313" y="2276475"/>
            <a:ext cx="7989887" cy="1657350"/>
          </a:xfrm>
        </p:spPr>
        <p:txBody>
          <a:bodyPr/>
          <a:lstStyle/>
          <a:p>
            <a:pPr eaLnBrk="1" hangingPunct="1"/>
            <a:r>
              <a:rPr lang="en-US" altLang="sk-SK" smtClean="0"/>
              <a:t>Annex II: Examples of the national drought indicator systems </a:t>
            </a:r>
          </a:p>
        </p:txBody>
      </p:sp>
      <p:sp>
        <p:nvSpPr>
          <p:cNvPr id="3075" name="Rectangle 3"/>
          <p:cNvSpPr>
            <a:spLocks noGrp="1" noChangeArrowheads="1"/>
          </p:cNvSpPr>
          <p:nvPr>
            <p:ph type="subTitle" idx="1"/>
          </p:nvPr>
        </p:nvSpPr>
        <p:spPr>
          <a:xfrm>
            <a:off x="5435600" y="5373688"/>
            <a:ext cx="3384550" cy="936625"/>
          </a:xfrm>
        </p:spPr>
        <p:txBody>
          <a:bodyPr/>
          <a:lstStyle/>
          <a:p>
            <a:pPr algn="l" eaLnBrk="1" hangingPunct="1"/>
            <a:r>
              <a:rPr lang="hu-HU" altLang="sk-SK" smtClean="0">
                <a:solidFill>
                  <a:srgbClr val="FFFFFF"/>
                </a:solidFill>
              </a:rPr>
              <a:t>Dr. Benyhe Balázs</a:t>
            </a:r>
          </a:p>
          <a:p>
            <a:pPr algn="l" eaLnBrk="1" hangingPunct="1"/>
            <a:r>
              <a:rPr lang="hu-HU" altLang="sk-SK" smtClean="0">
                <a:solidFill>
                  <a:srgbClr val="FFFFFF"/>
                </a:solidFill>
              </a:rPr>
              <a:t>Fiala Károly </a:t>
            </a:r>
          </a:p>
          <a:p>
            <a:pPr eaLnBrk="1" hangingPunct="1"/>
            <a:r>
              <a:rPr lang="hu-HU" altLang="sk-SK" smtClean="0">
                <a:solidFill>
                  <a:srgbClr val="FFFFFF"/>
                </a:solidFill>
              </a:rPr>
              <a:t>ATIVIZIG</a:t>
            </a:r>
          </a:p>
        </p:txBody>
      </p:sp>
      <p:sp>
        <p:nvSpPr>
          <p:cNvPr id="3076" name="Szövegdoboz 1"/>
          <p:cNvSpPr txBox="1">
            <a:spLocks noChangeArrowheads="1"/>
          </p:cNvSpPr>
          <p:nvPr/>
        </p:nvSpPr>
        <p:spPr bwMode="auto">
          <a:xfrm>
            <a:off x="395288" y="429260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b="1">
                <a:solidFill>
                  <a:schemeClr val="bg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hu-HU" altLang="hu-HU"/>
              <a:t>2. Nemzeti Aszálykonzultáció Budapest, 2014. október 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61925" y="53975"/>
            <a:ext cx="7289800" cy="711200"/>
          </a:xfrm>
          <a:prstGeom prst="rect">
            <a:avLst/>
          </a:prstGeom>
          <a:solidFill>
            <a:schemeClr val="bg1">
              <a:lumMod val="95000"/>
              <a:alpha val="63000"/>
            </a:schemeClr>
          </a:solidFill>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cap="all" dirty="0" smtClean="0">
                <a:effectLst>
                  <a:outerShdw blurRad="38100" dist="38100" dir="2700000" algn="tl">
                    <a:srgbClr val="000000">
                      <a:alpha val="43137"/>
                    </a:srgbClr>
                  </a:outerShdw>
                </a:effectLst>
              </a:rPr>
              <a:t>A HAZAI ASZÁLYKUTATÁS FEJLESZTÉSE</a:t>
            </a:r>
            <a:endParaRPr lang="hu-HU" sz="2800" b="1" cap="all" dirty="0">
              <a:effectLst>
                <a:outerShdw blurRad="38100" dist="38100" dir="2700000" algn="tl">
                  <a:srgbClr val="000000">
                    <a:alpha val="43137"/>
                  </a:srgbClr>
                </a:outerShdw>
              </a:effectLst>
            </a:endParaRPr>
          </a:p>
        </p:txBody>
      </p:sp>
      <p:sp>
        <p:nvSpPr>
          <p:cNvPr id="5" name="Téglalap 4"/>
          <p:cNvSpPr/>
          <p:nvPr/>
        </p:nvSpPr>
        <p:spPr>
          <a:xfrm>
            <a:off x="161925" y="922338"/>
            <a:ext cx="4630738" cy="354012"/>
          </a:xfrm>
          <a:prstGeom prst="rect">
            <a:avLst/>
          </a:prstGeom>
        </p:spPr>
        <p:txBody>
          <a:bodyPr wrap="none">
            <a:spAutoFit/>
          </a:bodyPr>
          <a:lstStyle/>
          <a:p>
            <a:pPr>
              <a:defRPr/>
            </a:pPr>
            <a:r>
              <a:rPr lang="hu-HU" sz="1700" b="1" dirty="0">
                <a:effectLst>
                  <a:outerShdw blurRad="38100" dist="38100" dir="2700000" algn="tl">
                    <a:srgbClr val="000000">
                      <a:alpha val="43137"/>
                    </a:srgbClr>
                  </a:outerShdw>
                </a:effectLst>
              </a:rPr>
              <a:t>Az aszály havi előrejelzésének pontosítása</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484313"/>
            <a:ext cx="3067050" cy="208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16338"/>
            <a:ext cx="2593975" cy="186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4" name="Téglalap 7"/>
          <p:cNvSpPr>
            <a:spLocks noChangeArrowheads="1"/>
          </p:cNvSpPr>
          <p:nvPr/>
        </p:nvSpPr>
        <p:spPr bwMode="auto">
          <a:xfrm>
            <a:off x="2889195" y="3346450"/>
            <a:ext cx="2014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u-HU" altLang="hu-HU" b="1" dirty="0" err="1"/>
              <a:t>Thiessen</a:t>
            </a:r>
            <a:r>
              <a:rPr lang="hu-HU" altLang="hu-HU" b="1" dirty="0"/>
              <a:t> poligonok</a:t>
            </a:r>
          </a:p>
        </p:txBody>
      </p:sp>
      <p:sp>
        <p:nvSpPr>
          <p:cNvPr id="12295" name="Téglalap 8"/>
          <p:cNvSpPr>
            <a:spLocks noChangeArrowheads="1"/>
          </p:cNvSpPr>
          <p:nvPr/>
        </p:nvSpPr>
        <p:spPr bwMode="auto">
          <a:xfrm>
            <a:off x="2889195" y="3861048"/>
            <a:ext cx="6053885" cy="2831544"/>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u-HU" altLang="hu-HU" sz="1600" dirty="0"/>
              <a:t>A méréseink </a:t>
            </a:r>
            <a:r>
              <a:rPr lang="hu-HU" altLang="hu-HU" dirty="0"/>
              <a:t>általában</a:t>
            </a:r>
            <a:r>
              <a:rPr lang="hu-HU" altLang="hu-HU" sz="1600" dirty="0"/>
              <a:t> térben és időben diszkrét (nem folytonos) mérések. Ebben az esetben ahhoz, hogy válaszolni tudjunk a „Mi van itt?” kérdésre, szerkesztéseket, interpolációt kell végezni..</a:t>
            </a:r>
          </a:p>
          <a:p>
            <a:endParaRPr lang="hu-HU" altLang="hu-HU" sz="1600" dirty="0"/>
          </a:p>
          <a:p>
            <a:r>
              <a:rPr lang="hu-HU" altLang="hu-HU" sz="1600" dirty="0"/>
              <a:t>Egy adott ponthoz tartozó </a:t>
            </a:r>
            <a:r>
              <a:rPr lang="hu-HU" altLang="hu-HU" sz="1600" dirty="0" err="1"/>
              <a:t>Thiessen</a:t>
            </a:r>
            <a:r>
              <a:rPr lang="hu-HU" altLang="hu-HU" sz="1600" dirty="0"/>
              <a:t> poligon azon pontok mértani helyét jelenti, melyek a kérdéses ponthoz közelebb esnek, mint bármelyik másik mintavételi ponthoz. Más szóval valamely ponthoz tartozó </a:t>
            </a:r>
            <a:r>
              <a:rPr lang="hu-HU" altLang="hu-HU" sz="1600" dirty="0" err="1"/>
              <a:t>Thiessen</a:t>
            </a:r>
            <a:r>
              <a:rPr lang="hu-HU" altLang="hu-HU" sz="1600" dirty="0"/>
              <a:t> poligon a kérdéses pontot és a szomszédos pontokat összekötő oldalak oldalfelező merőlegesei által meghatározott burkoló sokszög. </a:t>
            </a:r>
          </a:p>
        </p:txBody>
      </p:sp>
      <p:sp>
        <p:nvSpPr>
          <p:cNvPr id="12296" name="Téglalap 9"/>
          <p:cNvSpPr>
            <a:spLocks noChangeArrowheads="1"/>
          </p:cNvSpPr>
          <p:nvPr/>
        </p:nvSpPr>
        <p:spPr bwMode="auto">
          <a:xfrm>
            <a:off x="3323709" y="1479626"/>
            <a:ext cx="53527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u-HU" altLang="hu-HU" b="1" dirty="0"/>
              <a:t>Új OMSZ állomások adatainak </a:t>
            </a:r>
            <a:r>
              <a:rPr lang="hu-HU" altLang="hu-HU" b="1" dirty="0" smtClean="0"/>
              <a:t>felhasználásával</a:t>
            </a:r>
          </a:p>
          <a:p>
            <a:r>
              <a:rPr lang="hu-HU" altLang="hu-HU" b="1" dirty="0" smtClean="0"/>
              <a:t>+</a:t>
            </a:r>
          </a:p>
          <a:p>
            <a:r>
              <a:rPr lang="hu-HU" altLang="hu-HU" b="1" dirty="0" smtClean="0"/>
              <a:t>TALAJNEDVESSÉG ÉSZLELŐ HÁLÓZAT!! </a:t>
            </a:r>
          </a:p>
          <a:p>
            <a:r>
              <a:rPr lang="hu-HU" altLang="hu-HU" b="1" dirty="0" smtClean="0"/>
              <a:t>WAHASTRAT PÉLDÁJA</a:t>
            </a:r>
            <a:endParaRPr lang="hu-HU" altLang="hu-HU"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82600" y="2204863"/>
            <a:ext cx="7977832" cy="3921299"/>
          </a:xfrm>
        </p:spPr>
        <p:txBody>
          <a:bodyPr/>
          <a:lstStyle/>
          <a:p>
            <a:pPr marL="0" indent="0" algn="just" eaLnBrk="1" hangingPunct="1">
              <a:spcBef>
                <a:spcPct val="10000"/>
              </a:spcBef>
              <a:spcAft>
                <a:spcPct val="10000"/>
              </a:spcAft>
              <a:buNone/>
            </a:pPr>
            <a:r>
              <a:rPr lang="hu-HU" altLang="sk-SK" dirty="0" smtClean="0"/>
              <a:t>A hazai aszály jelenségét és az általa okozott károkat tekintve indokolt lenne egy,  a vízhiánnyal és aszálykutatással foglalkozó intézet létrehozása, amelynek kibővített hatásköre lehetővé tenné a károkozás mértékének hatékony csökkentését.</a:t>
            </a:r>
          </a:p>
          <a:p>
            <a:pPr marL="0" indent="0" algn="just" eaLnBrk="1" hangingPunct="1">
              <a:spcBef>
                <a:spcPct val="10000"/>
              </a:spcBef>
              <a:spcAft>
                <a:spcPct val="10000"/>
              </a:spcAft>
              <a:buNone/>
            </a:pPr>
            <a:endParaRPr lang="hu-HU" altLang="sk-SK" dirty="0"/>
          </a:p>
          <a:p>
            <a:pPr marL="0" indent="0" algn="just" eaLnBrk="1" hangingPunct="1">
              <a:spcBef>
                <a:spcPct val="10000"/>
              </a:spcBef>
              <a:spcAft>
                <a:spcPct val="10000"/>
              </a:spcAft>
              <a:buNone/>
            </a:pPr>
            <a:r>
              <a:rPr lang="hu-HU" altLang="sk-SK" dirty="0" smtClean="0"/>
              <a:t>Figyelembe véve az elmúlt évtizedben előforduló aszályok gyakoriságát és erősségét, valamint az általuk okozott számszerűsíthető károkat, az intézmény létjogosultsága vitathatatlan, hiszen országos átlagban egy mérsékelt aszály esetén is jelentős mezőgazdasági károk jelentkeznek. A tervezett Központ gazdaságosan üzemeltethető lenne, abban az esetben, ha az aszálykárok enyhítésére megfelelő stratégia kerül kidolgozásra és annak végrehajtására kellő hatósági jogkörrel ruházzák fel.</a:t>
            </a:r>
          </a:p>
          <a:p>
            <a:pPr marL="0" indent="0" algn="just" eaLnBrk="1" hangingPunct="1">
              <a:spcBef>
                <a:spcPct val="10000"/>
              </a:spcBef>
              <a:spcAft>
                <a:spcPct val="10000"/>
              </a:spcAft>
              <a:buNone/>
            </a:pPr>
            <a:endParaRPr lang="hu-HU" altLang="sk-SK" b="1" dirty="0"/>
          </a:p>
          <a:p>
            <a:pPr marL="0" indent="0" algn="just" eaLnBrk="1" hangingPunct="1">
              <a:spcBef>
                <a:spcPct val="10000"/>
              </a:spcBef>
              <a:spcAft>
                <a:spcPct val="10000"/>
              </a:spcAft>
              <a:buNone/>
            </a:pPr>
            <a:endParaRPr lang="hu-HU" altLang="sk-SK" b="1" dirty="0"/>
          </a:p>
          <a:p>
            <a:pPr marL="0" indent="0" eaLnBrk="1" hangingPunct="1">
              <a:spcBef>
                <a:spcPct val="10000"/>
              </a:spcBef>
              <a:spcAft>
                <a:spcPct val="10000"/>
              </a:spcAft>
              <a:buNone/>
            </a:pPr>
            <a:endParaRPr lang="hu-HU" altLang="sk-SK" dirty="0" smtClean="0"/>
          </a:p>
        </p:txBody>
      </p:sp>
      <p:sp>
        <p:nvSpPr>
          <p:cNvPr id="4" name="Cím 1"/>
          <p:cNvSpPr txBox="1">
            <a:spLocks/>
          </p:cNvSpPr>
          <p:nvPr/>
        </p:nvSpPr>
        <p:spPr>
          <a:xfrm>
            <a:off x="792088" y="1130576"/>
            <a:ext cx="7740352" cy="711200"/>
          </a:xfrm>
          <a:prstGeom prst="rect">
            <a:avLst/>
          </a:prstGeom>
          <a:solidFill>
            <a:schemeClr val="bg1">
              <a:lumMod val="95000"/>
              <a:alpha val="63000"/>
            </a:schemeClr>
          </a:solidFill>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hu-HU" sz="2800" b="1" cap="all" dirty="0">
                <a:effectLst>
                  <a:outerShdw blurRad="38100" dist="38100" dir="2700000" algn="tl">
                    <a:srgbClr val="000000">
                      <a:alpha val="43137"/>
                    </a:srgbClr>
                  </a:outerShdw>
                </a:effectLst>
              </a:rPr>
              <a:t>Regionális Aszálykezelési </a:t>
            </a:r>
            <a:r>
              <a:rPr lang="hu-HU" sz="2800" b="1" cap="all" dirty="0" smtClean="0">
                <a:effectLst>
                  <a:outerShdw blurRad="38100" dist="38100" dir="2700000" algn="tl">
                    <a:srgbClr val="000000">
                      <a:alpha val="43137"/>
                    </a:srgbClr>
                  </a:outerShdw>
                </a:effectLst>
              </a:rPr>
              <a:t>és</a:t>
            </a:r>
          </a:p>
          <a:p>
            <a:pPr>
              <a:defRPr/>
            </a:pPr>
            <a:r>
              <a:rPr lang="hu-HU" sz="2800" b="1" cap="all" dirty="0" err="1" smtClean="0">
                <a:effectLst>
                  <a:outerShdw blurRad="38100" dist="38100" dir="2700000" algn="tl">
                    <a:srgbClr val="000000">
                      <a:alpha val="43137"/>
                    </a:srgbClr>
                  </a:outerShdw>
                </a:effectLst>
              </a:rPr>
              <a:t>Vízkészletvédelmi</a:t>
            </a:r>
            <a:r>
              <a:rPr lang="hu-HU" sz="2800" b="1" cap="all" dirty="0" smtClean="0">
                <a:effectLst>
                  <a:outerShdw blurRad="38100" dist="38100" dir="2700000" algn="tl">
                    <a:srgbClr val="000000">
                      <a:alpha val="43137"/>
                    </a:srgbClr>
                  </a:outerShdw>
                </a:effectLst>
              </a:rPr>
              <a:t> </a:t>
            </a:r>
            <a:r>
              <a:rPr lang="hu-HU" sz="2800" b="1" cap="all" dirty="0">
                <a:effectLst>
                  <a:outerShdw blurRad="38100" dist="38100" dir="2700000" algn="tl">
                    <a:srgbClr val="000000">
                      <a:alpha val="43137"/>
                    </a:srgbClr>
                  </a:outerShdw>
                </a:effectLst>
              </a:rPr>
              <a:t>Központ</a:t>
            </a:r>
          </a:p>
        </p:txBody>
      </p:sp>
    </p:spTree>
    <p:extLst>
      <p:ext uri="{BB962C8B-B14F-4D97-AF65-F5344CB8AC3E}">
        <p14:creationId xmlns:p14="http://schemas.microsoft.com/office/powerpoint/2010/main" val="1596185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7088" y="765175"/>
            <a:ext cx="8229600" cy="504825"/>
          </a:xfrm>
        </p:spPr>
        <p:txBody>
          <a:bodyPr/>
          <a:lstStyle/>
          <a:p>
            <a:pPr eaLnBrk="1" hangingPunct="1"/>
            <a:endParaRPr lang="sk-SK" altLang="sk-SK" sz="3200" smtClean="0"/>
          </a:p>
        </p:txBody>
      </p:sp>
      <p:sp>
        <p:nvSpPr>
          <p:cNvPr id="13315" name="Rectangle 3"/>
          <p:cNvSpPr>
            <a:spLocks noGrp="1" noChangeArrowheads="1"/>
          </p:cNvSpPr>
          <p:nvPr>
            <p:ph type="body" idx="1"/>
          </p:nvPr>
        </p:nvSpPr>
        <p:spPr>
          <a:xfrm>
            <a:off x="482600" y="1484313"/>
            <a:ext cx="8229600" cy="4641850"/>
          </a:xfrm>
        </p:spPr>
        <p:txBody>
          <a:bodyPr/>
          <a:lstStyle/>
          <a:p>
            <a:pPr marL="0" indent="361950" eaLnBrk="1" hangingPunct="1">
              <a:spcBef>
                <a:spcPct val="10000"/>
              </a:spcBef>
              <a:spcAft>
                <a:spcPct val="10000"/>
              </a:spcAft>
            </a:pPr>
            <a:endParaRPr lang="en-US" altLang="sk-SK" smtClean="0"/>
          </a:p>
        </p:txBody>
      </p:sp>
      <p:sp>
        <p:nvSpPr>
          <p:cNvPr id="4" name="Cím 1"/>
          <p:cNvSpPr txBox="1">
            <a:spLocks/>
          </p:cNvSpPr>
          <p:nvPr/>
        </p:nvSpPr>
        <p:spPr>
          <a:xfrm>
            <a:off x="1998216" y="3212976"/>
            <a:ext cx="5310088" cy="711200"/>
          </a:xfrm>
          <a:prstGeom prst="rect">
            <a:avLst/>
          </a:prstGeom>
          <a:solidFill>
            <a:schemeClr val="bg1">
              <a:lumMod val="95000"/>
              <a:alpha val="63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cap="all" dirty="0" smtClean="0">
                <a:effectLst>
                  <a:outerShdw blurRad="38100" dist="38100" dir="2700000" algn="tl">
                    <a:srgbClr val="000000">
                      <a:alpha val="43137"/>
                    </a:srgbClr>
                  </a:outerShdw>
                </a:effectLst>
              </a:rPr>
              <a:t>Köszönjük a figyelmet!</a:t>
            </a:r>
            <a:endParaRPr lang="hu-HU" sz="2800" b="1" cap="all"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79388" y="53975"/>
            <a:ext cx="8780462" cy="711200"/>
          </a:xfrm>
          <a:prstGeom prst="rect">
            <a:avLst/>
          </a:prstGeom>
          <a:solidFill>
            <a:schemeClr val="bg1">
              <a:lumMod val="95000"/>
              <a:alpha val="63000"/>
            </a:schemeClr>
          </a:solidFill>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cap="all" dirty="0" smtClean="0">
                <a:effectLst>
                  <a:outerShdw blurRad="38100" dist="38100" dir="2700000" algn="tl">
                    <a:srgbClr val="000000">
                      <a:alpha val="43137"/>
                    </a:srgbClr>
                  </a:outerShdw>
                </a:effectLst>
              </a:rPr>
              <a:t>Bevezetés – a HAZAI ASZÁLYMUTATÓK ALKALMAZÁSA</a:t>
            </a:r>
            <a:endParaRPr lang="hu-HU" sz="2000" i="1" dirty="0">
              <a:solidFill>
                <a:srgbClr val="FF0000"/>
              </a:solidFill>
            </a:endParaRPr>
          </a:p>
        </p:txBody>
      </p:sp>
      <p:sp>
        <p:nvSpPr>
          <p:cNvPr id="4099" name="Téglalap 5"/>
          <p:cNvSpPr>
            <a:spLocks noChangeArrowheads="1"/>
          </p:cNvSpPr>
          <p:nvPr/>
        </p:nvSpPr>
        <p:spPr bwMode="auto">
          <a:xfrm>
            <a:off x="319088" y="942975"/>
            <a:ext cx="8640762" cy="2032000"/>
          </a:xfrm>
          <a:prstGeom prst="rect">
            <a:avLst/>
          </a:prstGeom>
          <a:solidFill>
            <a:schemeClr val="bg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just">
              <a:spcBef>
                <a:spcPct val="0"/>
              </a:spcBef>
              <a:buFontTx/>
              <a:buNone/>
            </a:pPr>
            <a:r>
              <a:rPr lang="hu-HU" altLang="hu-HU"/>
              <a:t>Az Aszály mértékének (erősségének) és előfordulásának (térbeli és időbeli) meghatározására vonatkozóan korán megjelentek az igények. Főként a kutatókat, vízgazdálkodással foglalkozó szakembereket foglalkoztatja a kérdés. Gazdálkodói oldalról csekély az érdeklődés.</a:t>
            </a:r>
          </a:p>
          <a:p>
            <a:pPr algn="just">
              <a:spcBef>
                <a:spcPct val="0"/>
              </a:spcBef>
              <a:buFontTx/>
              <a:buNone/>
            </a:pPr>
            <a:r>
              <a:rPr lang="hu-HU" altLang="hu-HU"/>
              <a:t>Jelentős eredmény hazai és nemzetközi szinten  a </a:t>
            </a:r>
            <a:r>
              <a:rPr lang="hu-HU" altLang="hu-HU" b="1"/>
              <a:t>Vízháztartási tájékoztató és előrejelzés, </a:t>
            </a:r>
            <a:r>
              <a:rPr lang="hu-HU" altLang="hu-HU"/>
              <a:t>amely havi rendszerességgel elemzi a vízállapotokat, köztük az aszály és a vízhiány aktuális és várható értékeit. </a:t>
            </a:r>
          </a:p>
        </p:txBody>
      </p:sp>
      <p:sp>
        <p:nvSpPr>
          <p:cNvPr id="4100" name="Téglalap 6"/>
          <p:cNvSpPr>
            <a:spLocks noChangeArrowheads="1"/>
          </p:cNvSpPr>
          <p:nvPr/>
        </p:nvSpPr>
        <p:spPr bwMode="auto">
          <a:xfrm>
            <a:off x="350838" y="3357563"/>
            <a:ext cx="8640762" cy="1476375"/>
          </a:xfrm>
          <a:prstGeom prst="rect">
            <a:avLst/>
          </a:prstGeom>
          <a:solidFill>
            <a:schemeClr val="bg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just">
              <a:spcBef>
                <a:spcPct val="0"/>
              </a:spcBef>
              <a:buFontTx/>
              <a:buNone/>
            </a:pPr>
            <a:r>
              <a:rPr lang="hu-HU" altLang="hu-HU"/>
              <a:t>Hazai kiadványokban és kutatásokban a leggyakrabban a Pálfai-féle Aszályindexet (PAI) alkalmazzuk a jelenség számszerűsítésére. </a:t>
            </a:r>
          </a:p>
          <a:p>
            <a:pPr algn="just">
              <a:spcBef>
                <a:spcPct val="0"/>
              </a:spcBef>
              <a:buFontTx/>
              <a:buNone/>
            </a:pPr>
            <a:r>
              <a:rPr lang="hu-HU" altLang="hu-HU"/>
              <a:t>Nemzetközi kitekintés esetén a PAI módosított változatát a PADI-t használjuk, továbbá lehetőség van az egyéb nemzetközileg népszerű indexek alkalmazására, összehasonlítására (SPI,PDSI).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txBox="1">
            <a:spLocks/>
          </p:cNvSpPr>
          <p:nvPr/>
        </p:nvSpPr>
        <p:spPr>
          <a:xfrm>
            <a:off x="179388" y="53975"/>
            <a:ext cx="6913562" cy="711200"/>
          </a:xfrm>
          <a:prstGeom prst="rect">
            <a:avLst/>
          </a:prstGeom>
          <a:solidFill>
            <a:schemeClr val="bg1">
              <a:lumMod val="95000"/>
              <a:alpha val="63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cap="all" dirty="0" smtClean="0">
                <a:effectLst>
                  <a:outerShdw blurRad="38100" dist="38100" dir="2700000" algn="tl">
                    <a:srgbClr val="000000">
                      <a:alpha val="43137"/>
                    </a:srgbClr>
                  </a:outerShdw>
                </a:effectLst>
              </a:rPr>
              <a:t>Aszályindexek számítása - </a:t>
            </a:r>
            <a:r>
              <a:rPr lang="hu-HU" sz="2800" b="1" cap="all" dirty="0" smtClean="0">
                <a:solidFill>
                  <a:srgbClr val="FF0000"/>
                </a:solidFill>
                <a:effectLst>
                  <a:outerShdw blurRad="38100" dist="38100" dir="2700000" algn="tl">
                    <a:srgbClr val="000000">
                      <a:alpha val="43137"/>
                    </a:srgbClr>
                  </a:outerShdw>
                </a:effectLst>
              </a:rPr>
              <a:t>PAI</a:t>
            </a:r>
            <a:endParaRPr lang="hu-HU" sz="2000" i="1" dirty="0">
              <a:solidFill>
                <a:srgbClr val="FF0000"/>
              </a:solidFill>
            </a:endParaRPr>
          </a:p>
        </p:txBody>
      </p:sp>
      <p:sp>
        <p:nvSpPr>
          <p:cNvPr id="5123" name="Téglalap 3"/>
          <p:cNvSpPr>
            <a:spLocks noChangeArrowheads="1"/>
          </p:cNvSpPr>
          <p:nvPr/>
        </p:nvSpPr>
        <p:spPr bwMode="auto">
          <a:xfrm>
            <a:off x="323850" y="771525"/>
            <a:ext cx="8640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just">
              <a:spcBef>
                <a:spcPct val="0"/>
              </a:spcBef>
              <a:buFontTx/>
              <a:buNone/>
            </a:pPr>
            <a:r>
              <a:rPr lang="hu-HU" altLang="hu-HU"/>
              <a:t>A </a:t>
            </a:r>
            <a:r>
              <a:rPr lang="hu-HU" altLang="hu-HU" b="1">
                <a:solidFill>
                  <a:srgbClr val="FF0000"/>
                </a:solidFill>
              </a:rPr>
              <a:t>Pálfai-féle Aszály Index </a:t>
            </a:r>
            <a:r>
              <a:rPr lang="hu-HU" altLang="hu-HU"/>
              <a:t>(PAI) olyan relatív mutatószám, amely az aszályt - az egész mezőgazdasági év vonatkozásában - egyetlen számértékkel jellemzi, s amely egyaránt kifejezi a párolgási (hőmérsékleti) és a csapadékviszonyokat, utóbbiakat a növények időben változó vízigénye szerint, és a talajvízszint helyzetére is tekintettel van. </a:t>
            </a:r>
          </a:p>
        </p:txBody>
      </p:sp>
      <p:pic>
        <p:nvPicPr>
          <p:cNvPr id="5124" name="Picture 2" descr="http://wahastrat.vizugy.hu/kepek/keplet_pa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2522538"/>
            <a:ext cx="3009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églalap 5"/>
          <p:cNvSpPr>
            <a:spLocks noChangeArrowheads="1"/>
          </p:cNvSpPr>
          <p:nvPr/>
        </p:nvSpPr>
        <p:spPr bwMode="auto">
          <a:xfrm>
            <a:off x="3514725" y="2133600"/>
            <a:ext cx="56054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b="1"/>
              <a:t>PAI</a:t>
            </a:r>
            <a:r>
              <a:rPr lang="hu-HU" altLang="hu-HU" b="1" baseline="-25000"/>
              <a:t>0</a:t>
            </a:r>
            <a:r>
              <a:rPr lang="hu-HU" altLang="hu-HU"/>
              <a:t> - az aszályindex alapértéke (°C/100 mm),</a:t>
            </a:r>
          </a:p>
          <a:p>
            <a:pPr>
              <a:spcBef>
                <a:spcPct val="0"/>
              </a:spcBef>
              <a:buFontTx/>
              <a:buNone/>
            </a:pPr>
            <a:r>
              <a:rPr lang="hu-HU" altLang="hu-HU"/>
              <a:t>t</a:t>
            </a:r>
            <a:r>
              <a:rPr lang="hu-HU" altLang="hu-HU" baseline="-25000"/>
              <a:t>IV-VIII</a:t>
            </a:r>
            <a:r>
              <a:rPr lang="hu-HU" altLang="hu-HU"/>
              <a:t> - a levegő középhőmérséklete az április-augusztusi időszakban (°C),</a:t>
            </a:r>
          </a:p>
          <a:p>
            <a:pPr>
              <a:spcBef>
                <a:spcPct val="0"/>
              </a:spcBef>
              <a:buFontTx/>
              <a:buNone/>
            </a:pPr>
            <a:r>
              <a:rPr lang="hu-HU" altLang="hu-HU"/>
              <a:t>P</a:t>
            </a:r>
            <a:r>
              <a:rPr lang="hu-HU" altLang="hu-HU" baseline="-25000"/>
              <a:t>X-VIII </a:t>
            </a:r>
            <a:r>
              <a:rPr lang="hu-HU" altLang="hu-HU"/>
              <a:t>- az október-augusztusi időszak súlyozott csapadékösszege (mm) – 11 hónap.</a:t>
            </a:r>
          </a:p>
        </p:txBody>
      </p:sp>
      <p:sp>
        <p:nvSpPr>
          <p:cNvPr id="5126" name="Téglalap 6"/>
          <p:cNvSpPr>
            <a:spLocks noChangeArrowheads="1"/>
          </p:cNvSpPr>
          <p:nvPr/>
        </p:nvSpPr>
        <p:spPr bwMode="auto">
          <a:xfrm>
            <a:off x="3416300" y="3716338"/>
            <a:ext cx="31448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sz="1400" b="1">
                <a:latin typeface="Cambria Math" pitchFamily="18" charset="0"/>
              </a:rPr>
              <a:t>A súlyozó tényezők</a:t>
            </a:r>
            <a:endParaRPr lang="hu-HU"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0.1 </a:t>
            </a:r>
            <a:r>
              <a:rPr lang="hu-HU" altLang="hu-HU" sz="1400">
                <a:latin typeface="Cambria Math" pitchFamily="18" charset="0"/>
              </a:rPr>
              <a:t> - októberben	</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0.4 </a:t>
            </a:r>
            <a:r>
              <a:rPr lang="hu-HU" altLang="hu-HU" sz="1400">
                <a:latin typeface="Cambria Math" pitchFamily="18" charset="0"/>
              </a:rPr>
              <a:t>–</a:t>
            </a:r>
            <a:r>
              <a:rPr lang="en-US" altLang="hu-HU" sz="1400">
                <a:latin typeface="Cambria Math" pitchFamily="18" charset="0"/>
              </a:rPr>
              <a:t> </a:t>
            </a:r>
            <a:r>
              <a:rPr lang="hu-HU" altLang="hu-HU" sz="1400">
                <a:latin typeface="Cambria Math" pitchFamily="18" charset="0"/>
              </a:rPr>
              <a:t>novemberben</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0.5 </a:t>
            </a:r>
            <a:r>
              <a:rPr lang="hu-HU" altLang="hu-HU" sz="1400">
                <a:latin typeface="Cambria Math" pitchFamily="18" charset="0"/>
              </a:rPr>
              <a:t>–</a:t>
            </a:r>
            <a:r>
              <a:rPr lang="en-US" altLang="hu-HU" sz="1400">
                <a:latin typeface="Cambria Math" pitchFamily="18" charset="0"/>
              </a:rPr>
              <a:t> </a:t>
            </a:r>
            <a:r>
              <a:rPr lang="hu-HU" altLang="hu-HU" sz="1400">
                <a:latin typeface="Cambria Math" pitchFamily="18" charset="0"/>
              </a:rPr>
              <a:t>december-április</a:t>
            </a:r>
          </a:p>
          <a:p>
            <a:pPr>
              <a:spcBef>
                <a:spcPct val="0"/>
              </a:spcBef>
              <a:buFontTx/>
              <a:buNone/>
            </a:pPr>
            <a:r>
              <a:rPr lang="hu-HU" altLang="hu-HU" sz="1400">
                <a:latin typeface="Cambria Math" pitchFamily="18" charset="0"/>
              </a:rPr>
              <a:t>	</a:t>
            </a:r>
            <a:r>
              <a:rPr lang="en-US" altLang="hu-HU" sz="1400">
                <a:latin typeface="Cambria Math" pitchFamily="18" charset="0"/>
              </a:rPr>
              <a:t>0.8 </a:t>
            </a:r>
            <a:r>
              <a:rPr lang="hu-HU" altLang="hu-HU" sz="1400">
                <a:latin typeface="Cambria Math" pitchFamily="18" charset="0"/>
              </a:rPr>
              <a:t>- májusban</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1.2 </a:t>
            </a:r>
            <a:r>
              <a:rPr lang="hu-HU" altLang="hu-HU" sz="1400">
                <a:latin typeface="Cambria Math" pitchFamily="18" charset="0"/>
              </a:rPr>
              <a:t>- júniusban</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1.6 </a:t>
            </a:r>
            <a:r>
              <a:rPr lang="hu-HU" altLang="hu-HU" sz="1400">
                <a:latin typeface="Cambria Math" pitchFamily="18" charset="0"/>
              </a:rPr>
              <a:t>- júliusban</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0.9 </a:t>
            </a:r>
            <a:r>
              <a:rPr lang="hu-HU" altLang="hu-HU" sz="1400">
                <a:latin typeface="Cambria Math" pitchFamily="18" charset="0"/>
              </a:rPr>
              <a:t>- augusztusban</a:t>
            </a:r>
            <a:endParaRPr lang="en-US" altLang="hu-HU" sz="1400">
              <a:latin typeface="Cambria Math" pitchFamily="18" charset="0"/>
            </a:endParaRPr>
          </a:p>
        </p:txBody>
      </p:sp>
      <p:sp>
        <p:nvSpPr>
          <p:cNvPr id="8" name="Téglalap 7"/>
          <p:cNvSpPr/>
          <p:nvPr/>
        </p:nvSpPr>
        <p:spPr>
          <a:xfrm>
            <a:off x="6677025" y="4086225"/>
            <a:ext cx="2287588" cy="1077913"/>
          </a:xfrm>
          <a:prstGeom prst="rect">
            <a:avLst/>
          </a:prstGeom>
        </p:spPr>
        <p:txBody>
          <a:bodyPr>
            <a:spAutoFit/>
          </a:bodyPr>
          <a:lstStyle/>
          <a:p>
            <a:pPr>
              <a:defRPr/>
            </a:pPr>
            <a:r>
              <a:rPr lang="hu-HU" sz="1600" b="1" dirty="0">
                <a:ea typeface="Cambria Math" pitchFamily="18" charset="0"/>
              </a:rPr>
              <a:t>FELHALMOZÓDÁS</a:t>
            </a:r>
          </a:p>
          <a:p>
            <a:pPr>
              <a:defRPr/>
            </a:pPr>
            <a:endParaRPr lang="hu-HU" sz="1600" b="1" dirty="0">
              <a:latin typeface="Cambria Math" pitchFamily="18" charset="0"/>
              <a:ea typeface="Cambria Math" pitchFamily="18" charset="0"/>
            </a:endParaRPr>
          </a:p>
          <a:p>
            <a:pPr>
              <a:defRPr/>
            </a:pPr>
            <a:r>
              <a:rPr lang="hu-HU" sz="1600" b="1" cap="all" dirty="0"/>
              <a:t>növényzet változó vízigénye</a:t>
            </a:r>
            <a:endParaRPr lang="en-US" sz="1600" b="1" cap="all" dirty="0">
              <a:latin typeface="Cambria Math" pitchFamily="18" charset="0"/>
              <a:ea typeface="Cambria Math" pitchFamily="18" charset="0"/>
            </a:endParaRPr>
          </a:p>
        </p:txBody>
      </p:sp>
      <p:pic>
        <p:nvPicPr>
          <p:cNvPr id="5128" name="Picture 4" descr="http://wahastrat.vizugy.hu/kepek/keplet_pa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5588000"/>
            <a:ext cx="3182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églalap 9"/>
          <p:cNvSpPr>
            <a:spLocks noChangeArrowheads="1"/>
          </p:cNvSpPr>
          <p:nvPr/>
        </p:nvSpPr>
        <p:spPr bwMode="auto">
          <a:xfrm>
            <a:off x="3659188" y="5695950"/>
            <a:ext cx="5329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b="1"/>
              <a:t>Az index alapértékéből és a korrekciós tényezőkből az aszályindexet (PAI) a következőképpen kapjuk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07950" y="476250"/>
            <a:ext cx="8891588" cy="6461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hu-HU" b="1" dirty="0"/>
              <a:t>Az index alapértékéből és a korrekciós tényezőkből az aszályindexet (PAI) a következőképpen kapjuk</a:t>
            </a:r>
          </a:p>
        </p:txBody>
      </p:sp>
      <p:pic>
        <p:nvPicPr>
          <p:cNvPr id="6147" name="Picture 5" descr="http://wahastrat.vizugy.hu/kepek/keplet_pa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119188"/>
            <a:ext cx="18097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églalap 5"/>
          <p:cNvSpPr>
            <a:spLocks noChangeArrowheads="1"/>
          </p:cNvSpPr>
          <p:nvPr/>
        </p:nvSpPr>
        <p:spPr bwMode="auto">
          <a:xfrm>
            <a:off x="2073275" y="1212850"/>
            <a:ext cx="63865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b="1" dirty="0" err="1"/>
              <a:t>k</a:t>
            </a:r>
            <a:r>
              <a:rPr lang="hu-HU" altLang="hu-HU" b="1" baseline="-25000" dirty="0" err="1"/>
              <a:t>t</a:t>
            </a:r>
            <a:r>
              <a:rPr lang="hu-HU" altLang="hu-HU" sz="1600" dirty="0"/>
              <a:t>  </a:t>
            </a:r>
            <a:r>
              <a:rPr lang="hu-HU" altLang="hu-HU" sz="1600" b="1" dirty="0"/>
              <a:t>A hőmérsékleti korrekciós tényező</a:t>
            </a:r>
          </a:p>
          <a:p>
            <a:pPr>
              <a:spcBef>
                <a:spcPct val="0"/>
              </a:spcBef>
              <a:buFontTx/>
              <a:buNone/>
            </a:pPr>
            <a:r>
              <a:rPr lang="hu-HU" altLang="hu-HU" sz="1400" dirty="0"/>
              <a:t>n - hőségnapok (</a:t>
            </a:r>
            <a:r>
              <a:rPr lang="hu-HU" altLang="hu-HU" sz="1400" dirty="0" err="1"/>
              <a:t>tmax</a:t>
            </a:r>
            <a:r>
              <a:rPr lang="hu-HU" altLang="hu-HU" sz="1400" dirty="0"/>
              <a:t> &gt; 30 °C) száma a június-augusztusi időszakban, </a:t>
            </a:r>
            <a:br>
              <a:rPr lang="hu-HU" altLang="hu-HU" sz="1400" dirty="0"/>
            </a:br>
            <a:r>
              <a:rPr lang="hu-HU" altLang="hu-HU" sz="1400" dirty="0"/>
              <a:t>n - a hőségnapok számának sokévi országos átlaga a június-augusztusi időszakban, ami 16. </a:t>
            </a:r>
            <a:endParaRPr lang="hu-HU" altLang="hu-HU" sz="1400" b="1" dirty="0"/>
          </a:p>
        </p:txBody>
      </p:sp>
      <p:pic>
        <p:nvPicPr>
          <p:cNvPr id="6149" name="Picture 1" descr="http://wahastrat.vizugy.hu/kepek/keplet_pa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57463"/>
            <a:ext cx="1800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églalap 7"/>
          <p:cNvSpPr>
            <a:spLocks noChangeArrowheads="1"/>
          </p:cNvSpPr>
          <p:nvPr/>
        </p:nvSpPr>
        <p:spPr bwMode="auto">
          <a:xfrm>
            <a:off x="2093913" y="2549525"/>
            <a:ext cx="63658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b="1" dirty="0"/>
              <a:t>k</a:t>
            </a:r>
            <a:r>
              <a:rPr lang="hu-HU" altLang="hu-HU" b="1" baseline="-25000" dirty="0"/>
              <a:t>p</a:t>
            </a:r>
            <a:r>
              <a:rPr lang="hu-HU" altLang="hu-HU" sz="1600" baseline="-25000" dirty="0"/>
              <a:t>  </a:t>
            </a:r>
            <a:r>
              <a:rPr lang="hu-HU" altLang="hu-HU" sz="1600" b="1" dirty="0"/>
              <a:t>A csapadék-korrekciós tényező</a:t>
            </a:r>
            <a:r>
              <a:rPr lang="hu-HU" altLang="hu-HU" sz="1400" dirty="0"/>
              <a:t/>
            </a:r>
            <a:br>
              <a:rPr lang="hu-HU" altLang="hu-HU" sz="1400" dirty="0"/>
            </a:br>
            <a:r>
              <a:rPr lang="hu-HU" altLang="hu-HU" sz="1400" dirty="0" err="1"/>
              <a:t>T</a:t>
            </a:r>
            <a:r>
              <a:rPr lang="hu-HU" altLang="hu-HU" sz="1400" baseline="-25000" dirty="0" err="1"/>
              <a:t>max</a:t>
            </a:r>
            <a:r>
              <a:rPr lang="hu-HU" altLang="hu-HU" sz="1400" dirty="0"/>
              <a:t> - a leghosszabb csapadékszegény időszak tartama jún. közepe és aug. közepe között (d)</a:t>
            </a:r>
          </a:p>
          <a:p>
            <a:pPr>
              <a:spcBef>
                <a:spcPct val="0"/>
              </a:spcBef>
              <a:buFontTx/>
              <a:buNone/>
            </a:pPr>
            <a:r>
              <a:rPr lang="hu-HU" altLang="hu-HU" sz="1400" dirty="0"/>
              <a:t> </a:t>
            </a:r>
            <a:br>
              <a:rPr lang="hu-HU" altLang="hu-HU" sz="1400" dirty="0"/>
            </a:br>
            <a:r>
              <a:rPr lang="hu-HU" altLang="hu-HU" sz="1400" dirty="0" err="1"/>
              <a:t>T</a:t>
            </a:r>
            <a:r>
              <a:rPr lang="hu-HU" altLang="hu-HU" sz="1400" baseline="-25000" dirty="0" err="1"/>
              <a:t>max</a:t>
            </a:r>
            <a:r>
              <a:rPr lang="hu-HU" altLang="hu-HU" sz="1400" dirty="0"/>
              <a:t> - az előbbinek sokéves országos átlaga, ami 20 nap. </a:t>
            </a:r>
            <a:endParaRPr lang="hu-HU" altLang="hu-HU" sz="1400" b="1" dirty="0"/>
          </a:p>
        </p:txBody>
      </p:sp>
      <p:sp>
        <p:nvSpPr>
          <p:cNvPr id="6151" name="Téglalap 8"/>
          <p:cNvSpPr>
            <a:spLocks noChangeArrowheads="1"/>
          </p:cNvSpPr>
          <p:nvPr/>
        </p:nvSpPr>
        <p:spPr bwMode="auto">
          <a:xfrm>
            <a:off x="2093913" y="3995738"/>
            <a:ext cx="65817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b="1" dirty="0" err="1"/>
              <a:t>k</a:t>
            </a:r>
            <a:r>
              <a:rPr lang="hu-HU" altLang="hu-HU" b="1" baseline="-25000" dirty="0" err="1"/>
              <a:t>gw</a:t>
            </a:r>
            <a:r>
              <a:rPr lang="hu-HU" altLang="hu-HU" b="1" dirty="0"/>
              <a:t> A talajvizes korrekciós tényező</a:t>
            </a:r>
          </a:p>
          <a:p>
            <a:pPr>
              <a:spcBef>
                <a:spcPct val="0"/>
              </a:spcBef>
              <a:buFontTx/>
              <a:buNone/>
            </a:pPr>
            <a:r>
              <a:rPr lang="hu-HU" altLang="hu-HU" sz="1400" dirty="0"/>
              <a:t>H - a talajvízszint közepes mélysége a terepszint alatt a november-augusztusi időszakban (m), </a:t>
            </a:r>
            <a:br>
              <a:rPr lang="hu-HU" altLang="hu-HU" sz="1400" dirty="0"/>
            </a:br>
            <a:r>
              <a:rPr lang="hu-HU" altLang="hu-HU" sz="1400" dirty="0"/>
              <a:t>H - az előbbinek az adott helyen érvényes sokévi átlaga (m). </a:t>
            </a:r>
            <a:br>
              <a:rPr lang="hu-HU" altLang="hu-HU" sz="1400" dirty="0"/>
            </a:br>
            <a:endParaRPr lang="hu-HU" altLang="hu-HU" sz="1400" b="1" dirty="0"/>
          </a:p>
        </p:txBody>
      </p:sp>
      <p:pic>
        <p:nvPicPr>
          <p:cNvPr id="6152" name="Picture 2" descr="http://wahastrat.vizugy.hu/kepek/keplet_pai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4029075"/>
            <a:ext cx="14763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4" descr="http://wahastrat.vizugy.hu/terkep/pai/jelmagyaraz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1450" y="5046663"/>
            <a:ext cx="136842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églalap 11"/>
          <p:cNvSpPr>
            <a:spLocks noChangeArrowheads="1"/>
          </p:cNvSpPr>
          <p:nvPr/>
        </p:nvSpPr>
        <p:spPr bwMode="auto">
          <a:xfrm>
            <a:off x="1084263" y="5527675"/>
            <a:ext cx="2817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b="1"/>
              <a:t>NAGY ADATIGÉNY!!</a:t>
            </a:r>
            <a:endParaRPr lang="hu-HU" altLang="hu-H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61925" y="53975"/>
            <a:ext cx="5562600" cy="711200"/>
          </a:xfrm>
          <a:prstGeom prst="rect">
            <a:avLst/>
          </a:prstGeom>
          <a:solidFill>
            <a:schemeClr val="bg1">
              <a:lumMod val="95000"/>
              <a:alpha val="63000"/>
            </a:schemeClr>
          </a:solidFill>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cap="all" dirty="0">
                <a:effectLst>
                  <a:outerShdw blurRad="38100" dist="38100" dir="2700000" algn="tl">
                    <a:srgbClr val="000000">
                      <a:alpha val="43137"/>
                    </a:srgbClr>
                  </a:outerShdw>
                </a:effectLst>
              </a:rPr>
              <a:t>Aszályindexek számítása - </a:t>
            </a:r>
            <a:r>
              <a:rPr lang="hu-HU" sz="2800" b="1" cap="all" dirty="0" smtClean="0">
                <a:solidFill>
                  <a:srgbClr val="FF0000"/>
                </a:solidFill>
                <a:effectLst>
                  <a:outerShdw blurRad="38100" dist="38100" dir="2700000" algn="tl">
                    <a:srgbClr val="000000">
                      <a:alpha val="43137"/>
                    </a:srgbClr>
                  </a:outerShdw>
                </a:effectLst>
              </a:rPr>
              <a:t>PADI</a:t>
            </a:r>
            <a:endParaRPr lang="hu-HU" sz="2000" i="1" dirty="0">
              <a:solidFill>
                <a:srgbClr val="FF0000"/>
              </a:solidFill>
            </a:endParaRPr>
          </a:p>
        </p:txBody>
      </p:sp>
      <p:sp>
        <p:nvSpPr>
          <p:cNvPr id="7171" name="Téglalap 4"/>
          <p:cNvSpPr>
            <a:spLocks noChangeArrowheads="1"/>
          </p:cNvSpPr>
          <p:nvPr/>
        </p:nvSpPr>
        <p:spPr bwMode="auto">
          <a:xfrm>
            <a:off x="161925" y="788988"/>
            <a:ext cx="88026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just">
              <a:spcBef>
                <a:spcPct val="0"/>
              </a:spcBef>
              <a:buFontTx/>
              <a:buNone/>
            </a:pPr>
            <a:r>
              <a:rPr lang="hu-HU" altLang="hu-HU"/>
              <a:t>A PAI módosításának, azaz a </a:t>
            </a:r>
            <a:r>
              <a:rPr lang="hu-HU" altLang="hu-HU" b="1"/>
              <a:t>PADI indexnek</a:t>
            </a:r>
            <a:r>
              <a:rPr lang="hu-HU" altLang="hu-HU"/>
              <a:t> az az alapvető célja, hogy a számításhoz szükséges adatok beszerzését és a számítások elvégzését megkönnyítse, és ilyen formán lehetővé tegye Magyarországon kívüli országok területén való alkalmazását is. </a:t>
            </a:r>
          </a:p>
          <a:p>
            <a:pPr algn="just">
              <a:spcBef>
                <a:spcPct val="0"/>
              </a:spcBef>
              <a:buFontTx/>
              <a:buNone/>
            </a:pPr>
            <a:r>
              <a:rPr lang="hu-HU" altLang="hu-HU"/>
              <a:t>Számításához </a:t>
            </a:r>
            <a:r>
              <a:rPr lang="hu-HU" altLang="hu-HU" b="1"/>
              <a:t>havi hőmérsékleti átlagok </a:t>
            </a:r>
            <a:r>
              <a:rPr lang="hu-HU" altLang="hu-HU"/>
              <a:t>és a </a:t>
            </a:r>
            <a:r>
              <a:rPr lang="hu-HU" altLang="hu-HU" b="1"/>
              <a:t>havi csapadékösszegek adatai</a:t>
            </a:r>
            <a:r>
              <a:rPr lang="hu-HU" altLang="hu-HU"/>
              <a:t>ra van szükség. </a:t>
            </a:r>
          </a:p>
        </p:txBody>
      </p:sp>
      <p:pic>
        <p:nvPicPr>
          <p:cNvPr id="7172" name="Picture 2" descr="http://wahastrat.vizugy.hu/kepek/keplet_pad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549525"/>
            <a:ext cx="42005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églalap 6"/>
          <p:cNvSpPr>
            <a:spLocks noChangeArrowheads="1"/>
          </p:cNvSpPr>
          <p:nvPr/>
        </p:nvSpPr>
        <p:spPr bwMode="auto">
          <a:xfrm>
            <a:off x="4581525" y="23495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b="1"/>
              <a:t>PaDI</a:t>
            </a:r>
            <a:r>
              <a:rPr lang="hu-HU" altLang="hu-HU" b="1" baseline="-25000"/>
              <a:t>0</a:t>
            </a:r>
            <a:r>
              <a:rPr lang="hu-HU" altLang="hu-HU"/>
              <a:t> – az aszályindex alapértéke,</a:t>
            </a:r>
          </a:p>
          <a:p>
            <a:pPr>
              <a:spcBef>
                <a:spcPct val="0"/>
              </a:spcBef>
              <a:buFontTx/>
              <a:buNone/>
            </a:pPr>
            <a:r>
              <a:rPr lang="hu-HU" altLang="hu-HU"/>
              <a:t>T</a:t>
            </a:r>
            <a:r>
              <a:rPr lang="hu-HU" altLang="hu-HU" baseline="-25000"/>
              <a:t>i </a:t>
            </a:r>
            <a:r>
              <a:rPr lang="hu-HU" altLang="hu-HU"/>
              <a:t>– havi középhőmérséklet értéke, áprilistól augusztusig,</a:t>
            </a:r>
          </a:p>
          <a:p>
            <a:pPr>
              <a:spcBef>
                <a:spcPct val="0"/>
              </a:spcBef>
              <a:buFontTx/>
              <a:buNone/>
            </a:pPr>
            <a:r>
              <a:rPr lang="hu-HU" altLang="hu-HU"/>
              <a:t>P</a:t>
            </a:r>
            <a:r>
              <a:rPr lang="hu-HU" altLang="hu-HU" baseline="-25000"/>
              <a:t>i</a:t>
            </a:r>
            <a:r>
              <a:rPr lang="hu-HU" altLang="hu-HU"/>
              <a:t> – havi csapadékösszeg, októbertől szeptemberig  - 12 hónap,</a:t>
            </a:r>
          </a:p>
          <a:p>
            <a:pPr>
              <a:spcBef>
                <a:spcPct val="0"/>
              </a:spcBef>
              <a:buFontTx/>
              <a:buNone/>
            </a:pPr>
            <a:r>
              <a:rPr lang="hu-HU" altLang="hu-HU"/>
              <a:t>w</a:t>
            </a:r>
            <a:r>
              <a:rPr lang="hu-HU" altLang="hu-HU" baseline="-25000"/>
              <a:t>i</a:t>
            </a:r>
            <a:r>
              <a:rPr lang="hu-HU" altLang="hu-HU"/>
              <a:t> – súlyozó tényező. </a:t>
            </a:r>
          </a:p>
        </p:txBody>
      </p:sp>
      <p:sp>
        <p:nvSpPr>
          <p:cNvPr id="7174" name="Téglalap 7"/>
          <p:cNvSpPr>
            <a:spLocks noChangeArrowheads="1"/>
          </p:cNvSpPr>
          <p:nvPr/>
        </p:nvSpPr>
        <p:spPr bwMode="auto">
          <a:xfrm>
            <a:off x="4787900" y="4133850"/>
            <a:ext cx="35290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sz="1400" b="1">
                <a:latin typeface="Cambria Math" pitchFamily="18" charset="0"/>
              </a:rPr>
              <a:t>A súlyozó tényezők</a:t>
            </a:r>
            <a:endParaRPr lang="hu-HU"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0.1 </a:t>
            </a:r>
            <a:r>
              <a:rPr lang="hu-HU" altLang="hu-HU" sz="1400">
                <a:latin typeface="Cambria Math" pitchFamily="18" charset="0"/>
              </a:rPr>
              <a:t> - októberben	</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0.4 </a:t>
            </a:r>
            <a:r>
              <a:rPr lang="hu-HU" altLang="hu-HU" sz="1400">
                <a:latin typeface="Cambria Math" pitchFamily="18" charset="0"/>
              </a:rPr>
              <a:t>–</a:t>
            </a:r>
            <a:r>
              <a:rPr lang="en-US" altLang="hu-HU" sz="1400">
                <a:latin typeface="Cambria Math" pitchFamily="18" charset="0"/>
              </a:rPr>
              <a:t> </a:t>
            </a:r>
            <a:r>
              <a:rPr lang="hu-HU" altLang="hu-HU" sz="1400">
                <a:latin typeface="Cambria Math" pitchFamily="18" charset="0"/>
              </a:rPr>
              <a:t>novemberben - december</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0.5 </a:t>
            </a:r>
            <a:r>
              <a:rPr lang="hu-HU" altLang="hu-HU" sz="1400">
                <a:latin typeface="Cambria Math" pitchFamily="18" charset="0"/>
              </a:rPr>
              <a:t>–</a:t>
            </a:r>
            <a:r>
              <a:rPr lang="en-US" altLang="hu-HU" sz="1400">
                <a:latin typeface="Cambria Math" pitchFamily="18" charset="0"/>
              </a:rPr>
              <a:t> </a:t>
            </a:r>
            <a:r>
              <a:rPr lang="hu-HU" altLang="hu-HU" sz="1400">
                <a:latin typeface="Cambria Math" pitchFamily="18" charset="0"/>
              </a:rPr>
              <a:t>december-április</a:t>
            </a:r>
          </a:p>
          <a:p>
            <a:pPr>
              <a:spcBef>
                <a:spcPct val="0"/>
              </a:spcBef>
              <a:buFontTx/>
              <a:buNone/>
            </a:pPr>
            <a:r>
              <a:rPr lang="hu-HU" altLang="hu-HU" sz="1400">
                <a:latin typeface="Cambria Math" pitchFamily="18" charset="0"/>
              </a:rPr>
              <a:t>	</a:t>
            </a:r>
            <a:r>
              <a:rPr lang="en-US" altLang="hu-HU" sz="1400">
                <a:latin typeface="Cambria Math" pitchFamily="18" charset="0"/>
              </a:rPr>
              <a:t>0.8 </a:t>
            </a:r>
            <a:r>
              <a:rPr lang="hu-HU" altLang="hu-HU" sz="1400">
                <a:latin typeface="Cambria Math" pitchFamily="18" charset="0"/>
              </a:rPr>
              <a:t>- májusban</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1.2 </a:t>
            </a:r>
            <a:r>
              <a:rPr lang="hu-HU" altLang="hu-HU" sz="1400">
                <a:latin typeface="Cambria Math" pitchFamily="18" charset="0"/>
              </a:rPr>
              <a:t>- júniusban</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1.6 </a:t>
            </a:r>
            <a:r>
              <a:rPr lang="hu-HU" altLang="hu-HU" sz="1400">
                <a:latin typeface="Cambria Math" pitchFamily="18" charset="0"/>
              </a:rPr>
              <a:t>- júliusban</a:t>
            </a:r>
            <a:endParaRPr lang="en-US" altLang="hu-HU" sz="1400">
              <a:latin typeface="Cambria Math" pitchFamily="18" charset="0"/>
            </a:endParaRPr>
          </a:p>
          <a:p>
            <a:pPr>
              <a:spcBef>
                <a:spcPct val="0"/>
              </a:spcBef>
              <a:buFontTx/>
              <a:buNone/>
            </a:pPr>
            <a:r>
              <a:rPr lang="hu-HU" altLang="hu-HU" sz="1400">
                <a:latin typeface="Cambria Math" pitchFamily="18" charset="0"/>
              </a:rPr>
              <a:t>	</a:t>
            </a:r>
            <a:r>
              <a:rPr lang="en-US" altLang="hu-HU" sz="1400">
                <a:latin typeface="Cambria Math" pitchFamily="18" charset="0"/>
              </a:rPr>
              <a:t>0.9 </a:t>
            </a:r>
            <a:r>
              <a:rPr lang="hu-HU" altLang="hu-HU" sz="1400">
                <a:latin typeface="Cambria Math" pitchFamily="18" charset="0"/>
              </a:rPr>
              <a:t>– augusztusban</a:t>
            </a:r>
          </a:p>
          <a:p>
            <a:pPr>
              <a:spcBef>
                <a:spcPct val="0"/>
              </a:spcBef>
              <a:buFontTx/>
              <a:buNone/>
            </a:pPr>
            <a:r>
              <a:rPr lang="hu-HU" altLang="hu-HU" sz="1400">
                <a:latin typeface="Cambria Math" pitchFamily="18" charset="0"/>
              </a:rPr>
              <a:t>	0.1 - szeptember</a:t>
            </a:r>
            <a:endParaRPr lang="en-US" altLang="hu-HU" sz="1400">
              <a:latin typeface="Cambria Math" pitchFamily="18" charset="0"/>
            </a:endParaRPr>
          </a:p>
        </p:txBody>
      </p:sp>
      <p:pic>
        <p:nvPicPr>
          <p:cNvPr id="7175" name="Picture 3" descr="http://wahastrat.vizugy.hu/kepek/keplet_pad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002213"/>
            <a:ext cx="4186237"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49225" y="157163"/>
            <a:ext cx="8734425" cy="400050"/>
          </a:xfrm>
          <a:prstGeom prst="rect">
            <a:avLst/>
          </a:prstGeom>
          <a:solidFill>
            <a:schemeClr val="lt1">
              <a:alpha val="52000"/>
            </a:schemeClr>
          </a:solidFill>
        </p:spPr>
        <p:style>
          <a:lnRef idx="2">
            <a:schemeClr val="accent3"/>
          </a:lnRef>
          <a:fillRef idx="1">
            <a:schemeClr val="lt1"/>
          </a:fillRef>
          <a:effectRef idx="0">
            <a:schemeClr val="accent3"/>
          </a:effectRef>
          <a:fontRef idx="minor">
            <a:schemeClr val="dk1"/>
          </a:fontRef>
        </p:style>
        <p:txBody>
          <a:bodyPr>
            <a:spAutoFit/>
          </a:bodyPr>
          <a:lstStyle/>
          <a:p>
            <a:pPr>
              <a:defRPr/>
            </a:pPr>
            <a:r>
              <a:rPr lang="hu-HU" sz="2000" b="1" dirty="0"/>
              <a:t>Az aszályindex korrekciós tényezőinek (k1, k2, k3) számítása</a:t>
            </a:r>
          </a:p>
        </p:txBody>
      </p:sp>
      <p:pic>
        <p:nvPicPr>
          <p:cNvPr id="8195" name="Picture 2" descr="http://wahastrat.vizugy.hu/kepek/keplet_pad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62025"/>
            <a:ext cx="25923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églalap 5"/>
          <p:cNvSpPr>
            <a:spLocks noChangeArrowheads="1"/>
          </p:cNvSpPr>
          <p:nvPr/>
        </p:nvSpPr>
        <p:spPr bwMode="auto">
          <a:xfrm>
            <a:off x="3468688" y="796925"/>
            <a:ext cx="570071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b="1"/>
              <a:t>k</a:t>
            </a:r>
            <a:r>
              <a:rPr lang="hu-HU" altLang="hu-HU" b="1" baseline="-25000"/>
              <a:t>1</a:t>
            </a:r>
            <a:r>
              <a:rPr lang="hu-HU" altLang="hu-HU" sz="1600"/>
              <a:t> – hőmérsékleti korrekciós tényező,</a:t>
            </a:r>
          </a:p>
          <a:p>
            <a:pPr>
              <a:spcBef>
                <a:spcPct val="0"/>
              </a:spcBef>
              <a:buFontTx/>
              <a:buNone/>
            </a:pPr>
            <a:r>
              <a:rPr lang="hu-HU" altLang="hu-HU" sz="1600"/>
              <a:t>T</a:t>
            </a:r>
            <a:r>
              <a:rPr lang="hu-HU" altLang="hu-HU" sz="1600" baseline="-25000"/>
              <a:t>jun,jul,aug</a:t>
            </a:r>
            <a:r>
              <a:rPr lang="hu-HU" altLang="hu-HU" sz="1600"/>
              <a:t> – tárgyévi havi középhőmérséklet jún., júl., aug. hónapra,</a:t>
            </a:r>
          </a:p>
          <a:p>
            <a:pPr>
              <a:spcBef>
                <a:spcPct val="0"/>
              </a:spcBef>
              <a:buFontTx/>
              <a:buNone/>
            </a:pPr>
            <a:r>
              <a:rPr lang="hu-HU" altLang="hu-HU" sz="1600"/>
              <a:t>T</a:t>
            </a:r>
            <a:r>
              <a:rPr lang="hu-HU" altLang="hu-HU" sz="1600" baseline="-25000"/>
              <a:t>jun,jul,aug</a:t>
            </a:r>
            <a:r>
              <a:rPr lang="hu-HU" altLang="hu-HU" sz="1600"/>
              <a:t> – sokévi havi középhőmérséklet átlaga jún., júl., aug. 	hónapra (1971-2000 időszakra)</a:t>
            </a:r>
          </a:p>
        </p:txBody>
      </p:sp>
      <p:pic>
        <p:nvPicPr>
          <p:cNvPr id="8197" name="Picture 4" descr="http://wahastrat.vizugy.hu/kepek/keplet_padi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405063"/>
            <a:ext cx="32146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églalap 7"/>
          <p:cNvSpPr>
            <a:spLocks noChangeArrowheads="1"/>
          </p:cNvSpPr>
          <p:nvPr/>
        </p:nvSpPr>
        <p:spPr bwMode="auto">
          <a:xfrm>
            <a:off x="3443288" y="2273300"/>
            <a:ext cx="54498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just">
              <a:spcBef>
                <a:spcPct val="0"/>
              </a:spcBef>
              <a:buFontTx/>
              <a:buNone/>
            </a:pPr>
            <a:r>
              <a:rPr lang="hu-HU" altLang="hu-HU" b="1"/>
              <a:t>k</a:t>
            </a:r>
            <a:r>
              <a:rPr lang="hu-HU" altLang="hu-HU" b="1" baseline="-25000"/>
              <a:t>2</a:t>
            </a:r>
            <a:r>
              <a:rPr lang="hu-HU" altLang="hu-HU" sz="1400"/>
              <a:t> –  </a:t>
            </a:r>
            <a:r>
              <a:rPr lang="hu-HU" altLang="hu-HU" sz="1600"/>
              <a:t>csapadék-korrekciós tényező</a:t>
            </a:r>
          </a:p>
          <a:p>
            <a:pPr algn="just">
              <a:spcBef>
                <a:spcPct val="0"/>
              </a:spcBef>
              <a:buFontTx/>
              <a:buNone/>
            </a:pPr>
            <a:r>
              <a:rPr lang="hu-HU" altLang="hu-HU" sz="1600"/>
              <a:t>P</a:t>
            </a:r>
            <a:r>
              <a:rPr lang="hu-HU" altLang="hu-HU" sz="1600" baseline="-25000"/>
              <a:t>minsummer</a:t>
            </a:r>
            <a:r>
              <a:rPr lang="hu-HU" altLang="hu-HU" sz="1600"/>
              <a:t> – a három nyári hónap (jún., júl., aug.) </a:t>
            </a:r>
          </a:p>
          <a:p>
            <a:pPr algn="just">
              <a:spcBef>
                <a:spcPct val="0"/>
              </a:spcBef>
              <a:buFontTx/>
              <a:buNone/>
            </a:pPr>
            <a:r>
              <a:rPr lang="hu-HU" altLang="hu-HU" sz="1600"/>
              <a:t>sokéves csapadékátlaga közül a legkisebb,</a:t>
            </a:r>
          </a:p>
          <a:p>
            <a:pPr algn="just">
              <a:spcBef>
                <a:spcPct val="0"/>
              </a:spcBef>
              <a:buFontTx/>
              <a:buNone/>
            </a:pPr>
            <a:r>
              <a:rPr lang="hu-HU" altLang="hu-HU" sz="1600"/>
              <a:t>MIN </a:t>
            </a:r>
            <a:r>
              <a:rPr lang="hu-HU" altLang="hu-HU" sz="1600" baseline="-25000"/>
              <a:t>(Pjun, Pjul, Paug)</a:t>
            </a:r>
            <a:r>
              <a:rPr lang="hu-HU" altLang="hu-HU" sz="1600"/>
              <a:t> – a tárgyévi három nyári hónap (jún., júl., aug.) </a:t>
            </a:r>
          </a:p>
          <a:p>
            <a:pPr algn="just">
              <a:spcBef>
                <a:spcPct val="0"/>
              </a:spcBef>
              <a:buFontTx/>
              <a:buNone/>
            </a:pPr>
            <a:r>
              <a:rPr lang="hu-HU" altLang="hu-HU" sz="1600"/>
              <a:t>csapadékértéke közül a legkisebb. </a:t>
            </a:r>
          </a:p>
        </p:txBody>
      </p:sp>
      <p:pic>
        <p:nvPicPr>
          <p:cNvPr id="8199" name="Picture 5" descr="http://wahastrat.vizugy.hu/kepek/keplet_padi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56063"/>
            <a:ext cx="129698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églalap 9"/>
          <p:cNvSpPr>
            <a:spLocks noChangeArrowheads="1"/>
          </p:cNvSpPr>
          <p:nvPr/>
        </p:nvSpPr>
        <p:spPr bwMode="auto">
          <a:xfrm>
            <a:off x="3443288" y="4011613"/>
            <a:ext cx="559276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b="1"/>
              <a:t>k</a:t>
            </a:r>
            <a:r>
              <a:rPr lang="hu-HU" altLang="hu-HU" b="1" baseline="-25000"/>
              <a:t>3</a:t>
            </a:r>
            <a:r>
              <a:rPr lang="hu-HU" altLang="hu-HU" b="1"/>
              <a:t> </a:t>
            </a:r>
            <a:r>
              <a:rPr lang="hu-HU" altLang="hu-HU" sz="1600"/>
              <a:t>– a megelőző időszak csapadékviszonyait jellemző korrekciós tényező</a:t>
            </a:r>
          </a:p>
          <a:p>
            <a:pPr>
              <a:spcBef>
                <a:spcPct val="0"/>
              </a:spcBef>
              <a:buFontTx/>
              <a:buNone/>
            </a:pPr>
            <a:r>
              <a:rPr lang="hu-HU" altLang="hu-HU" sz="1600"/>
              <a:t>P – sokévi csapadékösszeg, okt.-szept. időszakra</a:t>
            </a:r>
          </a:p>
          <a:p>
            <a:pPr>
              <a:spcBef>
                <a:spcPct val="0"/>
              </a:spcBef>
              <a:buFontTx/>
              <a:buNone/>
            </a:pPr>
            <a:r>
              <a:rPr lang="hu-HU" altLang="hu-HU" sz="1600"/>
              <a:t>P</a:t>
            </a:r>
            <a:r>
              <a:rPr lang="hu-HU" altLang="hu-HU" sz="1600" baseline="-25000"/>
              <a:t>36m</a:t>
            </a:r>
            <a:r>
              <a:rPr lang="hu-HU" altLang="hu-HU" sz="1600"/>
              <a:t> – tárgyévet megelőző 3 év csapadékösszeg átlaga, okt.-szept. időszakra</a:t>
            </a:r>
          </a:p>
          <a:p>
            <a:pPr>
              <a:spcBef>
                <a:spcPct val="0"/>
              </a:spcBef>
              <a:buFontTx/>
              <a:buNone/>
            </a:pPr>
            <a:r>
              <a:rPr lang="hu-HU" altLang="hu-HU" sz="1600"/>
              <a:t>n – redukciós tényező, értéke síkvidéken 3,0, domb és hegyvidéken 5,0. </a:t>
            </a:r>
          </a:p>
        </p:txBody>
      </p:sp>
      <p:pic>
        <p:nvPicPr>
          <p:cNvPr id="82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933950"/>
            <a:ext cx="23368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61925" y="53975"/>
            <a:ext cx="5634038" cy="711200"/>
          </a:xfrm>
          <a:prstGeom prst="rect">
            <a:avLst/>
          </a:prstGeom>
          <a:solidFill>
            <a:schemeClr val="bg1">
              <a:lumMod val="95000"/>
              <a:alpha val="63000"/>
            </a:schemeClr>
          </a:solidFill>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cap="all" dirty="0">
                <a:effectLst>
                  <a:outerShdw blurRad="38100" dist="38100" dir="2700000" algn="tl">
                    <a:srgbClr val="000000">
                      <a:alpha val="43137"/>
                    </a:srgbClr>
                  </a:outerShdw>
                </a:effectLst>
              </a:rPr>
              <a:t>Aszályindexek számítása - </a:t>
            </a:r>
            <a:r>
              <a:rPr lang="hu-HU" sz="2800" b="1" cap="all" dirty="0" smtClean="0">
                <a:solidFill>
                  <a:srgbClr val="FF0000"/>
                </a:solidFill>
                <a:effectLst>
                  <a:outerShdw blurRad="38100" dist="38100" dir="2700000" algn="tl">
                    <a:srgbClr val="000000">
                      <a:alpha val="43137"/>
                    </a:srgbClr>
                  </a:outerShdw>
                </a:effectLst>
              </a:rPr>
              <a:t>SPI</a:t>
            </a:r>
            <a:endParaRPr lang="hu-HU" sz="2000" i="1" dirty="0">
              <a:solidFill>
                <a:srgbClr val="FF0000"/>
              </a:solidFill>
            </a:endParaRPr>
          </a:p>
        </p:txBody>
      </p:sp>
      <p:sp>
        <p:nvSpPr>
          <p:cNvPr id="9219" name="Téglalap 4"/>
          <p:cNvSpPr>
            <a:spLocks noChangeArrowheads="1"/>
          </p:cNvSpPr>
          <p:nvPr/>
        </p:nvSpPr>
        <p:spPr bwMode="auto">
          <a:xfrm>
            <a:off x="149225" y="858838"/>
            <a:ext cx="8874125" cy="1477962"/>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just">
              <a:spcBef>
                <a:spcPct val="0"/>
              </a:spcBef>
              <a:buFontTx/>
              <a:buNone/>
            </a:pPr>
            <a:r>
              <a:rPr lang="hu-HU" altLang="hu-HU"/>
              <a:t>Az </a:t>
            </a:r>
            <a:r>
              <a:rPr lang="hu-HU" altLang="hu-HU" b="1"/>
              <a:t>SPI</a:t>
            </a:r>
            <a:r>
              <a:rPr lang="hu-HU" altLang="hu-HU"/>
              <a:t> (Standardized Precipitation Index – Normalizált Csapadékindex) a nemzetközi aszálykutatási gyakorlatban elismert és alkalmazott mutató, mely adott időszak pozitív (nedves) és negatív (száraz) hidrológiai anomáliáit számszerűsíti. A módszer kidolgozása Mckee és társai (1993) nevéhez főződik, és lényege, hogy a számításhoz mindössze havi csapadékösszeg adatsor szükséges. </a:t>
            </a:r>
          </a:p>
        </p:txBody>
      </p:sp>
      <p:pic>
        <p:nvPicPr>
          <p:cNvPr id="9220" name="Picture 2" descr="http://wahastrat.vizugy.hu/kepek/keplet_s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74925"/>
            <a:ext cx="30384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églalap 6"/>
          <p:cNvSpPr>
            <a:spLocks noChangeArrowheads="1"/>
          </p:cNvSpPr>
          <p:nvPr/>
        </p:nvSpPr>
        <p:spPr bwMode="auto">
          <a:xfrm>
            <a:off x="3786188" y="2547938"/>
            <a:ext cx="5184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a:t>Az SPI értékének meghatározása történhet egyetlen hónapra, vagy több hónapból álló időszakra (általában </a:t>
            </a:r>
            <a:r>
              <a:rPr lang="hu-HU" altLang="hu-HU" b="1"/>
              <a:t>3-6-12 hónapos SPI értékeket számítanak</a:t>
            </a:r>
            <a:r>
              <a:rPr lang="hu-HU" altLang="hu-HU"/>
              <a:t>). </a:t>
            </a:r>
          </a:p>
        </p:txBody>
      </p:sp>
      <p:sp>
        <p:nvSpPr>
          <p:cNvPr id="9222" name="Téglalap 7"/>
          <p:cNvSpPr>
            <a:spLocks noChangeArrowheads="1"/>
          </p:cNvSpPr>
          <p:nvPr/>
        </p:nvSpPr>
        <p:spPr bwMode="auto">
          <a:xfrm>
            <a:off x="369888" y="3662363"/>
            <a:ext cx="84042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a:t>ahol:</a:t>
            </a:r>
          </a:p>
          <a:p>
            <a:pPr>
              <a:spcBef>
                <a:spcPct val="0"/>
              </a:spcBef>
              <a:buFontTx/>
              <a:buNone/>
            </a:pPr>
            <a:r>
              <a:rPr lang="hu-HU" altLang="hu-HU"/>
              <a:t>P – a vizsgált idősor csapadékösszege</a:t>
            </a:r>
          </a:p>
          <a:p>
            <a:pPr>
              <a:spcBef>
                <a:spcPct val="0"/>
              </a:spcBef>
              <a:buFontTx/>
              <a:buNone/>
            </a:pPr>
            <a:r>
              <a:rPr lang="hu-HU" altLang="hu-HU"/>
              <a:t>m(P) – a referencia időszak csapadékátlaga (a vizsgált hónapokra vonatkoztatva)</a:t>
            </a:r>
          </a:p>
          <a:p>
            <a:pPr>
              <a:spcBef>
                <a:spcPct val="0"/>
              </a:spcBef>
              <a:buFontTx/>
              <a:buNone/>
            </a:pPr>
            <a:r>
              <a:rPr lang="hu-HU" altLang="hu-HU"/>
              <a:t>d(P) – a referencia időszak csapadékainak szórása (a vizsgálat hónapokra vonatkoztatva). </a:t>
            </a:r>
          </a:p>
        </p:txBody>
      </p:sp>
      <p:sp>
        <p:nvSpPr>
          <p:cNvPr id="9223" name="Téglalap 8"/>
          <p:cNvSpPr>
            <a:spLocks noChangeArrowheads="1"/>
          </p:cNvSpPr>
          <p:nvPr/>
        </p:nvSpPr>
        <p:spPr bwMode="auto">
          <a:xfrm>
            <a:off x="358775" y="5546725"/>
            <a:ext cx="841533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lgn="just">
              <a:spcBef>
                <a:spcPct val="0"/>
              </a:spcBef>
              <a:buFontTx/>
              <a:buNone/>
            </a:pPr>
            <a:r>
              <a:rPr lang="hu-HU" altLang="hu-HU"/>
              <a:t>A vizsgált hónapok csapadékösszegének és a referencia időszak azonos hónapjainak átlagos csapadékösszegét hasonlítja össze. A </a:t>
            </a:r>
            <a:r>
              <a:rPr lang="hu-HU" altLang="hu-HU" b="1"/>
              <a:t>-1 és 1 </a:t>
            </a:r>
            <a:r>
              <a:rPr lang="hu-HU" altLang="hu-HU"/>
              <a:t>közé eső SPI értékek a </a:t>
            </a:r>
            <a:r>
              <a:rPr lang="hu-HU" altLang="hu-HU" b="1"/>
              <a:t>„normális” </a:t>
            </a:r>
            <a:r>
              <a:rPr lang="hu-HU" altLang="hu-HU"/>
              <a:t>csapadékviszonyokat tükrözik, míg a </a:t>
            </a:r>
            <a:r>
              <a:rPr lang="hu-HU" altLang="hu-HU" b="1"/>
              <a:t>–1 alatti értékek aszályos </a:t>
            </a:r>
            <a:r>
              <a:rPr lang="hu-HU" altLang="hu-HU"/>
              <a:t>időszakot, a </a:t>
            </a:r>
            <a:r>
              <a:rPr lang="hu-HU" altLang="hu-HU" b="1"/>
              <a:t>+1 fölöttiek pedig nedves időszakot </a:t>
            </a:r>
            <a:r>
              <a:rPr lang="hu-HU" altLang="hu-HU"/>
              <a:t>jeleznek.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61925" y="53975"/>
            <a:ext cx="7289800" cy="711200"/>
          </a:xfrm>
          <a:prstGeom prst="rect">
            <a:avLst/>
          </a:prstGeom>
          <a:solidFill>
            <a:schemeClr val="bg1">
              <a:lumMod val="95000"/>
              <a:alpha val="63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cap="all" dirty="0" smtClean="0">
                <a:effectLst>
                  <a:outerShdw blurRad="38100" dist="38100" dir="2700000" algn="tl">
                    <a:srgbClr val="000000">
                      <a:alpha val="43137"/>
                    </a:srgbClr>
                  </a:outerShdw>
                </a:effectLst>
              </a:rPr>
              <a:t>Kapcsolat PADI – SPI között</a:t>
            </a:r>
            <a:endParaRPr lang="hu-HU" sz="2800" b="1" cap="all" dirty="0">
              <a:effectLst>
                <a:outerShdw blurRad="38100" dist="38100" dir="2700000" algn="tl">
                  <a:srgbClr val="000000">
                    <a:alpha val="43137"/>
                  </a:srgbClr>
                </a:outerShdw>
              </a:effectLst>
            </a:endParaRPr>
          </a:p>
        </p:txBody>
      </p:sp>
      <p:graphicFrame>
        <p:nvGraphicFramePr>
          <p:cNvPr id="5" name="Diagram 4"/>
          <p:cNvGraphicFramePr>
            <a:graphicFrameLocks/>
          </p:cNvGraphicFramePr>
          <p:nvPr/>
        </p:nvGraphicFramePr>
        <p:xfrm>
          <a:off x="3996235" y="3630594"/>
          <a:ext cx="5060592" cy="31495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p:cNvGraphicFramePr>
            <a:graphicFrameLocks/>
          </p:cNvGraphicFramePr>
          <p:nvPr/>
        </p:nvGraphicFramePr>
        <p:xfrm>
          <a:off x="162031" y="764704"/>
          <a:ext cx="5130049" cy="3005581"/>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Téglalap 6"/>
          <p:cNvSpPr>
            <a:spLocks noChangeArrowheads="1"/>
          </p:cNvSpPr>
          <p:nvPr/>
        </p:nvSpPr>
        <p:spPr bwMode="auto">
          <a:xfrm>
            <a:off x="196850" y="4005263"/>
            <a:ext cx="3609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a:t>A két skála közötti kapcsolódási pont a normál, azaz átlagos év, ez az </a:t>
            </a:r>
            <a:r>
              <a:rPr lang="hu-HU" altLang="hu-HU" b="1"/>
              <a:t>SPI esetében 0 </a:t>
            </a:r>
            <a:r>
              <a:rPr lang="hu-HU" altLang="hu-HU"/>
              <a:t>érték a </a:t>
            </a:r>
            <a:r>
              <a:rPr lang="hu-HU" altLang="hu-HU" b="1"/>
              <a:t>PADI esetében  4,5 körüli érték</a:t>
            </a:r>
            <a:r>
              <a:rPr lang="hu-HU" altLang="hu-HU"/>
              <a:t>.</a:t>
            </a:r>
          </a:p>
        </p:txBody>
      </p:sp>
      <p:pic>
        <p:nvPicPr>
          <p:cNvPr id="10246" name="Picture 4" descr="http://wahastrat.vizugy.hu/terkep/spi/jelmagyaraz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150" y="981075"/>
            <a:ext cx="159385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5" y="981075"/>
            <a:ext cx="2127250" cy="251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8" name="Téglalap 1"/>
          <p:cNvSpPr>
            <a:spLocks noChangeArrowheads="1"/>
          </p:cNvSpPr>
          <p:nvPr/>
        </p:nvSpPr>
        <p:spPr bwMode="auto">
          <a:xfrm>
            <a:off x="234950" y="5722938"/>
            <a:ext cx="354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sz="1200" u="sng">
                <a:solidFill>
                  <a:schemeClr val="accent2"/>
                </a:solidFill>
              </a:rPr>
              <a:t>http://wahastrat.vizugy.hu/terkep/terkep_spi.aspx</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161925" y="53975"/>
            <a:ext cx="7289800" cy="711200"/>
          </a:xfrm>
          <a:prstGeom prst="rect">
            <a:avLst/>
          </a:prstGeom>
          <a:solidFill>
            <a:schemeClr val="bg1">
              <a:lumMod val="95000"/>
              <a:alpha val="63000"/>
            </a:schemeClr>
          </a:solidFill>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hu-HU" sz="2800" b="1" cap="all" dirty="0" smtClean="0">
                <a:effectLst>
                  <a:outerShdw blurRad="38100" dist="38100" dir="2700000" algn="tl">
                    <a:srgbClr val="000000">
                      <a:alpha val="43137"/>
                    </a:srgbClr>
                  </a:outerShdw>
                </a:effectLst>
              </a:rPr>
              <a:t>A HAZAI ASZÁLYKUTATÁS FEJLESZTÉSE</a:t>
            </a:r>
            <a:endParaRPr lang="hu-HU" sz="2800" b="1" cap="all" dirty="0">
              <a:effectLst>
                <a:outerShdw blurRad="38100" dist="38100" dir="2700000" algn="tl">
                  <a:srgbClr val="000000">
                    <a:alpha val="43137"/>
                  </a:srgbClr>
                </a:outerShdw>
              </a:effectLst>
            </a:endParaRPr>
          </a:p>
        </p:txBody>
      </p:sp>
      <p:sp>
        <p:nvSpPr>
          <p:cNvPr id="11267" name="Téglalap 6"/>
          <p:cNvSpPr>
            <a:spLocks noChangeArrowheads="1"/>
          </p:cNvSpPr>
          <p:nvPr/>
        </p:nvSpPr>
        <p:spPr bwMode="auto">
          <a:xfrm>
            <a:off x="395288" y="765175"/>
            <a:ext cx="8081962" cy="400050"/>
          </a:xfrm>
          <a:prstGeom prst="rect">
            <a:avLst/>
          </a:prstGeom>
          <a:solidFill>
            <a:srgbClr val="FAEDB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charset="0"/>
                <a:cs typeface="Arial" charset="0"/>
              </a:defRPr>
            </a:lvl1pPr>
            <a:lvl2pPr marL="742950" indent="-285750">
              <a:spcBef>
                <a:spcPct val="20000"/>
              </a:spcBef>
              <a:buChar char="–"/>
              <a:defRPr>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a:solidFill>
                  <a:schemeClr val="tx1"/>
                </a:solidFill>
                <a:latin typeface="Arial" charset="0"/>
                <a:cs typeface="Arial" charset="0"/>
              </a:defRPr>
            </a:lvl4pPr>
            <a:lvl5pPr marL="2057400" indent="-228600">
              <a:spcBef>
                <a:spcPct val="20000"/>
              </a:spcBef>
              <a:buChar char="»"/>
              <a:defRPr>
                <a:solidFill>
                  <a:schemeClr val="tx1"/>
                </a:solidFill>
                <a:latin typeface="Arial" charset="0"/>
                <a:cs typeface="Arial" charset="0"/>
              </a:defRPr>
            </a:lvl5pPr>
            <a:lvl6pPr marL="2514600" indent="-228600" eaLnBrk="0" fontAlgn="base" hangingPunct="0">
              <a:spcBef>
                <a:spcPct val="20000"/>
              </a:spcBef>
              <a:spcAft>
                <a:spcPct val="0"/>
              </a:spcAft>
              <a:buChar char="»"/>
              <a:defRPr>
                <a:solidFill>
                  <a:schemeClr val="tx1"/>
                </a:solidFill>
                <a:latin typeface="Arial" charset="0"/>
                <a:cs typeface="Arial" charset="0"/>
              </a:defRPr>
            </a:lvl6pPr>
            <a:lvl7pPr marL="2971800" indent="-228600" eaLnBrk="0" fontAlgn="base" hangingPunct="0">
              <a:spcBef>
                <a:spcPct val="20000"/>
              </a:spcBef>
              <a:spcAft>
                <a:spcPct val="0"/>
              </a:spcAft>
              <a:buChar char="»"/>
              <a:defRPr>
                <a:solidFill>
                  <a:schemeClr val="tx1"/>
                </a:solidFill>
                <a:latin typeface="Arial" charset="0"/>
                <a:cs typeface="Arial" charset="0"/>
              </a:defRPr>
            </a:lvl7pPr>
            <a:lvl8pPr marL="3429000" indent="-228600" eaLnBrk="0" fontAlgn="base" hangingPunct="0">
              <a:spcBef>
                <a:spcPct val="20000"/>
              </a:spcBef>
              <a:spcAft>
                <a:spcPct val="0"/>
              </a:spcAft>
              <a:buChar char="»"/>
              <a:defRPr>
                <a:solidFill>
                  <a:schemeClr val="tx1"/>
                </a:solidFill>
                <a:latin typeface="Arial" charset="0"/>
                <a:cs typeface="Arial" charset="0"/>
              </a:defRPr>
            </a:lvl8pPr>
            <a:lvl9pPr marL="3886200" indent="-228600" eaLnBrk="0" fontAlgn="base" hangingPunct="0">
              <a:spcBef>
                <a:spcPct val="20000"/>
              </a:spcBef>
              <a:spcAft>
                <a:spcPct val="0"/>
              </a:spcAft>
              <a:buChar char="»"/>
              <a:defRPr>
                <a:solidFill>
                  <a:schemeClr val="tx1"/>
                </a:solidFill>
                <a:latin typeface="Arial" charset="0"/>
                <a:cs typeface="Arial" charset="0"/>
              </a:defRPr>
            </a:lvl9pPr>
          </a:lstStyle>
          <a:p>
            <a:pPr>
              <a:spcBef>
                <a:spcPct val="0"/>
              </a:spcBef>
              <a:buFontTx/>
              <a:buNone/>
            </a:pPr>
            <a:r>
              <a:rPr lang="hu-HU" altLang="hu-HU" sz="2000" b="1"/>
              <a:t>ELŐREJELZÉS				ÉRTÉKELÉS	</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l="4013" t="2983" r="4630" b="3299"/>
          <a:stretch>
            <a:fillRect/>
          </a:stretch>
        </p:blipFill>
        <p:spPr bwMode="auto">
          <a:xfrm>
            <a:off x="5487988" y="1604963"/>
            <a:ext cx="3567112" cy="517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00" y="1700213"/>
            <a:ext cx="3927475"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églalap 7"/>
          <p:cNvSpPr/>
          <p:nvPr/>
        </p:nvSpPr>
        <p:spPr>
          <a:xfrm>
            <a:off x="128588" y="1276350"/>
            <a:ext cx="5011737" cy="354013"/>
          </a:xfrm>
          <a:prstGeom prst="rect">
            <a:avLst/>
          </a:prstGeom>
        </p:spPr>
        <p:txBody>
          <a:bodyPr wrap="none">
            <a:spAutoFit/>
          </a:bodyPr>
          <a:lstStyle/>
          <a:p>
            <a:pPr>
              <a:defRPr/>
            </a:pPr>
            <a:r>
              <a:rPr lang="hu-HU" sz="1700" b="1" dirty="0">
                <a:effectLst>
                  <a:outerShdw blurRad="38100" dist="38100" dir="2700000" algn="tl">
                    <a:srgbClr val="000000">
                      <a:alpha val="43137"/>
                    </a:srgbClr>
                  </a:outerShdw>
                </a:effectLst>
              </a:rPr>
              <a:t>NDVI (</a:t>
            </a:r>
            <a:r>
              <a:rPr lang="hu-HU" sz="1700" b="1" dirty="0" err="1">
                <a:effectLst>
                  <a:outerShdw blurRad="38100" dist="38100" dir="2700000" algn="tl">
                    <a:srgbClr val="000000">
                      <a:alpha val="43137"/>
                    </a:srgbClr>
                  </a:outerShdw>
                </a:effectLst>
              </a:rPr>
              <a:t>Normalized</a:t>
            </a:r>
            <a:r>
              <a:rPr lang="hu-HU" sz="1700" b="1" dirty="0">
                <a:effectLst>
                  <a:outerShdw blurRad="38100" dist="38100" dir="2700000" algn="tl">
                    <a:srgbClr val="000000">
                      <a:alpha val="43137"/>
                    </a:srgbClr>
                  </a:outerShdw>
                </a:effectLst>
              </a:rPr>
              <a:t> </a:t>
            </a:r>
            <a:r>
              <a:rPr lang="hu-HU" sz="1700" b="1" dirty="0" err="1">
                <a:effectLst>
                  <a:outerShdw blurRad="38100" dist="38100" dir="2700000" algn="tl">
                    <a:srgbClr val="000000">
                      <a:alpha val="43137"/>
                    </a:srgbClr>
                  </a:outerShdw>
                </a:effectLst>
              </a:rPr>
              <a:t>Difference</a:t>
            </a:r>
            <a:r>
              <a:rPr lang="hu-HU" sz="1700" b="1" dirty="0">
                <a:effectLst>
                  <a:outerShdw blurRad="38100" dist="38100" dir="2700000" algn="tl">
                    <a:srgbClr val="000000">
                      <a:alpha val="43137"/>
                    </a:srgbClr>
                  </a:outerShdw>
                </a:effectLst>
              </a:rPr>
              <a:t> </a:t>
            </a:r>
            <a:r>
              <a:rPr lang="hu-HU" sz="1700" b="1" dirty="0" err="1">
                <a:effectLst>
                  <a:outerShdw blurRad="38100" dist="38100" dir="2700000" algn="tl">
                    <a:srgbClr val="000000">
                      <a:alpha val="43137"/>
                    </a:srgbClr>
                  </a:outerShdw>
                </a:effectLst>
              </a:rPr>
              <a:t>Vegetation</a:t>
            </a:r>
            <a:r>
              <a:rPr lang="hu-HU" sz="1700" b="1" dirty="0">
                <a:effectLst>
                  <a:outerShdw blurRad="38100" dist="38100" dir="2700000" algn="tl">
                    <a:srgbClr val="000000">
                      <a:alpha val="43137"/>
                    </a:srgbClr>
                  </a:outerShdw>
                </a:effectLst>
              </a:rPr>
              <a:t> Index)</a:t>
            </a:r>
          </a:p>
        </p:txBody>
      </p:sp>
      <p:sp>
        <p:nvSpPr>
          <p:cNvPr id="2" name="Téglalap 1"/>
          <p:cNvSpPr/>
          <p:nvPr/>
        </p:nvSpPr>
        <p:spPr>
          <a:xfrm>
            <a:off x="128588" y="4008438"/>
            <a:ext cx="3476144" cy="369332"/>
          </a:xfrm>
          <a:prstGeom prst="rect">
            <a:avLst/>
          </a:prstGeom>
        </p:spPr>
        <p:txBody>
          <a:bodyPr wrap="none">
            <a:spAutoFit/>
          </a:bodyPr>
          <a:lstStyle/>
          <a:p>
            <a:pPr>
              <a:defRPr/>
            </a:pPr>
            <a:r>
              <a:rPr lang="hu-HU" b="1" dirty="0" err="1">
                <a:effectLst>
                  <a:outerShdw blurRad="38100" dist="38100" dir="2700000" algn="tl">
                    <a:srgbClr val="000000">
                      <a:alpha val="43137"/>
                    </a:srgbClr>
                  </a:outerShdw>
                </a:effectLst>
              </a:rPr>
              <a:t>Tasseled</a:t>
            </a:r>
            <a:r>
              <a:rPr lang="hu-HU" b="1" dirty="0">
                <a:effectLst>
                  <a:outerShdw blurRad="38100" dist="38100" dir="2700000" algn="tl">
                    <a:srgbClr val="000000">
                      <a:alpha val="43137"/>
                    </a:srgbClr>
                  </a:outerShdw>
                </a:effectLst>
              </a:rPr>
              <a:t> </a:t>
            </a:r>
            <a:r>
              <a:rPr lang="hu-HU" b="1" dirty="0" err="1">
                <a:effectLst>
                  <a:outerShdw blurRad="38100" dist="38100" dir="2700000" algn="tl">
                    <a:srgbClr val="000000">
                      <a:alpha val="43137"/>
                    </a:srgbClr>
                  </a:outerShdw>
                </a:effectLst>
              </a:rPr>
              <a:t>cap</a:t>
            </a:r>
            <a:r>
              <a:rPr lang="hu-HU" b="1" dirty="0">
                <a:effectLst>
                  <a:outerShdw blurRad="38100" dist="38100" dir="2700000" algn="tl">
                    <a:srgbClr val="000000">
                      <a:alpha val="43137"/>
                    </a:srgbClr>
                  </a:outerShdw>
                </a:effectLst>
              </a:rPr>
              <a:t> - </a:t>
            </a:r>
            <a:r>
              <a:rPr lang="hu-HU" b="1" dirty="0" smtClean="0">
                <a:effectLst>
                  <a:outerShdw blurRad="38100" dist="38100" dir="2700000" algn="tl">
                    <a:srgbClr val="000000">
                      <a:alpha val="43137"/>
                    </a:srgbClr>
                  </a:outerShdw>
                </a:effectLst>
              </a:rPr>
              <a:t>transzformáció</a:t>
            </a:r>
            <a:endParaRPr lang="hu-HU" b="1" dirty="0">
              <a:effectLst>
                <a:outerShdw blurRad="38100" dist="38100" dir="2700000" algn="tl">
                  <a:srgbClr val="000000">
                    <a:alpha val="43137"/>
                  </a:srgbClr>
                </a:outerShdw>
              </a:effectLst>
            </a:endParaRPr>
          </a:p>
        </p:txBody>
      </p:sp>
      <p:sp>
        <p:nvSpPr>
          <p:cNvPr id="11272" name="Téglalap 2"/>
          <p:cNvSpPr>
            <a:spLocks noChangeArrowheads="1"/>
          </p:cNvSpPr>
          <p:nvPr/>
        </p:nvSpPr>
        <p:spPr bwMode="auto">
          <a:xfrm>
            <a:off x="185738" y="4724400"/>
            <a:ext cx="5130800" cy="1201738"/>
          </a:xfrm>
          <a:prstGeom prst="rect">
            <a:avLst/>
          </a:prstGeom>
          <a:solidFill>
            <a:srgbClr val="FDF7D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hu-HU" altLang="hu-HU" i="1"/>
              <a:t>Egyes sáv: (</a:t>
            </a:r>
            <a:r>
              <a:rPr lang="hu-HU" altLang="hu-HU" i="1" u="sng"/>
              <a:t>brightness</a:t>
            </a:r>
            <a:r>
              <a:rPr lang="hu-HU" altLang="hu-HU" i="1"/>
              <a:t>, talajra vonatkozólag) </a:t>
            </a:r>
          </a:p>
          <a:p>
            <a:r>
              <a:rPr lang="hu-HU" altLang="hu-HU" i="1"/>
              <a:t>Kettes sáv: (</a:t>
            </a:r>
            <a:r>
              <a:rPr lang="hu-HU" altLang="hu-HU" i="1" u="sng"/>
              <a:t>greeness</a:t>
            </a:r>
            <a:r>
              <a:rPr lang="hu-HU" altLang="hu-HU" i="1"/>
              <a:t>, a vegetáció mérője) </a:t>
            </a:r>
          </a:p>
          <a:p>
            <a:r>
              <a:rPr lang="hu-HU" altLang="hu-HU" i="1"/>
              <a:t>Hármas sáv: (</a:t>
            </a:r>
            <a:r>
              <a:rPr lang="hu-HU" altLang="hu-HU" i="1" u="sng"/>
              <a:t>wetness</a:t>
            </a:r>
            <a:r>
              <a:rPr lang="hu-HU" altLang="hu-HU" i="1"/>
              <a:t>, a talaj és a lombkorona 	      kölcsönhatása, nedvességi mutató) </a:t>
            </a:r>
          </a:p>
        </p:txBody>
      </p:sp>
      <p:sp>
        <p:nvSpPr>
          <p:cNvPr id="11" name="Téglalap 10"/>
          <p:cNvSpPr/>
          <p:nvPr/>
        </p:nvSpPr>
        <p:spPr>
          <a:xfrm>
            <a:off x="5489575" y="1250950"/>
            <a:ext cx="2576513" cy="354013"/>
          </a:xfrm>
          <a:prstGeom prst="rect">
            <a:avLst/>
          </a:prstGeom>
        </p:spPr>
        <p:txBody>
          <a:bodyPr wrap="none">
            <a:spAutoFit/>
          </a:bodyPr>
          <a:lstStyle/>
          <a:p>
            <a:pPr>
              <a:defRPr/>
            </a:pPr>
            <a:r>
              <a:rPr lang="hu-HU" sz="1700" b="1" dirty="0">
                <a:effectLst>
                  <a:outerShdw blurRad="38100" dist="38100" dir="2700000" algn="tl">
                    <a:srgbClr val="000000">
                      <a:alpha val="43137"/>
                    </a:srgbClr>
                  </a:outerShdw>
                </a:effectLst>
              </a:rPr>
              <a:t>Aszálykockázati térkép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852</TotalTime>
  <Words>1011</Words>
  <Application>Microsoft Office PowerPoint</Application>
  <PresentationFormat>Diavetítés a képernyőre (4:3 oldalarány)</PresentationFormat>
  <Paragraphs>102</Paragraphs>
  <Slides>12</Slides>
  <Notes>0</Notes>
  <HiddenSlides>0</HiddenSlides>
  <MMClips>0</MMClips>
  <ScaleCrop>false</ScaleCrop>
  <HeadingPairs>
    <vt:vector size="4" baseType="variant">
      <vt:variant>
        <vt:lpstr>Téma</vt:lpstr>
      </vt:variant>
      <vt:variant>
        <vt:i4>2</vt:i4>
      </vt:variant>
      <vt:variant>
        <vt:lpstr>Diacímek</vt:lpstr>
      </vt:variant>
      <vt:variant>
        <vt:i4>12</vt:i4>
      </vt:variant>
    </vt:vector>
  </HeadingPairs>
  <TitlesOfParts>
    <vt:vector size="14" baseType="lpstr">
      <vt:lpstr>Default Design</vt:lpstr>
      <vt:lpstr>Custom Design</vt:lpstr>
      <vt:lpstr>Annex II: Examples of the national drought indicator systems </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LISA</dc:creator>
  <cp:lastModifiedBy>Benyhe Balázs</cp:lastModifiedBy>
  <cp:revision>103</cp:revision>
  <dcterms:created xsi:type="dcterms:W3CDTF">2009-02-24T09:05:43Z</dcterms:created>
  <dcterms:modified xsi:type="dcterms:W3CDTF">2014-10-15T14:14:36Z</dcterms:modified>
</cp:coreProperties>
</file>