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6" r:id="rId4"/>
  </p:sldMasterIdLst>
  <p:notesMasterIdLst>
    <p:notesMasterId r:id="rId13"/>
  </p:notesMasterIdLst>
  <p:sldIdLst>
    <p:sldId id="257" r:id="rId5"/>
    <p:sldId id="264" r:id="rId6"/>
    <p:sldId id="263" r:id="rId7"/>
    <p:sldId id="260" r:id="rId8"/>
    <p:sldId id="262" r:id="rId9"/>
    <p:sldId id="269" r:id="rId10"/>
    <p:sldId id="267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4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Dry/wet</a:t>
            </a:r>
            <a:r>
              <a:rPr lang="hu-HU" baseline="0"/>
              <a:t> cereal prise %</a:t>
            </a:r>
            <a:endParaRPr lang="hu-H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700577007074671E-2"/>
          <c:y val="2.5428331875182269E-2"/>
          <c:w val="0.85599259191056098"/>
          <c:h val="0.35270450568678913"/>
        </c:manualLayout>
      </c:layout>
      <c:lineChart>
        <c:grouping val="stacked"/>
        <c:varyColors val="0"/>
        <c:ser>
          <c:idx val="0"/>
          <c:order val="0"/>
          <c:tx>
            <c:strRef>
              <c:f>'[GABONA_-A_búza_(étkezési,_extra,_takarmány,_durum),_kukorica,_árpa_(takarmány,_sör),_zab,_rozs_havi_20140921170826.xlsx]Munka3'!$M$15</c:f>
              <c:strCache>
                <c:ptCount val="1"/>
                <c:pt idx="0">
                  <c:v>Maize (T) price index (dry/wet year)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'[GABONA_-A_búza_(étkezési,_extra,_takarmány,_durum),_kukorica,_árpa_(takarmány,_sör),_zab,_rozs_havi_20140921170826.xlsx]Munka3'!$L$16:$L$27</c:f>
              <c:strCache>
                <c:ptCount val="12"/>
                <c:pt idx="0">
                  <c:v>2008. January</c:v>
                </c:pt>
                <c:pt idx="1">
                  <c:v>2008. February</c:v>
                </c:pt>
                <c:pt idx="2">
                  <c:v>2008. March</c:v>
                </c:pt>
                <c:pt idx="3">
                  <c:v>2008. April</c:v>
                </c:pt>
                <c:pt idx="4">
                  <c:v>2008. May</c:v>
                </c:pt>
                <c:pt idx="5">
                  <c:v>2008. June</c:v>
                </c:pt>
                <c:pt idx="6">
                  <c:v>2008. July</c:v>
                </c:pt>
                <c:pt idx="7">
                  <c:v>2008. August</c:v>
                </c:pt>
                <c:pt idx="8">
                  <c:v>2008. September</c:v>
                </c:pt>
                <c:pt idx="9">
                  <c:v>2008. October</c:v>
                </c:pt>
                <c:pt idx="10">
                  <c:v>2008. November</c:v>
                </c:pt>
                <c:pt idx="11">
                  <c:v>2008. December</c:v>
                </c:pt>
              </c:strCache>
            </c:strRef>
          </c:cat>
          <c:val>
            <c:numRef>
              <c:f>'[GABONA_-A_búza_(étkezési,_extra,_takarmány,_durum),_kukorica,_árpa_(takarmány,_sör),_zab,_rozs_havi_20140921170826.xlsx]Munka3'!$M$16:$M$27</c:f>
              <c:numCache>
                <c:formatCode>General</c:formatCode>
                <c:ptCount val="12"/>
                <c:pt idx="0">
                  <c:v>86.300679263552254</c:v>
                </c:pt>
                <c:pt idx="1">
                  <c:v>84.242663276763082</c:v>
                </c:pt>
                <c:pt idx="2">
                  <c:v>80.623528767723215</c:v>
                </c:pt>
                <c:pt idx="3">
                  <c:v>86.834426069071768</c:v>
                </c:pt>
                <c:pt idx="4">
                  <c:v>97.699348935865771</c:v>
                </c:pt>
                <c:pt idx="5">
                  <c:v>119.67565586727274</c:v>
                </c:pt>
                <c:pt idx="6">
                  <c:v>155.28778277055167</c:v>
                </c:pt>
                <c:pt idx="7">
                  <c:v>167.79476913980872</c:v>
                </c:pt>
                <c:pt idx="8">
                  <c:v>174.29348656397664</c:v>
                </c:pt>
                <c:pt idx="9">
                  <c:v>188.43436001857771</c:v>
                </c:pt>
                <c:pt idx="10">
                  <c:v>200.58960876318713</c:v>
                </c:pt>
                <c:pt idx="11">
                  <c:v>206.51615160233078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'[GABONA_-A_búza_(étkezési,_extra,_takarmány,_durum),_kukorica,_árpa_(takarmány,_sör),_zab,_rozs_havi_20140921170826.xlsx]Munka3'!$N$15</c:f>
              <c:strCache>
                <c:ptCount val="1"/>
                <c:pt idx="0">
                  <c:v>Maize(T) price index (dry/wet year)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'[GABONA_-A_búza_(étkezési,_extra,_takarmány,_durum),_kukorica,_árpa_(takarmány,_sör),_zab,_rozs_havi_20140921170826.xlsx]Munka3'!$L$16:$L$27</c:f>
              <c:strCache>
                <c:ptCount val="12"/>
                <c:pt idx="0">
                  <c:v>2008. January</c:v>
                </c:pt>
                <c:pt idx="1">
                  <c:v>2008. February</c:v>
                </c:pt>
                <c:pt idx="2">
                  <c:v>2008. March</c:v>
                </c:pt>
                <c:pt idx="3">
                  <c:v>2008. April</c:v>
                </c:pt>
                <c:pt idx="4">
                  <c:v>2008. May</c:v>
                </c:pt>
                <c:pt idx="5">
                  <c:v>2008. June</c:v>
                </c:pt>
                <c:pt idx="6">
                  <c:v>2008. July</c:v>
                </c:pt>
                <c:pt idx="7">
                  <c:v>2008. August</c:v>
                </c:pt>
                <c:pt idx="8">
                  <c:v>2008. September</c:v>
                </c:pt>
                <c:pt idx="9">
                  <c:v>2008. October</c:v>
                </c:pt>
                <c:pt idx="10">
                  <c:v>2008. November</c:v>
                </c:pt>
                <c:pt idx="11">
                  <c:v>2008. December</c:v>
                </c:pt>
              </c:strCache>
            </c:strRef>
          </c:cat>
          <c:val>
            <c:numRef>
              <c:f>'[GABONA_-A_búza_(étkezési,_extra,_takarmány,_durum),_kukorica,_árpa_(takarmány,_sör),_zab,_rozs_havi_20140921170826.xlsx]Munka3'!$N$16:$N$27</c:f>
              <c:numCache>
                <c:formatCode>General</c:formatCode>
                <c:ptCount val="12"/>
                <c:pt idx="0">
                  <c:v>92.135216003439353</c:v>
                </c:pt>
                <c:pt idx="1">
                  <c:v>93.540363457683128</c:v>
                </c:pt>
                <c:pt idx="2">
                  <c:v>94.848608071583513</c:v>
                </c:pt>
                <c:pt idx="3">
                  <c:v>102.32208346475862</c:v>
                </c:pt>
                <c:pt idx="4">
                  <c:v>107.96303876131826</c:v>
                </c:pt>
                <c:pt idx="5">
                  <c:v>110.10999222818883</c:v>
                </c:pt>
                <c:pt idx="6">
                  <c:v>119.87357998890535</c:v>
                </c:pt>
                <c:pt idx="7">
                  <c:v>168.46549002774952</c:v>
                </c:pt>
                <c:pt idx="8">
                  <c:v>244.34967107593059</c:v>
                </c:pt>
                <c:pt idx="9">
                  <c:v>291.43215611838497</c:v>
                </c:pt>
                <c:pt idx="10">
                  <c:v>305.77158711806527</c:v>
                </c:pt>
                <c:pt idx="11">
                  <c:v>293.26094773097157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3840"/>
        <c:axId val="32949760"/>
      </c:lineChart>
      <c:catAx>
        <c:axId val="72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949760"/>
        <c:crosses val="autoZero"/>
        <c:auto val="1"/>
        <c:lblAlgn val="ctr"/>
        <c:lblOffset val="100"/>
        <c:noMultiLvlLbl val="0"/>
      </c:catAx>
      <c:valAx>
        <c:axId val="3294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20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5BCE2-C8A9-4DD7-98E8-A5FDE479815A}" type="datetimeFigureOut">
              <a:rPr lang="hu-HU" smtClean="0"/>
              <a:t>2014.10.15.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FB29-D346-4595-91FA-B5DD6AB3DF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9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hu-HU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51152B-2945-49EF-8B4D-67C8D8ACD117}" type="slidenum">
              <a:rPr lang="sl-SI" altLang="hu-HU">
                <a:solidFill>
                  <a:prstClr val="black"/>
                </a:solidFill>
              </a:rPr>
              <a:pPr eaLnBrk="1" hangingPunct="1"/>
              <a:t>2</a:t>
            </a:fld>
            <a:endParaRPr lang="sl-SI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8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B7E38-0B29-4197-B398-E1ACB7F8FC03}" type="slidenum">
              <a:rPr lang="ru-RU" altLang="hu-HU">
                <a:solidFill>
                  <a:srgbClr val="FFFFFF"/>
                </a:solidFill>
              </a:rPr>
              <a:pPr/>
              <a:t>5</a:t>
            </a:fld>
            <a:endParaRPr lang="ru-RU" altLang="hu-HU">
              <a:solidFill>
                <a:srgbClr val="FFFFFF"/>
              </a:solidFill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hu-HU" smtClean="0"/>
          </a:p>
        </p:txBody>
      </p:sp>
    </p:spTree>
    <p:extLst>
      <p:ext uri="{BB962C8B-B14F-4D97-AF65-F5344CB8AC3E}">
        <p14:creationId xmlns:p14="http://schemas.microsoft.com/office/powerpoint/2010/main" val="19892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51900" y="2205039"/>
            <a:ext cx="2745317" cy="39211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1" y="2205039"/>
            <a:ext cx="8039100" cy="39211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5589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700213"/>
            <a:ext cx="53848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1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4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24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862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09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5404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1052513"/>
            <a:ext cx="2743200" cy="507365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052513"/>
            <a:ext cx="8026400" cy="50736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5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052514"/>
            <a:ext cx="10972800" cy="5048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09600" y="1700213"/>
            <a:ext cx="5384800" cy="442595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2595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1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84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A20280-7F54-4D39-A7AA-3AA47EC5B506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8C91202-6368-4116-A67B-104848B10926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224705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A38852-D57E-4AE6-BD3B-100A099C0A1D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7B70589C-0453-4200-83DE-8488168B4932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239142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5C5F9C-8703-4118-BBF0-4E50494DD911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BEF7F906-A648-4EEF-AA5C-F4F8127A4586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395997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26742B-34B2-4A60-8227-191AB214EB93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6971DC9-8E6C-4590-A60E-4E68BF37CBD5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313895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7D97BC-B85A-41CE-857A-11DE4516400E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51B84504-DF2D-4A0B-9A8B-5AE5A7785928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277170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35140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DBAC9-CF82-4228-9ADC-F79E23056A20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F1B0F4C-E80F-48D6-B1F9-E6366BBBC36C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2254499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FA27C-BB7E-41A3-A464-530DB9519D3D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B38A4CD9-7A9C-4A00-B088-78265AF75087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2797641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F71287-C9E0-4DA5-A06D-04919D68DE76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24B88C77-0763-4A85-A621-1BAC8155AFE9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428195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3BB65E-068A-49BB-BB67-CFD483C10989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2852E9E5-F640-433C-B308-4A119D020FFB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306614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0EC8E-E6DD-4D90-85B8-B089AD532F2A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126DEB1E-4533-4A5F-AD81-D06A387505E6}" type="slidenum">
              <a:rPr lang="sl-SI" altLang="hu-HU"/>
              <a:pPr/>
              <a:t>‹#›</a:t>
            </a:fld>
            <a:endParaRPr lang="sl-SI" altLang="hu-HU"/>
          </a:p>
        </p:txBody>
      </p:sp>
    </p:spTree>
    <p:extLst>
      <p:ext uri="{BB962C8B-B14F-4D97-AF65-F5344CB8AC3E}">
        <p14:creationId xmlns:p14="http://schemas.microsoft.com/office/powerpoint/2010/main" val="4284323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6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34992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700213"/>
            <a:ext cx="53848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0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3141663"/>
            <a:ext cx="5384800" cy="298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3141663"/>
            <a:ext cx="5384800" cy="298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57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2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48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69253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9406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6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1052513"/>
            <a:ext cx="2743200" cy="507365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052513"/>
            <a:ext cx="8026400" cy="50736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6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052514"/>
            <a:ext cx="10972800" cy="5048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09600" y="1700213"/>
            <a:ext cx="5384800" cy="442595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384800" cy="442595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4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10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66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532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90331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2205039"/>
            <a:ext cx="109728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141663"/>
            <a:ext cx="10972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3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52514"/>
            <a:ext cx="1097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1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naslova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hu-HU" smtClean="0"/>
              <a:t>Uredite slog naslova matrice</a:t>
            </a:r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hu-HU" smtClean="0"/>
              <a:t>Uredite sloge besedila matrice</a:t>
            </a:r>
          </a:p>
          <a:p>
            <a:pPr lvl="1"/>
            <a:r>
              <a:rPr lang="sl-SI" altLang="hu-HU" smtClean="0"/>
              <a:t>Druga raven</a:t>
            </a:r>
          </a:p>
          <a:p>
            <a:pPr lvl="2"/>
            <a:r>
              <a:rPr lang="sl-SI" altLang="hu-HU" smtClean="0"/>
              <a:t>Tretja raven</a:t>
            </a:r>
          </a:p>
          <a:p>
            <a:pPr lvl="3"/>
            <a:r>
              <a:rPr lang="sl-SI" altLang="hu-HU" smtClean="0"/>
              <a:t>Četrta raven</a:t>
            </a:r>
          </a:p>
          <a:p>
            <a:pPr lvl="4"/>
            <a:r>
              <a:rPr lang="sl-SI" altLang="hu-HU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93C2BE-4B27-497E-8F34-D5B85F338438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CEBEDC-25A5-4353-A537-377060C9E497}" type="slidenum">
              <a:rPr lang="sl-SI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52514"/>
            <a:ext cx="1097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97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frm=1&amp;source=images&amp;cd=&amp;cad=rja&amp;uact=8&amp;docid=hfCCtNuVHg_D3M&amp;tbnid=hH15lTavmuVQoM:&amp;ved=0CAcQjRw&amp;url=http://info.milestoneadvisors.net/blog/bid/147064/The-Difference-Between-a-Bookkeeper-Controller-and-CFO&amp;ei=WC8uVIGaFML4OtODgKgL&amp;bvm=bv.76802529,d.d2s&amp;psig=AFQjCNErfNLC_ZxFUQ-AfWyE9shrr4pBJg&amp;ust=14123993061816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eg"/><Relationship Id="rId4" Type="http://schemas.openxmlformats.org/officeDocument/2006/relationships/hyperlink" Target="https://www.google.si/imgres?imgurl=http://joemull77.files.wordpress.com/2013/06/question.jpg&amp;imgrefurl=http://joemull77.wordpress.com/2013/06/12/one-question/&amp;docid=nQaTapJZVBbJIM&amp;tbnid=kqWShYp3qCsjfM:&amp;w=1000&amp;h=1000&amp;ei=lS8uVMeyDovVPISNgFA&amp;ved=0CAIQxiAwAA&amp;iact=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zallasjelentes.hu/" TargetMode="External"/><Relationship Id="rId2" Type="http://schemas.openxmlformats.org/officeDocument/2006/relationships/hyperlink" Target="http://www.met.hu/idojaras/agrometeorologia/csapadek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4" y="2276475"/>
            <a:ext cx="7989887" cy="1657350"/>
          </a:xfrm>
        </p:spPr>
        <p:txBody>
          <a:bodyPr/>
          <a:lstStyle/>
          <a:p>
            <a:pPr eaLnBrk="1" hangingPunct="1"/>
            <a:r>
              <a:rPr lang="hu-HU" dirty="0"/>
              <a:t>A WMO-GWP integrált aszálykezelési programjának (IDMP) állása, várható eredménye </a:t>
            </a:r>
            <a:endParaRPr lang="en-US" altLang="sk-SK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8300" y="5516564"/>
            <a:ext cx="5113338" cy="865187"/>
          </a:xfrm>
        </p:spPr>
        <p:txBody>
          <a:bodyPr/>
          <a:lstStyle/>
          <a:p>
            <a:pPr eaLnBrk="1" hangingPunct="1"/>
            <a:r>
              <a:rPr lang="hu-HU" altLang="sk-SK" smtClean="0">
                <a:solidFill>
                  <a:srgbClr val="FFFFFF"/>
                </a:solidFill>
              </a:rPr>
              <a:t>Tamás János </a:t>
            </a:r>
          </a:p>
          <a:p>
            <a:pPr eaLnBrk="1" hangingPunct="1"/>
            <a:r>
              <a:rPr lang="hu-HU" altLang="sk-SK" smtClean="0">
                <a:solidFill>
                  <a:srgbClr val="FFFFFF"/>
                </a:solidFill>
              </a:rPr>
              <a:t>GWP Magyarország/DE</a:t>
            </a:r>
            <a:endParaRPr lang="en-US" altLang="sk-SK" smtClean="0">
              <a:solidFill>
                <a:srgbClr val="FFFFFF"/>
              </a:solidFill>
            </a:endParaRPr>
          </a:p>
        </p:txBody>
      </p:sp>
      <p:sp>
        <p:nvSpPr>
          <p:cNvPr id="3076" name="Szövegdoboz 1"/>
          <p:cNvSpPr txBox="1">
            <a:spLocks noChangeArrowheads="1"/>
          </p:cNvSpPr>
          <p:nvPr/>
        </p:nvSpPr>
        <p:spPr bwMode="auto">
          <a:xfrm>
            <a:off x="1919289" y="4292601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>
                <a:solidFill>
                  <a:srgbClr val="FFFFFF"/>
                </a:solidFill>
              </a:rPr>
              <a:t>2. Nemzeti Aszálykonzultáció Budapest, 2014. október 16.</a:t>
            </a:r>
          </a:p>
        </p:txBody>
      </p:sp>
    </p:spTree>
    <p:extLst>
      <p:ext uri="{BB962C8B-B14F-4D97-AF65-F5344CB8AC3E}">
        <p14:creationId xmlns:p14="http://schemas.microsoft.com/office/powerpoint/2010/main" val="20762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4000" b="1" dirty="0" err="1" smtClean="0">
                <a:solidFill>
                  <a:srgbClr val="C00000"/>
                </a:solidFill>
              </a:rPr>
              <a:t>Aszálymonitoring</a:t>
            </a:r>
            <a:r>
              <a:rPr lang="hu-HU" altLang="hu-HU" sz="4000" b="1" smtClean="0">
                <a:solidFill>
                  <a:srgbClr val="C00000"/>
                </a:solidFill>
              </a:rPr>
              <a:t> termékek </a:t>
            </a:r>
            <a:endParaRPr lang="sl-SI" altLang="hu-H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524000" y="2090739"/>
          <a:ext cx="8905876" cy="394064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24939"/>
                <a:gridCol w="822803"/>
                <a:gridCol w="720882"/>
                <a:gridCol w="989542"/>
                <a:gridCol w="989542"/>
                <a:gridCol w="989542"/>
                <a:gridCol w="989542"/>
                <a:gridCol w="989542"/>
                <a:gridCol w="989542"/>
              </a:tblGrid>
              <a:tr h="747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product</a:t>
                      </a:r>
                      <a:r>
                        <a:rPr lang="en-US" sz="1600" dirty="0" smtClean="0">
                          <a:effectLst/>
                        </a:rPr>
                        <a:t>\</a:t>
                      </a:r>
                      <a:endParaRPr lang="sl-SI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monitor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BOM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Australia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ICPAC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Africa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GDM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UK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South America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Chile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NDMC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EDO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Europe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DMCSEE</a:t>
                      </a:r>
                      <a:endParaRPr lang="sl-SI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South-East Europe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575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meteorological parameters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63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complex indicators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SPI, drought index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SPI, PDSI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SPI, CDI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SPI, CMI, PDSI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SPI, CDI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383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NWP products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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63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remote sensing data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NDVI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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fAPAR, NDVI, NDWI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VegDRI, NDVI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fAPAR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ND</a:t>
                      </a:r>
                      <a:r>
                        <a:rPr lang="sl-SI" sz="1400" dirty="0" smtClean="0">
                          <a:effectLst/>
                        </a:rPr>
                        <a:t>W</a:t>
                      </a:r>
                      <a:r>
                        <a:rPr lang="en-US" sz="1400" dirty="0" smtClean="0">
                          <a:effectLst/>
                        </a:rPr>
                        <a:t>I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383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field reports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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284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impact data</a:t>
                      </a:r>
                      <a:endParaRPr lang="sl-S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  <a:tr h="284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bulletins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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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sym typeface="Wingdings"/>
                        </a:rPr>
                        <a:t>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Wingdings"/>
                        </a:rPr>
                        <a:t>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chemeClr val="accent5">
                        <a:lumMod val="75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236" name="AutoShape 108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90939" y="102393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38" name="AutoShape 110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90939" y="102393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240" name="Picture 112" descr="ANd9GcSS7j691YpsqeInqkbHz_bdUho7znYO581GSqQKp8APlDEmuD5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9" y="443706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9" y="674688"/>
            <a:ext cx="63881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24741" y="5246688"/>
            <a:ext cx="10571146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hu-H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Spatial distribution  of the </a:t>
            </a:r>
            <a:r>
              <a:rPr lang="en-US" altLang="hu-H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Palmer Drought Severity index for the warm season months </a:t>
            </a:r>
            <a:r>
              <a:rPr lang="it-IT" altLang="hu-H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(May-August over the 1961-2010 period). </a:t>
            </a:r>
            <a:r>
              <a:rPr lang="en-US" altLang="hu-H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The negative values indicate the tendency of aridity and the positive ones show exceeding rainfalls.</a:t>
            </a:r>
            <a:endParaRPr lang="en-US" altLang="hu-HU" sz="1400" b="1" dirty="0"/>
          </a:p>
          <a:p>
            <a:pPr algn="ctr"/>
            <a:r>
              <a:rPr lang="en-GB" altLang="hu-HU" sz="14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Hatched zones shows statistically significant trends at a 90% confidence level (according with Mann Kendall test)</a:t>
            </a:r>
            <a:endParaRPr lang="en-US" altLang="hu-HU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800600" y="304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b="1"/>
              <a:t>PDSI / seasonal  values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30904" r="60626" b="15514"/>
          <a:stretch/>
        </p:blipFill>
        <p:spPr bwMode="auto">
          <a:xfrm>
            <a:off x="7620000" y="1123342"/>
            <a:ext cx="2854295" cy="367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1774826" y="587375"/>
            <a:ext cx="86899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altLang="sl-SI" sz="2800" dirty="0">
              <a:latin typeface="Calibri" pitchFamily="34" charset="0"/>
            </a:endParaRPr>
          </a:p>
          <a:p>
            <a:pPr>
              <a:defRPr/>
            </a:pPr>
            <a:endParaRPr lang="hu-HU" sz="1600" dirty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92313" y="476251"/>
            <a:ext cx="822960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sl-SI" sz="3200" b="1" kern="0" dirty="0">
                <a:latin typeface="Calibri" panose="020F0502020204030204" pitchFamily="34" charset="0"/>
              </a:rPr>
              <a:t>Progress Report</a:t>
            </a:r>
          </a:p>
        </p:txBody>
      </p:sp>
      <p:sp>
        <p:nvSpPr>
          <p:cNvPr id="13316" name="Prostokąt 5"/>
          <p:cNvSpPr>
            <a:spLocks noChangeArrowheads="1"/>
          </p:cNvSpPr>
          <p:nvPr/>
        </p:nvSpPr>
        <p:spPr bwMode="auto">
          <a:xfrm>
            <a:off x="3929064" y="981075"/>
            <a:ext cx="680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dirty="0"/>
              <a:t>EXPECTED </a:t>
            </a:r>
            <a:r>
              <a:rPr lang="pl-PL" altLang="hu-HU" dirty="0"/>
              <a:t>RETURN PERIOD [months</a:t>
            </a:r>
            <a:r>
              <a:rPr lang="pl-PL" altLang="hu-HU" dirty="0" smtClean="0"/>
              <a:t>] based on Markov chain</a:t>
            </a:r>
            <a:endParaRPr lang="pl-PL" altLang="hu-HU" dirty="0"/>
          </a:p>
        </p:txBody>
      </p:sp>
      <p:sp>
        <p:nvSpPr>
          <p:cNvPr id="13317" name="Prostokąt 8"/>
          <p:cNvSpPr>
            <a:spLocks noChangeArrowheads="1"/>
          </p:cNvSpPr>
          <p:nvPr/>
        </p:nvSpPr>
        <p:spPr bwMode="auto">
          <a:xfrm>
            <a:off x="3143251" y="1557338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>
                <a:solidFill>
                  <a:srgbClr val="000000"/>
                </a:solidFill>
              </a:rPr>
              <a:t>severe drought</a:t>
            </a:r>
            <a:endParaRPr lang="pl-PL" altLang="hu-HU"/>
          </a:p>
        </p:txBody>
      </p:sp>
      <p:sp>
        <p:nvSpPr>
          <p:cNvPr id="13318" name="Prostokąt 9"/>
          <p:cNvSpPr>
            <a:spLocks noChangeArrowheads="1"/>
          </p:cNvSpPr>
          <p:nvPr/>
        </p:nvSpPr>
        <p:spPr bwMode="auto">
          <a:xfrm>
            <a:off x="7680326" y="1628775"/>
            <a:ext cx="186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hu-HU">
                <a:solidFill>
                  <a:srgbClr val="000000"/>
                </a:solidFill>
              </a:rPr>
              <a:t>extreme</a:t>
            </a:r>
            <a:r>
              <a:rPr lang="en-US" altLang="hu-HU">
                <a:solidFill>
                  <a:srgbClr val="000000"/>
                </a:solidFill>
              </a:rPr>
              <a:t> drought</a:t>
            </a:r>
            <a:endParaRPr lang="pl-PL" altLang="hu-HU"/>
          </a:p>
        </p:txBody>
      </p:sp>
      <p:pic>
        <p:nvPicPr>
          <p:cNvPr id="13319" name="Picture 2" descr="rp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11049" r="16544" b="11154"/>
          <a:stretch>
            <a:fillRect/>
          </a:stretch>
        </p:blipFill>
        <p:spPr bwMode="auto">
          <a:xfrm>
            <a:off x="1574800" y="2205038"/>
            <a:ext cx="39449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rp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11093" r="15379" b="11093"/>
          <a:stretch>
            <a:fillRect/>
          </a:stretch>
        </p:blipFill>
        <p:spPr bwMode="auto">
          <a:xfrm>
            <a:off x="6111876" y="2205038"/>
            <a:ext cx="4016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rp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4" t="34090" b="34975"/>
          <a:stretch>
            <a:fillRect/>
          </a:stretch>
        </p:blipFill>
        <p:spPr bwMode="auto">
          <a:xfrm>
            <a:off x="5448300" y="2528889"/>
            <a:ext cx="647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" descr="rp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0" t="34129" b="34703"/>
          <a:stretch>
            <a:fillRect/>
          </a:stretch>
        </p:blipFill>
        <p:spPr bwMode="auto">
          <a:xfrm>
            <a:off x="9983789" y="2600325"/>
            <a:ext cx="5048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1"/>
          <p:cNvSpPr>
            <a:spLocks noChangeArrowheads="1"/>
          </p:cNvSpPr>
          <p:nvPr/>
        </p:nvSpPr>
        <p:spPr bwMode="auto">
          <a:xfrm>
            <a:off x="1654176" y="554038"/>
            <a:ext cx="8882063" cy="5943600"/>
          </a:xfrm>
          <a:custGeom>
            <a:avLst/>
            <a:gdLst>
              <a:gd name="T0" fmla="*/ 0 w 28101"/>
              <a:gd name="T1" fmla="*/ 2147483647 h 18797"/>
              <a:gd name="T2" fmla="*/ 0 w 28101"/>
              <a:gd name="T3" fmla="*/ 0 h 18797"/>
              <a:gd name="T4" fmla="*/ 2147483647 w 28101"/>
              <a:gd name="T5" fmla="*/ 0 h 18797"/>
              <a:gd name="T6" fmla="*/ 2147483647 w 28101"/>
              <a:gd name="T7" fmla="*/ 2147483647 h 18797"/>
              <a:gd name="T8" fmla="*/ 0 w 28101"/>
              <a:gd name="T9" fmla="*/ 2147483647 h 187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101" h="18797">
                <a:moveTo>
                  <a:pt x="0" y="18796"/>
                </a:moveTo>
                <a:lnTo>
                  <a:pt x="0" y="0"/>
                </a:lnTo>
                <a:lnTo>
                  <a:pt x="28100" y="0"/>
                </a:lnTo>
                <a:lnTo>
                  <a:pt x="28100" y="18796"/>
                </a:lnTo>
                <a:lnTo>
                  <a:pt x="0" y="18796"/>
                </a:ln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24" tIns="41412" rIns="82824" bIns="41412" anchor="ctr"/>
          <a:lstStyle/>
          <a:p>
            <a:endParaRPr lang="hu-HU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1" y="115889"/>
            <a:ext cx="8761413" cy="288925"/>
          </a:xfrm>
          <a:solidFill>
            <a:schemeClr val="accent1"/>
          </a:solidFill>
        </p:spPr>
        <p:txBody>
          <a:bodyPr vert="horz" wrap="square" lIns="91440" tIns="19239" rIns="91440" bIns="4572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0" algn="l"/>
                <a:tab pos="404813" algn="l"/>
                <a:tab pos="811213" algn="l"/>
                <a:tab pos="1219200" algn="l"/>
                <a:tab pos="1625600" algn="l"/>
                <a:tab pos="2032000" algn="l"/>
                <a:tab pos="2439988" algn="l"/>
                <a:tab pos="2846388" algn="l"/>
                <a:tab pos="3252788" algn="l"/>
                <a:tab pos="3660775" algn="l"/>
                <a:tab pos="4067175" algn="l"/>
                <a:tab pos="4473575" algn="l"/>
                <a:tab pos="4881563" algn="l"/>
                <a:tab pos="5287963" algn="l"/>
                <a:tab pos="5694363" algn="l"/>
                <a:tab pos="6102350" algn="l"/>
                <a:tab pos="6508750" algn="l"/>
                <a:tab pos="6915150" algn="l"/>
                <a:tab pos="7323138" algn="l"/>
                <a:tab pos="7729538" algn="l"/>
                <a:tab pos="8135938" algn="l"/>
              </a:tabLst>
            </a:pPr>
            <a:r>
              <a:rPr lang="ru-RU" altLang="hu-HU" sz="2000" dirty="0"/>
              <a:t>Present climate of Ukraine </a:t>
            </a:r>
            <a:r>
              <a:rPr lang="en-US" altLang="hu-HU" sz="2000" dirty="0"/>
              <a:t>by climate classification (</a:t>
            </a:r>
            <a:r>
              <a:rPr lang="ru-RU" altLang="hu-HU" sz="2000" dirty="0"/>
              <a:t>De Marton</a:t>
            </a:r>
            <a:r>
              <a:rPr lang="en-US" altLang="hu-HU" sz="2000" dirty="0"/>
              <a:t>ne</a:t>
            </a:r>
            <a:r>
              <a:rPr lang="ru-RU" altLang="hu-HU" sz="2000" dirty="0"/>
              <a:t> </a:t>
            </a:r>
            <a:r>
              <a:rPr lang="ru-RU" altLang="hu-HU" sz="2000" dirty="0">
                <a:solidFill>
                  <a:srgbClr val="C00000"/>
                </a:solidFill>
              </a:rPr>
              <a:t>Classes</a:t>
            </a:r>
            <a:r>
              <a:rPr lang="ru-RU" altLang="hu-HU" sz="2000" dirty="0"/>
              <a:t>)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1654176" y="4083050"/>
          <a:ext cx="3262313" cy="2637016"/>
        </p:xfrm>
        <a:graphic>
          <a:graphicData uri="http://schemas.openxmlformats.org/drawingml/2006/table">
            <a:tbl>
              <a:tblPr/>
              <a:tblGrid>
                <a:gridCol w="1075453"/>
                <a:gridCol w="679974"/>
                <a:gridCol w="629954"/>
                <a:gridCol w="876932"/>
              </a:tblGrid>
              <a:tr h="5416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Climate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classification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bg-BG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Vulner-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ability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zones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Color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Vulner-ability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level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99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Semiarid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Red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Very high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99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Moderately arid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B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Orange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High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99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Slightly humid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Yellow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Medium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8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Moderately humid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Green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kumimoji="0" lang="bg-BG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Microsoft YaHei" charset="0"/>
                          <a:cs typeface="Microsoft YaHei" charset="0"/>
                        </a:rPr>
                        <a:t>Medium</a:t>
                      </a:r>
                    </a:p>
                  </a:txBody>
                  <a:tcPr marL="32656" marR="32656" marT="59358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8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Humid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E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Light blue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Low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78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Very humid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F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Blue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/>
                      </a:pPr>
                      <a:r>
                        <a:rPr kumimoji="0" lang="bg-BG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Microsoft YaHei" charset="0"/>
                          <a:cs typeface="Microsoft YaHei" charset="0"/>
                        </a:rPr>
                        <a:t>Low</a:t>
                      </a:r>
                    </a:p>
                  </a:txBody>
                  <a:tcPr marL="32656" marR="32656" marT="59358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8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Excessively humid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G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Dark blue</a:t>
                      </a:r>
                    </a:p>
                  </a:txBody>
                  <a:tcPr marL="32656" marR="32656" marT="414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from Medium to Very high</a:t>
                      </a:r>
                    </a:p>
                  </a:txBody>
                  <a:tcPr marL="32656" marR="32656" marT="40627" marB="32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17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86267" y="115888"/>
            <a:ext cx="11857567" cy="576262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bg1"/>
                </a:solidFill>
                <a:latin typeface="Calibri" pitchFamily="34" charset="0"/>
              </a:rPr>
              <a:t>Aszály előrejelzési térkép és PAI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sz="2800" kern="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4579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6"/>
          <a:stretch>
            <a:fillRect/>
          </a:stretch>
        </p:blipFill>
        <p:spPr bwMode="auto">
          <a:xfrm>
            <a:off x="112820" y="692150"/>
            <a:ext cx="5203808" cy="35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28" y="3036260"/>
            <a:ext cx="5140593" cy="30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zövegdoboz 2"/>
          <p:cNvSpPr txBox="1">
            <a:spLocks noChangeArrowheads="1"/>
          </p:cNvSpPr>
          <p:nvPr/>
        </p:nvSpPr>
        <p:spPr bwMode="auto">
          <a:xfrm>
            <a:off x="10694608" y="374004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dirty="0"/>
              <a:t>2008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96" y="842842"/>
            <a:ext cx="3422456" cy="21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44381" y="457883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Aszályos év 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614568" y="45036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Normál év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37403" y="1666430"/>
            <a:ext cx="53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895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30299" y="223942"/>
            <a:ext cx="9520311" cy="78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hu-HU" sz="2000" dirty="0" smtClean="0"/>
              <a:t>Normalizált Spektrális indexek - Termésátlagok- Agrárpiaci adatok Integrálása</a:t>
            </a:r>
            <a:endParaRPr lang="en-US" sz="2000" dirty="0"/>
          </a:p>
        </p:txBody>
      </p:sp>
      <p:pic>
        <p:nvPicPr>
          <p:cNvPr id="25603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0" t="65759" b="2"/>
          <a:stretch>
            <a:fillRect/>
          </a:stretch>
        </p:blipFill>
        <p:spPr bwMode="auto">
          <a:xfrm>
            <a:off x="1631951" y="1557338"/>
            <a:ext cx="12239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64220" r="22179"/>
          <a:stretch>
            <a:fillRect/>
          </a:stretch>
        </p:blipFill>
        <p:spPr bwMode="auto">
          <a:xfrm>
            <a:off x="2927350" y="1312864"/>
            <a:ext cx="2736850" cy="1881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Egyenes összekötő nyíllal 11"/>
          <p:cNvCxnSpPr/>
          <p:nvPr/>
        </p:nvCxnSpPr>
        <p:spPr>
          <a:xfrm>
            <a:off x="2281239" y="2565401"/>
            <a:ext cx="2014537" cy="1800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467100" y="2328863"/>
            <a:ext cx="2197100" cy="1460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>
            <a:graphicFrameLocks/>
          </p:cNvGraphicFramePr>
          <p:nvPr/>
        </p:nvGraphicFramePr>
        <p:xfrm>
          <a:off x="1703513" y="3568003"/>
          <a:ext cx="4595775" cy="242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608" name="Kép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2895601"/>
            <a:ext cx="43656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Jobbra nyíl 18"/>
          <p:cNvSpPr/>
          <p:nvPr/>
        </p:nvSpPr>
        <p:spPr>
          <a:xfrm rot="2474053">
            <a:off x="7518400" y="3495675"/>
            <a:ext cx="719138" cy="2159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0" name="Jobbra nyíl 19"/>
          <p:cNvSpPr/>
          <p:nvPr/>
        </p:nvSpPr>
        <p:spPr>
          <a:xfrm rot="2474053">
            <a:off x="9083676" y="3675063"/>
            <a:ext cx="720725" cy="2159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5611" name="Szövegdoboz 20"/>
          <p:cNvSpPr txBox="1">
            <a:spLocks noChangeArrowheads="1"/>
          </p:cNvSpPr>
          <p:nvPr/>
        </p:nvSpPr>
        <p:spPr bwMode="auto">
          <a:xfrm>
            <a:off x="5703888" y="1163638"/>
            <a:ext cx="51800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1600" b="1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Catastrophe</a:t>
            </a:r>
            <a:r>
              <a:rPr lang="en-GB" altLang="hu-HU" sz="16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altLang="hu-HU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serious damages and</a:t>
            </a:r>
            <a:endParaRPr lang="hu-HU" altLang="hu-HU" sz="16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profit loss mitigation is necessary. </a:t>
            </a:r>
            <a:endParaRPr lang="hu-HU" altLang="hu-HU" sz="16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Potential yield loss is </a:t>
            </a:r>
            <a:r>
              <a:rPr lang="en-GB" altLang="hu-HU" sz="16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 to 40%</a:t>
            </a:r>
            <a:r>
              <a:rPr lang="hu-HU" altLang="hu-HU" sz="16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but prise up to 300%</a:t>
            </a:r>
            <a:endParaRPr lang="hu-HU" altLang="hu-HU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>
                <a:solidFill>
                  <a:srgbClr val="000000"/>
                </a:solidFill>
              </a:rPr>
              <a:t>Market </a:t>
            </a:r>
            <a:r>
              <a:rPr lang="hu-HU" altLang="hu-HU" sz="1600">
                <a:solidFill>
                  <a:srgbClr val="000000"/>
                </a:solidFill>
              </a:rPr>
              <a:t>can</a:t>
            </a:r>
            <a:r>
              <a:rPr lang="en-US" altLang="hu-HU" sz="1600">
                <a:solidFill>
                  <a:srgbClr val="000000"/>
                </a:solidFill>
              </a:rPr>
              <a:t> not compensate yield loss,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>
                <a:solidFill>
                  <a:srgbClr val="000000"/>
                </a:solidFill>
              </a:rPr>
              <a:t>but give extra large profit on irrigated areas</a:t>
            </a:r>
          </a:p>
        </p:txBody>
      </p:sp>
      <p:sp>
        <p:nvSpPr>
          <p:cNvPr id="25612" name="Szövegdoboz 21"/>
          <p:cNvSpPr txBox="1">
            <a:spLocks noChangeArrowheads="1"/>
          </p:cNvSpPr>
          <p:nvPr/>
        </p:nvSpPr>
        <p:spPr bwMode="auto">
          <a:xfrm>
            <a:off x="1992313" y="5373688"/>
            <a:ext cx="345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>
                <a:solidFill>
                  <a:srgbClr val="000000"/>
                </a:solidFill>
              </a:rPr>
              <a:t>Source: Stock market price, AKI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281238" y="5741989"/>
            <a:ext cx="340964" cy="12311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800" dirty="0" err="1">
                <a:solidFill>
                  <a:srgbClr val="000000"/>
                </a:solidFill>
              </a:rPr>
              <a:t>Wheat</a:t>
            </a:r>
            <a:endParaRPr lang="hu-HU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63110"/>
            <a:ext cx="12032478" cy="5283866"/>
          </a:xfrm>
        </p:spPr>
        <p:txBody>
          <a:bodyPr/>
          <a:lstStyle/>
          <a:p>
            <a:r>
              <a:rPr lang="hu-HU" sz="1600" dirty="0" err="1"/>
              <a:t>Annex</a:t>
            </a:r>
            <a:r>
              <a:rPr lang="hu-HU" sz="1600" dirty="0"/>
              <a:t> </a:t>
            </a:r>
            <a:r>
              <a:rPr lang="hu-HU" sz="1600" dirty="0" smtClean="0"/>
              <a:t>III: </a:t>
            </a:r>
            <a:r>
              <a:rPr lang="hu-HU" sz="1600" b="1" i="1" dirty="0" smtClean="0"/>
              <a:t>az </a:t>
            </a:r>
            <a:r>
              <a:rPr lang="hu-HU" sz="1600" b="1" i="1" dirty="0"/>
              <a:t>országos aszály-osztályozási és riasztási rendszer példái</a:t>
            </a:r>
            <a:r>
              <a:rPr lang="hu-HU" sz="1600" b="1" i="1" dirty="0" smtClean="0"/>
              <a:t>:</a:t>
            </a:r>
            <a:r>
              <a:rPr lang="hu-HU" sz="1600" b="1" dirty="0" smtClean="0"/>
              <a:t>, </a:t>
            </a:r>
            <a:r>
              <a:rPr lang="hu-HU" sz="1600" b="1" i="1" dirty="0"/>
              <a:t>a riasztási rendszerben figyelembe vett indikátorok</a:t>
            </a:r>
            <a:r>
              <a:rPr lang="hu-HU" sz="1600" b="1" dirty="0"/>
              <a:t> </a:t>
            </a:r>
            <a:r>
              <a:rPr lang="hu-HU" sz="1600" b="1" i="1" dirty="0"/>
              <a:t>Küszöbértékek az aszály fokozatainak meghatározására (normális állapot, riasztást megelőző állapot, riasztás, vészhelyzet)</a:t>
            </a:r>
            <a:r>
              <a:rPr lang="hu-HU" sz="1600" b="1" dirty="0"/>
              <a:t> </a:t>
            </a:r>
            <a:endParaRPr lang="hu-HU" sz="1600" b="1" dirty="0" smtClean="0"/>
          </a:p>
          <a:p>
            <a:pPr lvl="1"/>
            <a:r>
              <a:rPr lang="hu-HU" sz="1600" dirty="0" smtClean="0"/>
              <a:t>Hőmérséklet </a:t>
            </a:r>
            <a:r>
              <a:rPr lang="hu-HU" sz="1600" dirty="0" smtClean="0"/>
              <a:t>, Csapadékösszeg,Napfénytartam (5,10,30.90 napra és eltérések), </a:t>
            </a:r>
            <a:r>
              <a:rPr lang="hu-HU" sz="1600" dirty="0" err="1" smtClean="0"/>
              <a:t>Talajhő</a:t>
            </a:r>
            <a:r>
              <a:rPr lang="hu-HU" sz="1600" dirty="0" smtClean="0"/>
              <a:t> és  </a:t>
            </a:r>
            <a:r>
              <a:rPr lang="hu-HU" sz="1600" dirty="0"/>
              <a:t>Nedvesség (5 cm) </a:t>
            </a:r>
            <a:r>
              <a:rPr lang="hu-HU" sz="1600" b="1" dirty="0">
                <a:hlinkClick r:id="rId2"/>
              </a:rPr>
              <a:t>http://www.met.hu/idojaras/agrometeorologia/csapadek</a:t>
            </a:r>
            <a:r>
              <a:rPr lang="hu-HU" sz="1600" b="1" dirty="0" smtClean="0">
                <a:hlinkClick r:id="rId2"/>
              </a:rPr>
              <a:t>/</a:t>
            </a:r>
            <a:endParaRPr lang="hu-HU" sz="1600" b="1" dirty="0" smtClean="0"/>
          </a:p>
          <a:p>
            <a:pPr lvl="1"/>
            <a:r>
              <a:rPr lang="hu-HU" sz="1600" dirty="0" smtClean="0"/>
              <a:t>Vízállásjelentés - árvízvédelem</a:t>
            </a:r>
            <a:r>
              <a:rPr lang="hu-HU" sz="1600" b="1" dirty="0" smtClean="0"/>
              <a:t> </a:t>
            </a:r>
            <a:r>
              <a:rPr lang="hu-HU" sz="1600" b="1" dirty="0">
                <a:hlinkClick r:id="rId3"/>
              </a:rPr>
              <a:t>http://vizallasjelentes.hu</a:t>
            </a:r>
            <a:r>
              <a:rPr lang="hu-HU" sz="1600" b="1" dirty="0" smtClean="0">
                <a:hlinkClick r:id="rId3"/>
              </a:rPr>
              <a:t>/</a:t>
            </a:r>
            <a:endParaRPr lang="hu-HU" sz="1600" b="1" dirty="0" smtClean="0"/>
          </a:p>
          <a:p>
            <a:pPr lvl="1"/>
            <a:r>
              <a:rPr lang="hu-HU" sz="1600" dirty="0" smtClean="0"/>
              <a:t>PAI </a:t>
            </a:r>
            <a:r>
              <a:rPr lang="hu-HU" sz="1600" dirty="0" smtClean="0"/>
              <a:t>nincs riasztási rendszerben (jól dokumentált), egyéb indikátori kapcsolatok értékelése részleges(kutatási célú)</a:t>
            </a:r>
          </a:p>
          <a:p>
            <a:pPr lvl="1"/>
            <a:r>
              <a:rPr lang="hu-HU" sz="1600" dirty="0" smtClean="0"/>
              <a:t>Interpretálási ismerethiány a véghasználóknál ( </a:t>
            </a:r>
            <a:r>
              <a:rPr lang="hu-HU" sz="1600" dirty="0" err="1" smtClean="0"/>
              <a:t>pl.növénytermesztés-évjárathatás</a:t>
            </a:r>
            <a:r>
              <a:rPr lang="hu-HU" sz="1600" dirty="0" smtClean="0"/>
              <a:t>?)</a:t>
            </a:r>
          </a:p>
          <a:p>
            <a:pPr lvl="1"/>
            <a:r>
              <a:rPr lang="hu-HU" sz="1600" i="1" u="sng" dirty="0" smtClean="0"/>
              <a:t>Kevesebb, de általánosan tesztelt és használt index kellene </a:t>
            </a:r>
            <a:r>
              <a:rPr lang="hu-HU" sz="1600" i="1" u="sng" dirty="0" smtClean="0"/>
              <a:t>!?</a:t>
            </a:r>
            <a:endParaRPr lang="hu-HU" sz="1600" i="1" u="sng" dirty="0" smtClean="0"/>
          </a:p>
          <a:p>
            <a:pPr lvl="0"/>
            <a:r>
              <a:rPr lang="hu-HU" sz="1600" b="1" i="1" dirty="0" smtClean="0"/>
              <a:t>a </a:t>
            </a:r>
            <a:r>
              <a:rPr lang="hu-HU" sz="1600" b="1" i="1" dirty="0"/>
              <a:t>monitoring rendszer megfelelő-e a riasztórendszer számára, vagy felújítást igényel</a:t>
            </a:r>
            <a:r>
              <a:rPr lang="hu-HU" sz="1600" b="1" i="1" dirty="0" smtClean="0"/>
              <a:t>?</a:t>
            </a:r>
          </a:p>
          <a:p>
            <a:pPr lvl="1"/>
            <a:r>
              <a:rPr lang="hu-HU" sz="1600" dirty="0" smtClean="0"/>
              <a:t>Kapcsolat az </a:t>
            </a:r>
            <a:r>
              <a:rPr lang="hu-HU" sz="1600" dirty="0" err="1" smtClean="0"/>
              <a:t>EDO-val</a:t>
            </a:r>
            <a:r>
              <a:rPr lang="hu-HU" sz="1600" dirty="0" smtClean="0"/>
              <a:t>?</a:t>
            </a:r>
            <a:endParaRPr lang="hu-HU" sz="1600" dirty="0" smtClean="0"/>
          </a:p>
          <a:p>
            <a:pPr lvl="1"/>
            <a:r>
              <a:rPr lang="hu-HU" sz="1600" dirty="0" smtClean="0"/>
              <a:t>Kapcsolat a végfelhasználókkal (mezőgazdaság, vízügy, önkormányzat stb</a:t>
            </a:r>
            <a:r>
              <a:rPr lang="hu-HU" sz="1600" dirty="0" smtClean="0"/>
              <a:t>.)?</a:t>
            </a:r>
            <a:endParaRPr lang="hu-HU" sz="1600" dirty="0" smtClean="0"/>
          </a:p>
          <a:p>
            <a:pPr lvl="0"/>
            <a:r>
              <a:rPr lang="hu-HU" sz="1600" b="1" i="1" dirty="0" smtClean="0"/>
              <a:t>technikai </a:t>
            </a:r>
            <a:r>
              <a:rPr lang="hu-HU" sz="1600" b="1" i="1" dirty="0"/>
              <a:t>eszközök vannak-e a riasztás időbeli megtételére</a:t>
            </a:r>
            <a:r>
              <a:rPr lang="hu-HU" sz="1600" b="1" i="1" dirty="0" smtClean="0"/>
              <a:t>?</a:t>
            </a:r>
          </a:p>
          <a:p>
            <a:pPr lvl="1"/>
            <a:r>
              <a:rPr lang="hu-HU" sz="1600" dirty="0" smtClean="0"/>
              <a:t>Eszközök alkalmasak, adatgazdák eltérő érdekei, ismeretei (adat </a:t>
            </a:r>
            <a:r>
              <a:rPr lang="hu-HU" sz="1600" dirty="0" smtClean="0"/>
              <a:t>konzisztencia, adatminőség) ?</a:t>
            </a:r>
          </a:p>
          <a:p>
            <a:pPr lvl="1"/>
            <a:r>
              <a:rPr lang="hu-HU" sz="1600" dirty="0"/>
              <a:t>R</a:t>
            </a:r>
            <a:r>
              <a:rPr lang="hu-HU" sz="1600" dirty="0" smtClean="0"/>
              <a:t>észletesebb </a:t>
            </a:r>
            <a:r>
              <a:rPr lang="hu-HU" sz="1600" dirty="0" smtClean="0"/>
              <a:t>ellenőrzött minőségi, fizetős állami adat vagy egy adatminőségi kritérium melletti tömegesebb olcsó adatszolgáltatás </a:t>
            </a:r>
            <a:r>
              <a:rPr lang="hu-HU" sz="1600" dirty="0" smtClean="0"/>
              <a:t>)?</a:t>
            </a:r>
            <a:endParaRPr lang="hu-HU" sz="1600" b="1" dirty="0"/>
          </a:p>
          <a:p>
            <a:pPr lvl="0"/>
            <a:r>
              <a:rPr lang="hu-HU" sz="1600" b="1" i="1" dirty="0" smtClean="0"/>
              <a:t>Az </a:t>
            </a:r>
            <a:r>
              <a:rPr lang="hu-HU" sz="1600" b="1" i="1" dirty="0"/>
              <a:t>adatok frissítésének gyakorisága mi </a:t>
            </a:r>
            <a:r>
              <a:rPr lang="hu-HU" sz="1600" b="1" i="1" dirty="0" smtClean="0"/>
              <a:t>legyen</a:t>
            </a:r>
          </a:p>
          <a:p>
            <a:pPr lvl="1"/>
            <a:r>
              <a:rPr lang="hu-HU" sz="1600" u="sng" dirty="0" smtClean="0"/>
              <a:t>Véghasználási céltól függően gyakorlatorientált riasztás</a:t>
            </a:r>
            <a:r>
              <a:rPr lang="hu-HU" sz="1600" u="sng" dirty="0"/>
              <a:t/>
            </a:r>
            <a:br>
              <a:rPr lang="hu-HU" sz="1600" u="sng" dirty="0"/>
            </a:br>
            <a:endParaRPr lang="hu-HU" sz="1600" u="sng" dirty="0"/>
          </a:p>
        </p:txBody>
      </p:sp>
      <p:sp>
        <p:nvSpPr>
          <p:cNvPr id="2" name="Szövegdoboz 1"/>
          <p:cNvSpPr txBox="1"/>
          <p:nvPr/>
        </p:nvSpPr>
        <p:spPr>
          <a:xfrm>
            <a:off x="262821" y="439890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Indexektől a véghasználókig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4037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528</Words>
  <Application>Microsoft Office PowerPoint</Application>
  <PresentationFormat>Egyéni</PresentationFormat>
  <Paragraphs>160</Paragraphs>
  <Slides>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Default Design</vt:lpstr>
      <vt:lpstr>Custom Design</vt:lpstr>
      <vt:lpstr>1_Officeova tema</vt:lpstr>
      <vt:lpstr>1_Custom Design</vt:lpstr>
      <vt:lpstr>A WMO-GWP integrált aszálykezelési programjának (IDMP) állása, várható eredménye </vt:lpstr>
      <vt:lpstr>Aszálymonitoring termékek </vt:lpstr>
      <vt:lpstr>PowerPoint bemutató</vt:lpstr>
      <vt:lpstr>PowerPoint bemutató</vt:lpstr>
      <vt:lpstr>Present climate of Ukraine by climate classification (De Martonne Classes)</vt:lpstr>
      <vt:lpstr>PowerPoint bemutató</vt:lpstr>
      <vt:lpstr>Normalizált Spektrális indexek - Termésátlagok- Agrárpiaci adatok Integrálása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WMO-GWP integrált aszálykezelési programjának (IDMP) állása, várható eredménye </dc:title>
  <dc:creator>DE VKI</dc:creator>
  <cp:lastModifiedBy>tamas</cp:lastModifiedBy>
  <cp:revision>15</cp:revision>
  <dcterms:created xsi:type="dcterms:W3CDTF">2014-10-12T15:34:30Z</dcterms:created>
  <dcterms:modified xsi:type="dcterms:W3CDTF">2014-10-15T11:50:12Z</dcterms:modified>
</cp:coreProperties>
</file>