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theme/theme7.xml" ContentType="application/vnd.openxmlformats-officedocument.them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6" r:id="rId2"/>
    <p:sldMasterId id="2147483696" r:id="rId3"/>
    <p:sldMasterId id="2147483731" r:id="rId4"/>
    <p:sldMasterId id="2147483781" r:id="rId5"/>
    <p:sldMasterId id="2147483802" r:id="rId6"/>
    <p:sldMasterId id="2147483810" r:id="rId7"/>
    <p:sldMasterId id="2147483818" r:id="rId8"/>
    <p:sldMasterId id="2147483826" r:id="rId9"/>
    <p:sldMasterId id="2147483922" r:id="rId10"/>
    <p:sldMasterId id="2147483934" r:id="rId11"/>
  </p:sldMasterIdLst>
  <p:notesMasterIdLst>
    <p:notesMasterId r:id="rId48"/>
  </p:notesMasterIdLst>
  <p:handoutMasterIdLst>
    <p:handoutMasterId r:id="rId49"/>
  </p:handoutMasterIdLst>
  <p:sldIdLst>
    <p:sldId id="256" r:id="rId12"/>
    <p:sldId id="556" r:id="rId13"/>
    <p:sldId id="557" r:id="rId14"/>
    <p:sldId id="561" r:id="rId15"/>
    <p:sldId id="536" r:id="rId16"/>
    <p:sldId id="537" r:id="rId17"/>
    <p:sldId id="538" r:id="rId18"/>
    <p:sldId id="552" r:id="rId19"/>
    <p:sldId id="551" r:id="rId20"/>
    <p:sldId id="433" r:id="rId21"/>
    <p:sldId id="407" r:id="rId22"/>
    <p:sldId id="550" r:id="rId23"/>
    <p:sldId id="449" r:id="rId24"/>
    <p:sldId id="553" r:id="rId25"/>
    <p:sldId id="483" r:id="rId26"/>
    <p:sldId id="555" r:id="rId27"/>
    <p:sldId id="405" r:id="rId28"/>
    <p:sldId id="456" r:id="rId29"/>
    <p:sldId id="423" r:id="rId30"/>
    <p:sldId id="427" r:id="rId31"/>
    <p:sldId id="464" r:id="rId32"/>
    <p:sldId id="468" r:id="rId33"/>
    <p:sldId id="469" r:id="rId34"/>
    <p:sldId id="477" r:id="rId35"/>
    <p:sldId id="548" r:id="rId36"/>
    <p:sldId id="491" r:id="rId37"/>
    <p:sldId id="554" r:id="rId38"/>
    <p:sldId id="466" r:id="rId39"/>
    <p:sldId id="542" r:id="rId40"/>
    <p:sldId id="543" r:id="rId41"/>
    <p:sldId id="544" r:id="rId42"/>
    <p:sldId id="545" r:id="rId43"/>
    <p:sldId id="547" r:id="rId44"/>
    <p:sldId id="541" r:id="rId45"/>
    <p:sldId id="558" r:id="rId46"/>
    <p:sldId id="559" r:id="rId47"/>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A69765"/>
    <a:srgbClr val="A29061"/>
  </p:clrMru>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840" y="-390"/>
      </p:cViewPr>
      <p:guideLst>
        <p:guide orient="horz" pos="2160"/>
        <p:guide pos="2880"/>
      </p:guideLst>
    </p:cSldViewPr>
  </p:slideViewPr>
  <p:notesTextViewPr>
    <p:cViewPr>
      <p:scale>
        <a:sx n="100" d="100"/>
        <a:sy n="100" d="100"/>
      </p:scale>
      <p:origin x="0" y="0"/>
    </p:cViewPr>
  </p:notesTextViewPr>
  <p:sorterViewPr>
    <p:cViewPr>
      <p:scale>
        <a:sx n="49" d="100"/>
        <a:sy n="49" d="100"/>
      </p:scale>
      <p:origin x="0" y="0"/>
    </p:cViewPr>
  </p:sorterViewPr>
  <p:notesViewPr>
    <p:cSldViewPr>
      <p:cViewPr varScale="1">
        <p:scale>
          <a:sx n="82" d="100"/>
          <a:sy n="82" d="100"/>
        </p:scale>
        <p:origin x="-206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cs typeface="Arial" pitchFamily="34" charset="0"/>
              </a:defRPr>
            </a:lvl1pPr>
          </a:lstStyle>
          <a:p>
            <a:pPr>
              <a:defRPr/>
            </a:pPr>
            <a:endParaRPr lang="hu-HU"/>
          </a:p>
        </p:txBody>
      </p:sp>
      <p:sp>
        <p:nvSpPr>
          <p:cNvPr id="1218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cs typeface="Arial" pitchFamily="34" charset="0"/>
              </a:defRPr>
            </a:lvl1pPr>
          </a:lstStyle>
          <a:p>
            <a:pPr>
              <a:defRPr/>
            </a:pPr>
            <a:fld id="{F886B21C-1FCC-4D5F-8A28-CC6556764773}" type="datetimeFigureOut">
              <a:rPr lang="hu-HU"/>
              <a:pPr>
                <a:defRPr/>
              </a:pPr>
              <a:t>2013.11.22.</a:t>
            </a:fld>
            <a:endParaRPr lang="hu-HU"/>
          </a:p>
        </p:txBody>
      </p:sp>
      <p:sp>
        <p:nvSpPr>
          <p:cNvPr id="1218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cs typeface="Arial" pitchFamily="34" charset="0"/>
              </a:defRPr>
            </a:lvl1pPr>
          </a:lstStyle>
          <a:p>
            <a:pPr>
              <a:defRPr/>
            </a:pPr>
            <a:endParaRPr lang="hu-HU"/>
          </a:p>
        </p:txBody>
      </p:sp>
      <p:sp>
        <p:nvSpPr>
          <p:cNvPr id="1218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cs typeface="Arial" pitchFamily="34" charset="0"/>
              </a:defRPr>
            </a:lvl1pPr>
          </a:lstStyle>
          <a:p>
            <a:pPr>
              <a:defRPr/>
            </a:pPr>
            <a:fld id="{644ECC6C-E139-443D-860E-398CF2411636}" type="slidenum">
              <a:rPr lang="hu-HU"/>
              <a:pPr>
                <a:defRPr/>
              </a:pPr>
              <a:t>‹#›</a:t>
            </a:fld>
            <a:endParaRPr lang="hu-H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E34D464-25E7-4494-8326-6A9213E45E5D}" type="datetimeFigureOut">
              <a:rPr lang="hu-HU"/>
              <a:pPr>
                <a:defRPr/>
              </a:pPr>
              <a:t>2013.11.22.</a:t>
            </a:fld>
            <a:endParaRPr lang="hu-H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u-H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C6C8CC0-F876-4FD1-9F4E-0713BEAA5AE6}"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iakép helye 1"/>
          <p:cNvSpPr>
            <a:spLocks noGrp="1" noRot="1" noChangeAspect="1"/>
          </p:cNvSpPr>
          <p:nvPr>
            <p:ph type="sldImg"/>
          </p:nvPr>
        </p:nvSpPr>
        <p:spPr bwMode="auto">
          <a:noFill/>
          <a:ln>
            <a:solidFill>
              <a:srgbClr val="000000"/>
            </a:solidFill>
            <a:miter lim="800000"/>
            <a:headEnd/>
            <a:tailEnd/>
          </a:ln>
        </p:spPr>
      </p:sp>
      <p:sp>
        <p:nvSpPr>
          <p:cNvPr id="106498"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EDFC616D-A02E-40BE-A1F5-403102910BFC}" type="slidenum">
              <a:rPr lang="hu-HU" smtClean="0"/>
              <a:pPr>
                <a:defRPr/>
              </a:pPr>
              <a:t>1</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iakép helye 1"/>
          <p:cNvSpPr>
            <a:spLocks noGrp="1" noRot="1" noChangeAspect="1"/>
          </p:cNvSpPr>
          <p:nvPr>
            <p:ph type="sldImg"/>
          </p:nvPr>
        </p:nvSpPr>
        <p:spPr bwMode="auto">
          <a:noFill/>
          <a:ln>
            <a:solidFill>
              <a:srgbClr val="000000"/>
            </a:solidFill>
            <a:miter lim="800000"/>
            <a:headEnd/>
            <a:tailEnd/>
          </a:ln>
        </p:spPr>
      </p:sp>
      <p:sp>
        <p:nvSpPr>
          <p:cNvPr id="124930"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574BA9AB-1A9D-4F3D-AAC4-253E5028BADA}" type="slidenum">
              <a:rPr lang="hu-HU" smtClean="0"/>
              <a:pPr>
                <a:defRPr/>
              </a:pPr>
              <a:t>10</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Diakép helye 1"/>
          <p:cNvSpPr>
            <a:spLocks noGrp="1" noRot="1" noChangeAspect="1" noTextEdit="1"/>
          </p:cNvSpPr>
          <p:nvPr>
            <p:ph type="sldImg"/>
          </p:nvPr>
        </p:nvSpPr>
        <p:spPr bwMode="auto">
          <a:noFill/>
          <a:ln>
            <a:solidFill>
              <a:srgbClr val="000000"/>
            </a:solidFill>
            <a:miter lim="800000"/>
            <a:headEnd/>
            <a:tailEnd/>
          </a:ln>
        </p:spPr>
      </p:sp>
      <p:sp>
        <p:nvSpPr>
          <p:cNvPr id="126978"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
        <p:nvSpPr>
          <p:cNvPr id="4" name="Dia számának helye 3"/>
          <p:cNvSpPr>
            <a:spLocks noGrp="1"/>
          </p:cNvSpPr>
          <p:nvPr>
            <p:ph type="sldNum" sz="quarter" idx="5"/>
          </p:nvPr>
        </p:nvSpPr>
        <p:spPr/>
        <p:txBody>
          <a:bodyPr/>
          <a:lstStyle/>
          <a:p>
            <a:pPr>
              <a:defRPr/>
            </a:pPr>
            <a:fld id="{A6058B38-5961-4FA4-8409-42B9BC3594B9}" type="slidenum">
              <a:rPr lang="hu-HU">
                <a:solidFill>
                  <a:prstClr val="black"/>
                </a:solidFill>
              </a:rPr>
              <a:pPr>
                <a:defRPr/>
              </a:pPr>
              <a:t>11</a:t>
            </a:fld>
            <a:endParaRPr lang="hu-H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iakép helye 1"/>
          <p:cNvSpPr>
            <a:spLocks noGrp="1" noRot="1" noChangeAspect="1"/>
          </p:cNvSpPr>
          <p:nvPr>
            <p:ph type="sldImg"/>
          </p:nvPr>
        </p:nvSpPr>
        <p:spPr bwMode="auto">
          <a:noFill/>
          <a:ln>
            <a:solidFill>
              <a:srgbClr val="000000"/>
            </a:solidFill>
            <a:miter lim="800000"/>
            <a:headEnd/>
            <a:tailEnd/>
          </a:ln>
        </p:spPr>
      </p:sp>
      <p:sp>
        <p:nvSpPr>
          <p:cNvPr id="12902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A6009775-EF09-479A-94A7-A870C4BF82B4}" type="slidenum">
              <a:rPr lang="hu-HU" smtClean="0">
                <a:solidFill>
                  <a:prstClr val="black"/>
                </a:solidFill>
              </a:rPr>
              <a:pPr>
                <a:defRPr/>
              </a:pPr>
              <a:t>12</a:t>
            </a:fld>
            <a:endParaRPr lang="hu-HU">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Diakép helye 1"/>
          <p:cNvSpPr>
            <a:spLocks noGrp="1" noRot="1" noChangeAspect="1" noTextEdit="1"/>
          </p:cNvSpPr>
          <p:nvPr>
            <p:ph type="sldImg"/>
          </p:nvPr>
        </p:nvSpPr>
        <p:spPr bwMode="auto">
          <a:noFill/>
          <a:ln>
            <a:solidFill>
              <a:srgbClr val="000000"/>
            </a:solidFill>
            <a:miter lim="800000"/>
            <a:headEnd/>
            <a:tailEnd/>
          </a:ln>
        </p:spPr>
      </p:sp>
      <p:sp>
        <p:nvSpPr>
          <p:cNvPr id="131074"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258CBFE8-1739-4EC2-B092-2525CA58DEDF}" type="slidenum">
              <a:rPr lang="hu-HU">
                <a:solidFill>
                  <a:prstClr val="black"/>
                </a:solidFill>
              </a:rPr>
              <a:pPr>
                <a:defRPr/>
              </a:pPr>
              <a:t>13</a:t>
            </a:fld>
            <a:endParaRPr lang="hu-HU">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Diakép helye 1"/>
          <p:cNvSpPr>
            <a:spLocks noGrp="1" noRot="1" noChangeAspect="1" noTextEdit="1"/>
          </p:cNvSpPr>
          <p:nvPr>
            <p:ph type="sldImg"/>
          </p:nvPr>
        </p:nvSpPr>
        <p:spPr bwMode="auto">
          <a:noFill/>
          <a:ln>
            <a:solidFill>
              <a:srgbClr val="000000"/>
            </a:solidFill>
            <a:miter lim="800000"/>
            <a:headEnd/>
            <a:tailEnd/>
          </a:ln>
        </p:spPr>
      </p:sp>
      <p:sp>
        <p:nvSpPr>
          <p:cNvPr id="13312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027B035D-0742-4E34-B5CB-E45E21923C89}" type="slidenum">
              <a:rPr lang="hu-HU">
                <a:solidFill>
                  <a:prstClr val="black"/>
                </a:solidFill>
              </a:rPr>
              <a:pPr>
                <a:defRPr/>
              </a:pPr>
              <a:t>14</a:t>
            </a:fld>
            <a:endParaRPr lang="hu-H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iakép helye 1"/>
          <p:cNvSpPr>
            <a:spLocks noGrp="1" noRot="1" noChangeAspect="1"/>
          </p:cNvSpPr>
          <p:nvPr>
            <p:ph type="sldImg"/>
          </p:nvPr>
        </p:nvSpPr>
        <p:spPr bwMode="auto">
          <a:noFill/>
          <a:ln>
            <a:solidFill>
              <a:srgbClr val="000000"/>
            </a:solidFill>
            <a:miter lim="800000"/>
            <a:headEnd/>
            <a:tailEnd/>
          </a:ln>
        </p:spPr>
      </p:sp>
      <p:sp>
        <p:nvSpPr>
          <p:cNvPr id="135170"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3F2A21C6-FF5D-4B10-9397-FFA4367A6F37}" type="slidenum">
              <a:rPr lang="hu-HU" smtClean="0"/>
              <a:pPr>
                <a:defRPr/>
              </a:pPr>
              <a:t>15</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Diakép helye 1"/>
          <p:cNvSpPr>
            <a:spLocks noGrp="1" noRot="1" noChangeAspect="1"/>
          </p:cNvSpPr>
          <p:nvPr>
            <p:ph type="sldImg"/>
          </p:nvPr>
        </p:nvSpPr>
        <p:spPr bwMode="auto">
          <a:noFill/>
          <a:ln>
            <a:solidFill>
              <a:srgbClr val="000000"/>
            </a:solidFill>
            <a:miter lim="800000"/>
            <a:headEnd/>
            <a:tailEnd/>
          </a:ln>
        </p:spPr>
      </p:sp>
      <p:sp>
        <p:nvSpPr>
          <p:cNvPr id="137218"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2CA0D5E6-6A7D-4ECF-AA9E-D492F65AF28D}" type="slidenum">
              <a:rPr lang="hu-HU" smtClean="0">
                <a:solidFill>
                  <a:prstClr val="black"/>
                </a:solidFill>
              </a:rPr>
              <a:pPr>
                <a:defRPr/>
              </a:pPr>
              <a:t>16</a:t>
            </a:fld>
            <a:endParaRPr lang="hu-HU">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Diakép helye 1"/>
          <p:cNvSpPr>
            <a:spLocks noGrp="1" noRot="1" noChangeAspect="1" noTextEdit="1"/>
          </p:cNvSpPr>
          <p:nvPr>
            <p:ph type="sldImg"/>
          </p:nvPr>
        </p:nvSpPr>
        <p:spPr bwMode="auto">
          <a:noFill/>
          <a:ln>
            <a:solidFill>
              <a:srgbClr val="000000"/>
            </a:solidFill>
            <a:miter lim="800000"/>
            <a:headEnd/>
            <a:tailEnd/>
          </a:ln>
        </p:spPr>
      </p:sp>
      <p:sp>
        <p:nvSpPr>
          <p:cNvPr id="13926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B75FEFCE-B7B2-48C0-AA0F-23C694E61698}" type="slidenum">
              <a:rPr lang="hu-HU">
                <a:solidFill>
                  <a:prstClr val="black"/>
                </a:solidFill>
              </a:rPr>
              <a:pPr>
                <a:defRPr/>
              </a:pPr>
              <a:t>17</a:t>
            </a:fld>
            <a:endParaRPr lang="hu-HU">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Diakép helye 1"/>
          <p:cNvSpPr>
            <a:spLocks noGrp="1" noRot="1" noChangeAspect="1"/>
          </p:cNvSpPr>
          <p:nvPr>
            <p:ph type="sldImg"/>
          </p:nvPr>
        </p:nvSpPr>
        <p:spPr bwMode="auto">
          <a:noFill/>
          <a:ln>
            <a:solidFill>
              <a:srgbClr val="000000"/>
            </a:solidFill>
            <a:miter lim="800000"/>
            <a:headEnd/>
            <a:tailEnd/>
          </a:ln>
        </p:spPr>
      </p:sp>
      <p:sp>
        <p:nvSpPr>
          <p:cNvPr id="141314"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EEE60139-C697-4F6F-8736-9F5B10181F7E}" type="slidenum">
              <a:rPr lang="hu-HU" smtClean="0"/>
              <a:pPr>
                <a:defRPr/>
              </a:pPr>
              <a:t>18</a:t>
            </a:fld>
            <a:endParaRPr lang="hu-H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3"/>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23900" algn="l"/>
                <a:tab pos="1447800" algn="l"/>
                <a:tab pos="2171700" algn="l"/>
                <a:tab pos="2895600" algn="l"/>
              </a:tabLst>
            </a:pPr>
            <a:fld id="{72E25762-EC8E-4374-972E-B3455E71EEAA}" type="slidenum">
              <a:rPr lang="en-GB" smtClean="0">
                <a:solidFill>
                  <a:srgbClr val="000000"/>
                </a:solidFill>
                <a:cs typeface="Lucida Sans Unicode" pitchFamily="34" charset="0"/>
              </a:rPr>
              <a:pPr fontAlgn="base">
                <a:spcBef>
                  <a:spcPct val="0"/>
                </a:spcBef>
                <a:spcAft>
                  <a:spcPct val="0"/>
                </a:spcAft>
                <a:tabLst>
                  <a:tab pos="723900" algn="l"/>
                  <a:tab pos="1447800" algn="l"/>
                  <a:tab pos="2171700" algn="l"/>
                  <a:tab pos="2895600" algn="l"/>
                </a:tabLst>
              </a:pPr>
              <a:t>19</a:t>
            </a:fld>
            <a:endParaRPr lang="en-GB" smtClean="0">
              <a:solidFill>
                <a:srgbClr val="000000"/>
              </a:solidFill>
              <a:cs typeface="Lucida Sans Unicode" pitchFamily="34" charset="0"/>
            </a:endParaRPr>
          </a:p>
        </p:txBody>
      </p:sp>
      <p:sp>
        <p:nvSpPr>
          <p:cNvPr id="1433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defTabSz="449263">
              <a:lnSpc>
                <a:spcPct val="62000"/>
              </a:lnSpc>
              <a:buClr>
                <a:srgbClr val="000000"/>
              </a:buClr>
              <a:buSzPct val="100000"/>
              <a:buFont typeface="Arial" charset="0"/>
              <a:buNone/>
            </a:pPr>
            <a:endParaRPr lang="hu-HU">
              <a:solidFill>
                <a:srgbClr val="FFFFFF"/>
              </a:solidFill>
              <a:cs typeface="Lucida Sans Unicode" pitchFamily="34" charset="0"/>
            </a:endParaRPr>
          </a:p>
        </p:txBody>
      </p:sp>
      <p:sp>
        <p:nvSpPr>
          <p:cNvPr id="143364" name="Rectangle 2"/>
          <p:cNvSpPr>
            <a:spLocks noGrp="1" noChangeArrowheads="1"/>
          </p:cNvSpPr>
          <p:nvPr>
            <p:ph type="body"/>
          </p:nvPr>
        </p:nvSpPr>
        <p:spPr bwMode="auto">
          <a:xfrm>
            <a:off x="685800" y="4343400"/>
            <a:ext cx="5476875" cy="4106863"/>
          </a:xfrm>
          <a:noFill/>
        </p:spPr>
        <p:txBody>
          <a:bodyPr wrap="none" numCol="1" anchor="ctr" anchorCtr="0" compatLnSpc="1">
            <a:prstTxWarp prst="textNoShape">
              <a:avLst/>
            </a:prstTxWarp>
          </a:bodyPr>
          <a:lstStyle/>
          <a:p>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Diakép helye 1"/>
          <p:cNvSpPr>
            <a:spLocks noGrp="1" noRot="1" noChangeAspect="1"/>
          </p:cNvSpPr>
          <p:nvPr>
            <p:ph type="sldImg"/>
          </p:nvPr>
        </p:nvSpPr>
        <p:spPr bwMode="auto">
          <a:noFill/>
          <a:ln>
            <a:solidFill>
              <a:srgbClr val="000000"/>
            </a:solidFill>
            <a:miter lim="800000"/>
            <a:headEnd/>
            <a:tailEnd/>
          </a:ln>
        </p:spPr>
      </p:sp>
      <p:sp>
        <p:nvSpPr>
          <p:cNvPr id="10854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CE5315EC-C5B7-4C03-9085-BA6DC1393D98}" type="slidenum">
              <a:rPr lang="hu-HU" smtClean="0"/>
              <a:pPr>
                <a:defRPr/>
              </a:pPr>
              <a:t>2</a:t>
            </a:fld>
            <a:endParaRPr lang="hu-H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3"/>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23900" algn="l"/>
                <a:tab pos="1447800" algn="l"/>
                <a:tab pos="2171700" algn="l"/>
                <a:tab pos="2895600" algn="l"/>
              </a:tabLst>
            </a:pPr>
            <a:fld id="{9E3A06CB-B3C5-4D86-B4C3-E663F05E55ED}" type="slidenum">
              <a:rPr lang="en-GB" smtClean="0">
                <a:solidFill>
                  <a:srgbClr val="000000"/>
                </a:solidFill>
                <a:cs typeface="Lucida Sans Unicode" pitchFamily="34" charset="0"/>
              </a:rPr>
              <a:pPr fontAlgn="base">
                <a:spcBef>
                  <a:spcPct val="0"/>
                </a:spcBef>
                <a:spcAft>
                  <a:spcPct val="0"/>
                </a:spcAft>
                <a:tabLst>
                  <a:tab pos="723900" algn="l"/>
                  <a:tab pos="1447800" algn="l"/>
                  <a:tab pos="2171700" algn="l"/>
                  <a:tab pos="2895600" algn="l"/>
                </a:tabLst>
              </a:pPr>
              <a:t>20</a:t>
            </a:fld>
            <a:endParaRPr lang="en-GB" smtClean="0">
              <a:solidFill>
                <a:srgbClr val="000000"/>
              </a:solidFill>
              <a:cs typeface="Lucida Sans Unicode" pitchFamily="34" charset="0"/>
            </a:endParaRPr>
          </a:p>
        </p:txBody>
      </p:sp>
      <p:sp>
        <p:nvSpPr>
          <p:cNvPr id="145411" name="Text Box 1"/>
          <p:cNvSpPr txBox="1">
            <a:spLocks noChangeArrowheads="1"/>
          </p:cNvSpPr>
          <p:nvPr/>
        </p:nvSpPr>
        <p:spPr bwMode="auto">
          <a:xfrm>
            <a:off x="3849688" y="9428163"/>
            <a:ext cx="2946400" cy="496887"/>
          </a:xfrm>
          <a:prstGeom prst="rect">
            <a:avLst/>
          </a:prstGeom>
          <a:noFill/>
          <a:ln w="9525">
            <a:noFill/>
            <a:miter lim="800000"/>
            <a:headEnd/>
            <a:tailEnd/>
          </a:ln>
        </p:spPr>
        <p:txBody>
          <a:bodyPr lIns="90000" tIns="46800" rIns="90000" bIns="46800" anchor="b"/>
          <a:lstStyle/>
          <a:p>
            <a:pPr algn="r" defTabSz="449263">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14D0F94-438F-4426-A117-C80C90358DFE}" type="slidenum">
              <a:rPr lang="en-GB" sz="1200">
                <a:solidFill>
                  <a:srgbClr val="000000"/>
                </a:solidFill>
                <a:cs typeface="Lucida Sans Unicode" pitchFamily="34" charset="0"/>
              </a:rPr>
              <a:pPr algn="r" defTabSz="449263">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GB" sz="1200">
              <a:solidFill>
                <a:srgbClr val="000000"/>
              </a:solidFill>
              <a:cs typeface="Lucida Sans Unicode" pitchFamily="34" charset="0"/>
            </a:endParaRPr>
          </a:p>
        </p:txBody>
      </p:sp>
      <p:sp>
        <p:nvSpPr>
          <p:cNvPr id="145412" name="Text Box 2"/>
          <p:cNvSpPr txBox="1">
            <a:spLocks noChangeArrowheads="1"/>
          </p:cNvSpPr>
          <p:nvPr/>
        </p:nvSpPr>
        <p:spPr bwMode="auto">
          <a:xfrm>
            <a:off x="3851275" y="9428163"/>
            <a:ext cx="2943225" cy="493712"/>
          </a:xfrm>
          <a:prstGeom prst="rect">
            <a:avLst/>
          </a:prstGeom>
          <a:noFill/>
          <a:ln w="9525">
            <a:noFill/>
            <a:miter lim="800000"/>
            <a:headEnd/>
            <a:tailEnd/>
          </a:ln>
        </p:spPr>
        <p:txBody>
          <a:bodyPr lIns="90000" tIns="46800" rIns="90000" bIns="46800" anchor="b"/>
          <a:lstStyle/>
          <a:p>
            <a:pPr algn="r" defTabSz="449263">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6944530-621A-495A-AC23-6971E637CA0F}" type="slidenum">
              <a:rPr lang="en-GB" sz="1200">
                <a:solidFill>
                  <a:srgbClr val="000000"/>
                </a:solidFill>
                <a:cs typeface="Lucida Sans Unicode" pitchFamily="34" charset="0"/>
              </a:rPr>
              <a:pPr algn="r" defTabSz="449263">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GB" sz="1200">
              <a:solidFill>
                <a:srgbClr val="000000"/>
              </a:solidFill>
              <a:cs typeface="Lucida Sans Unicode" pitchFamily="34" charset="0"/>
            </a:endParaRPr>
          </a:p>
        </p:txBody>
      </p:sp>
      <p:sp>
        <p:nvSpPr>
          <p:cNvPr id="145413" name="Text Box 3"/>
          <p:cNvSpPr txBox="1">
            <a:spLocks noChangeArrowheads="1"/>
          </p:cNvSpPr>
          <p:nvPr/>
        </p:nvSpPr>
        <p:spPr bwMode="auto">
          <a:xfrm>
            <a:off x="3851275" y="9428163"/>
            <a:ext cx="2944813" cy="495300"/>
          </a:xfrm>
          <a:prstGeom prst="rect">
            <a:avLst/>
          </a:prstGeom>
          <a:noFill/>
          <a:ln w="9525">
            <a:noFill/>
            <a:miter lim="800000"/>
            <a:headEnd/>
            <a:tailEnd/>
          </a:ln>
        </p:spPr>
        <p:txBody>
          <a:bodyPr lIns="90000" tIns="46800" rIns="90000" bIns="46800" anchor="b"/>
          <a:lstStyle/>
          <a:p>
            <a:pPr algn="r" defTabSz="449263">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1350E8A-7AA9-4315-8261-2F1F5C68A7C3}" type="slidenum">
              <a:rPr lang="en-GB" sz="1200">
                <a:solidFill>
                  <a:srgbClr val="000000"/>
                </a:solidFill>
                <a:cs typeface="Lucida Sans Unicode" pitchFamily="34" charset="0"/>
              </a:rPr>
              <a:pPr algn="r" defTabSz="449263">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GB" sz="1200">
              <a:solidFill>
                <a:srgbClr val="000000"/>
              </a:solidFill>
              <a:cs typeface="Lucida Sans Unicode" pitchFamily="34" charset="0"/>
            </a:endParaRPr>
          </a:p>
        </p:txBody>
      </p:sp>
      <p:sp>
        <p:nvSpPr>
          <p:cNvPr id="145414" name="Text Box 4"/>
          <p:cNvSpPr txBox="1">
            <a:spLocks noChangeArrowheads="1"/>
          </p:cNvSpPr>
          <p:nvPr/>
        </p:nvSpPr>
        <p:spPr bwMode="auto">
          <a:xfrm>
            <a:off x="919163" y="744538"/>
            <a:ext cx="4962525" cy="3722687"/>
          </a:xfrm>
          <a:prstGeom prst="rect">
            <a:avLst/>
          </a:prstGeom>
          <a:solidFill>
            <a:srgbClr val="FFFFFF"/>
          </a:solidFill>
          <a:ln w="9360">
            <a:solidFill>
              <a:srgbClr val="000000"/>
            </a:solidFill>
            <a:miter lim="800000"/>
            <a:headEnd/>
            <a:tailEnd/>
          </a:ln>
        </p:spPr>
        <p:txBody>
          <a:bodyPr wrap="none" anchor="ctr"/>
          <a:lstStyle/>
          <a:p>
            <a:pPr defTabSz="449263">
              <a:lnSpc>
                <a:spcPct val="62000"/>
              </a:lnSpc>
              <a:buClr>
                <a:srgbClr val="000000"/>
              </a:buClr>
              <a:buSzPct val="100000"/>
              <a:buFont typeface="Arial" charset="0"/>
              <a:buNone/>
            </a:pPr>
            <a:endParaRPr lang="hu-HU">
              <a:solidFill>
                <a:srgbClr val="FFFFFF"/>
              </a:solidFill>
              <a:cs typeface="Lucida Sans Unicode" pitchFamily="34" charset="0"/>
            </a:endParaRPr>
          </a:p>
        </p:txBody>
      </p:sp>
      <p:sp>
        <p:nvSpPr>
          <p:cNvPr id="145415" name="Rectangle 5"/>
          <p:cNvSpPr>
            <a:spLocks noGrp="1" noChangeArrowheads="1"/>
          </p:cNvSpPr>
          <p:nvPr>
            <p:ph type="body"/>
          </p:nvPr>
        </p:nvSpPr>
        <p:spPr bwMode="auto">
          <a:xfrm>
            <a:off x="685800" y="4343400"/>
            <a:ext cx="5476875" cy="4106863"/>
          </a:xfrm>
          <a:noFill/>
        </p:spPr>
        <p:txBody>
          <a:bodyPr wrap="none" numCol="1" anchor="ctr" anchorCtr="0" compatLnSpc="1">
            <a:prstTxWarp prst="textNoShape">
              <a:avLst/>
            </a:prstTxWarp>
          </a:bodyPr>
          <a:lstStyle/>
          <a:p>
            <a:endParaRPr 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Diakép helye 1"/>
          <p:cNvSpPr>
            <a:spLocks noGrp="1" noRot="1" noChangeAspect="1" noTextEdit="1"/>
          </p:cNvSpPr>
          <p:nvPr>
            <p:ph type="sldImg"/>
          </p:nvPr>
        </p:nvSpPr>
        <p:spPr bwMode="auto">
          <a:noFill/>
          <a:ln>
            <a:solidFill>
              <a:srgbClr val="000000"/>
            </a:solidFill>
            <a:miter lim="800000"/>
            <a:headEnd/>
            <a:tailEnd/>
          </a:ln>
        </p:spPr>
      </p:sp>
      <p:sp>
        <p:nvSpPr>
          <p:cNvPr id="147458"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534F7149-63EA-4329-8DFD-6D4827ECB0EC}" type="slidenum">
              <a:rPr lang="hu-HU" smtClean="0"/>
              <a:pPr>
                <a:defRPr/>
              </a:pPr>
              <a:t>21</a:t>
            </a:fld>
            <a:endParaRPr 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Diakép helye 1"/>
          <p:cNvSpPr>
            <a:spLocks noGrp="1" noRot="1" noChangeAspect="1"/>
          </p:cNvSpPr>
          <p:nvPr>
            <p:ph type="sldImg"/>
          </p:nvPr>
        </p:nvSpPr>
        <p:spPr bwMode="auto">
          <a:noFill/>
          <a:ln>
            <a:solidFill>
              <a:srgbClr val="000000"/>
            </a:solidFill>
            <a:miter lim="800000"/>
            <a:headEnd/>
            <a:tailEnd/>
          </a:ln>
        </p:spPr>
      </p:sp>
      <p:sp>
        <p:nvSpPr>
          <p:cNvPr id="14950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1DDEFAA9-7E70-4FDC-9002-83309CF0AEE3}" type="slidenum">
              <a:rPr lang="hu-HU" smtClean="0"/>
              <a:pPr>
                <a:defRPr/>
              </a:pPr>
              <a:t>22</a:t>
            </a:fld>
            <a:endParaRPr lang="hu-H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Diakép helye 1"/>
          <p:cNvSpPr>
            <a:spLocks noGrp="1" noRot="1" noChangeAspect="1"/>
          </p:cNvSpPr>
          <p:nvPr>
            <p:ph type="sldImg"/>
          </p:nvPr>
        </p:nvSpPr>
        <p:spPr bwMode="auto">
          <a:noFill/>
          <a:ln>
            <a:solidFill>
              <a:srgbClr val="000000"/>
            </a:solidFill>
            <a:miter lim="800000"/>
            <a:headEnd/>
            <a:tailEnd/>
          </a:ln>
        </p:spPr>
      </p:sp>
      <p:sp>
        <p:nvSpPr>
          <p:cNvPr id="151554"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C93E47C2-4E0B-441F-B732-8BBE4D17908F}" type="slidenum">
              <a:rPr lang="hu-HU" smtClean="0"/>
              <a:pPr>
                <a:defRPr/>
              </a:pPr>
              <a:t>23</a:t>
            </a:fld>
            <a:endParaRPr lang="hu-H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Diakép helye 1"/>
          <p:cNvSpPr>
            <a:spLocks noGrp="1" noRot="1" noChangeAspect="1"/>
          </p:cNvSpPr>
          <p:nvPr>
            <p:ph type="sldImg"/>
          </p:nvPr>
        </p:nvSpPr>
        <p:spPr bwMode="auto">
          <a:noFill/>
          <a:ln>
            <a:solidFill>
              <a:srgbClr val="000000"/>
            </a:solidFill>
            <a:miter lim="800000"/>
            <a:headEnd/>
            <a:tailEnd/>
          </a:ln>
        </p:spPr>
      </p:sp>
      <p:sp>
        <p:nvSpPr>
          <p:cNvPr id="15360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380B11AF-9326-4761-A171-68FCE71A027E}" type="slidenum">
              <a:rPr lang="hu-HU" smtClean="0"/>
              <a:pPr>
                <a:defRPr/>
              </a:pPr>
              <a:t>24</a:t>
            </a:fld>
            <a:endParaRPr lang="hu-H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Diakép helye 1"/>
          <p:cNvSpPr>
            <a:spLocks noGrp="1" noRot="1" noChangeAspect="1"/>
          </p:cNvSpPr>
          <p:nvPr>
            <p:ph type="sldImg"/>
          </p:nvPr>
        </p:nvSpPr>
        <p:spPr bwMode="auto">
          <a:noFill/>
          <a:ln>
            <a:solidFill>
              <a:srgbClr val="000000"/>
            </a:solidFill>
            <a:miter lim="800000"/>
            <a:headEnd/>
            <a:tailEnd/>
          </a:ln>
        </p:spPr>
      </p:sp>
      <p:sp>
        <p:nvSpPr>
          <p:cNvPr id="155650"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091C142B-2D01-4AC8-BA2C-48521AFBBFC2}" type="slidenum">
              <a:rPr lang="hu-HU" smtClean="0"/>
              <a:pPr>
                <a:defRPr/>
              </a:pPr>
              <a:t>25</a:t>
            </a:fld>
            <a:endParaRPr lang="hu-H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Diakép helye 1"/>
          <p:cNvSpPr>
            <a:spLocks noGrp="1" noRot="1" noChangeAspect="1"/>
          </p:cNvSpPr>
          <p:nvPr>
            <p:ph type="sldImg"/>
          </p:nvPr>
        </p:nvSpPr>
        <p:spPr bwMode="auto">
          <a:noFill/>
          <a:ln>
            <a:solidFill>
              <a:srgbClr val="000000"/>
            </a:solidFill>
            <a:miter lim="800000"/>
            <a:headEnd/>
            <a:tailEnd/>
          </a:ln>
        </p:spPr>
      </p:sp>
      <p:sp>
        <p:nvSpPr>
          <p:cNvPr id="157698"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5780030E-C136-42F2-AFA8-896A19FC96A0}" type="slidenum">
              <a:rPr lang="hu-HU" smtClean="0"/>
              <a:pPr>
                <a:defRPr/>
              </a:pPr>
              <a:t>26</a:t>
            </a:fld>
            <a:endParaRPr lang="hu-H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Diakép helye 1"/>
          <p:cNvSpPr>
            <a:spLocks noGrp="1" noRot="1" noChangeAspect="1"/>
          </p:cNvSpPr>
          <p:nvPr>
            <p:ph type="sldImg"/>
          </p:nvPr>
        </p:nvSpPr>
        <p:spPr bwMode="auto">
          <a:noFill/>
          <a:ln>
            <a:solidFill>
              <a:srgbClr val="000000"/>
            </a:solidFill>
            <a:miter lim="800000"/>
            <a:headEnd/>
            <a:tailEnd/>
          </a:ln>
        </p:spPr>
      </p:sp>
      <p:sp>
        <p:nvSpPr>
          <p:cNvPr id="15974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185CD82E-82B8-4A50-831C-F75B2AC7CAE0}" type="slidenum">
              <a:rPr lang="hu-HU" smtClean="0">
                <a:solidFill>
                  <a:prstClr val="black"/>
                </a:solidFill>
              </a:rPr>
              <a:pPr>
                <a:defRPr/>
              </a:pPr>
              <a:t>27</a:t>
            </a:fld>
            <a:endParaRPr lang="hu-HU">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Diakép helye 1"/>
          <p:cNvSpPr>
            <a:spLocks noGrp="1" noRot="1" noChangeAspect="1" noTextEdit="1"/>
          </p:cNvSpPr>
          <p:nvPr>
            <p:ph type="sldImg"/>
          </p:nvPr>
        </p:nvSpPr>
        <p:spPr bwMode="auto">
          <a:noFill/>
          <a:ln>
            <a:solidFill>
              <a:srgbClr val="000000"/>
            </a:solidFill>
            <a:miter lim="800000"/>
            <a:headEnd/>
            <a:tailEnd/>
          </a:ln>
        </p:spPr>
      </p:sp>
      <p:sp>
        <p:nvSpPr>
          <p:cNvPr id="161794"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2C22F9A7-8085-4535-B9F7-3B9BB56894E4}" type="slidenum">
              <a:rPr lang="hu-HU" smtClean="0"/>
              <a:pPr>
                <a:defRPr/>
              </a:pPr>
              <a:t>28</a:t>
            </a:fld>
            <a:endParaRPr lang="hu-H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Diakép helye 1"/>
          <p:cNvSpPr>
            <a:spLocks noGrp="1" noRot="1" noChangeAspect="1"/>
          </p:cNvSpPr>
          <p:nvPr>
            <p:ph type="sldImg"/>
          </p:nvPr>
        </p:nvSpPr>
        <p:spPr bwMode="auto">
          <a:noFill/>
          <a:ln>
            <a:solidFill>
              <a:srgbClr val="000000"/>
            </a:solidFill>
            <a:miter lim="800000"/>
            <a:headEnd/>
            <a:tailEnd/>
          </a:ln>
        </p:spPr>
      </p:sp>
      <p:sp>
        <p:nvSpPr>
          <p:cNvPr id="16384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47272905-7BF5-4051-8809-341937CF71E8}" type="slidenum">
              <a:rPr lang="hu-HU" smtClean="0"/>
              <a:pPr>
                <a:defRPr/>
              </a:pPr>
              <a:t>29</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latin typeface="Times"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Diakép helye 1"/>
          <p:cNvSpPr>
            <a:spLocks noGrp="1" noRot="1" noChangeAspect="1"/>
          </p:cNvSpPr>
          <p:nvPr>
            <p:ph type="sldImg"/>
          </p:nvPr>
        </p:nvSpPr>
        <p:spPr bwMode="auto">
          <a:noFill/>
          <a:ln>
            <a:solidFill>
              <a:srgbClr val="000000"/>
            </a:solidFill>
            <a:miter lim="800000"/>
            <a:headEnd/>
            <a:tailEnd/>
          </a:ln>
        </p:spPr>
      </p:sp>
      <p:sp>
        <p:nvSpPr>
          <p:cNvPr id="165890"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97F3C2DD-667F-416A-A434-44952D66929C}" type="slidenum">
              <a:rPr lang="hu-HU" smtClean="0"/>
              <a:pPr>
                <a:defRPr/>
              </a:pPr>
              <a:t>30</a:t>
            </a:fld>
            <a:endParaRPr lang="hu-H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Diakép helye 1"/>
          <p:cNvSpPr>
            <a:spLocks noGrp="1" noRot="1" noChangeAspect="1"/>
          </p:cNvSpPr>
          <p:nvPr>
            <p:ph type="sldImg"/>
          </p:nvPr>
        </p:nvSpPr>
        <p:spPr bwMode="auto">
          <a:noFill/>
          <a:ln>
            <a:solidFill>
              <a:srgbClr val="000000"/>
            </a:solidFill>
            <a:miter lim="800000"/>
            <a:headEnd/>
            <a:tailEnd/>
          </a:ln>
        </p:spPr>
      </p:sp>
      <p:sp>
        <p:nvSpPr>
          <p:cNvPr id="167938"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802324D8-EC5F-40CD-9DC8-8263F7DC2F1F}" type="slidenum">
              <a:rPr lang="hu-HU" smtClean="0"/>
              <a:pPr>
                <a:defRPr/>
              </a:pPr>
              <a:t>31</a:t>
            </a:fld>
            <a:endParaRPr lang="hu-H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Diakép helye 1"/>
          <p:cNvSpPr>
            <a:spLocks noGrp="1" noRot="1" noChangeAspect="1"/>
          </p:cNvSpPr>
          <p:nvPr>
            <p:ph type="sldImg"/>
          </p:nvPr>
        </p:nvSpPr>
        <p:spPr bwMode="auto">
          <a:noFill/>
          <a:ln>
            <a:solidFill>
              <a:srgbClr val="000000"/>
            </a:solidFill>
            <a:miter lim="800000"/>
            <a:headEnd/>
            <a:tailEnd/>
          </a:ln>
        </p:spPr>
      </p:sp>
      <p:sp>
        <p:nvSpPr>
          <p:cNvPr id="16998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056C3BA9-F12E-45FB-A255-9554D9B7DE20}" type="slidenum">
              <a:rPr lang="hu-HU" smtClean="0">
                <a:solidFill>
                  <a:prstClr val="black"/>
                </a:solidFill>
              </a:rPr>
              <a:pPr>
                <a:defRPr/>
              </a:pPr>
              <a:t>32</a:t>
            </a:fld>
            <a:endParaRPr lang="hu-HU">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Diakép helye 1"/>
          <p:cNvSpPr>
            <a:spLocks noGrp="1" noRot="1" noChangeAspect="1"/>
          </p:cNvSpPr>
          <p:nvPr>
            <p:ph type="sldImg"/>
          </p:nvPr>
        </p:nvSpPr>
        <p:spPr bwMode="auto">
          <a:noFill/>
          <a:ln>
            <a:solidFill>
              <a:srgbClr val="000000"/>
            </a:solidFill>
            <a:miter lim="800000"/>
            <a:headEnd/>
            <a:tailEnd/>
          </a:ln>
        </p:spPr>
      </p:sp>
      <p:sp>
        <p:nvSpPr>
          <p:cNvPr id="172034"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25649FDB-9388-4791-B1BA-F61B8CE2AA97}" type="slidenum">
              <a:rPr lang="hu-HU" smtClean="0">
                <a:solidFill>
                  <a:prstClr val="black"/>
                </a:solidFill>
              </a:rPr>
              <a:pPr>
                <a:defRPr/>
              </a:pPr>
              <a:t>33</a:t>
            </a:fld>
            <a:endParaRPr lang="hu-HU">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Diakép helye 1"/>
          <p:cNvSpPr>
            <a:spLocks noGrp="1" noRot="1" noChangeAspect="1"/>
          </p:cNvSpPr>
          <p:nvPr>
            <p:ph type="sldImg"/>
          </p:nvPr>
        </p:nvSpPr>
        <p:spPr bwMode="auto">
          <a:noFill/>
          <a:ln>
            <a:solidFill>
              <a:srgbClr val="000000"/>
            </a:solidFill>
            <a:miter lim="800000"/>
            <a:headEnd/>
            <a:tailEnd/>
          </a:ln>
        </p:spPr>
      </p:sp>
      <p:sp>
        <p:nvSpPr>
          <p:cNvPr id="17408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497B7BB5-0034-458B-B360-D2DB70EACCB7}" type="slidenum">
              <a:rPr lang="hu-HU" smtClean="0"/>
              <a:pPr>
                <a:defRPr/>
              </a:pPr>
              <a:t>34</a:t>
            </a:fld>
            <a:endParaRPr lang="hu-H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Diakép helye 1"/>
          <p:cNvSpPr>
            <a:spLocks noGrp="1" noRot="1" noChangeAspect="1"/>
          </p:cNvSpPr>
          <p:nvPr>
            <p:ph type="sldImg"/>
          </p:nvPr>
        </p:nvSpPr>
        <p:spPr bwMode="auto">
          <a:noFill/>
          <a:ln>
            <a:solidFill>
              <a:srgbClr val="000000"/>
            </a:solidFill>
            <a:miter lim="800000"/>
            <a:headEnd/>
            <a:tailEnd/>
          </a:ln>
        </p:spPr>
      </p:sp>
      <p:sp>
        <p:nvSpPr>
          <p:cNvPr id="17920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07E4EF39-022F-4678-BB58-839F9FDA641B}" type="slidenum">
              <a:rPr lang="hu-HU" smtClean="0"/>
              <a:pPr>
                <a:defRPr/>
              </a:pPr>
              <a:t>36</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Diakép helye 1"/>
          <p:cNvSpPr>
            <a:spLocks noGrp="1" noRot="1" noChangeAspect="1"/>
          </p:cNvSpPr>
          <p:nvPr>
            <p:ph type="sldImg"/>
          </p:nvPr>
        </p:nvSpPr>
        <p:spPr bwMode="auto">
          <a:noFill/>
          <a:ln>
            <a:solidFill>
              <a:srgbClr val="000000"/>
            </a:solidFill>
            <a:miter lim="800000"/>
            <a:headEnd/>
            <a:tailEnd/>
          </a:ln>
        </p:spPr>
      </p:sp>
      <p:sp>
        <p:nvSpPr>
          <p:cNvPr id="11264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AFC6AF8A-9954-4090-AE1C-E4B243F91208}" type="slidenum">
              <a:rPr lang="hu-HU" smtClean="0">
                <a:solidFill>
                  <a:prstClr val="black"/>
                </a:solidFill>
              </a:rPr>
              <a:pPr>
                <a:defRPr/>
              </a:pPr>
              <a:t>4</a:t>
            </a:fld>
            <a:endParaRPr lang="hu-H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Diakép helye 1"/>
          <p:cNvSpPr>
            <a:spLocks noGrp="1" noRot="1" noChangeAspect="1"/>
          </p:cNvSpPr>
          <p:nvPr>
            <p:ph type="sldImg"/>
          </p:nvPr>
        </p:nvSpPr>
        <p:spPr bwMode="auto">
          <a:noFill/>
          <a:ln>
            <a:solidFill>
              <a:srgbClr val="000000"/>
            </a:solidFill>
            <a:miter lim="800000"/>
            <a:headEnd/>
            <a:tailEnd/>
          </a:ln>
        </p:spPr>
      </p:sp>
      <p:sp>
        <p:nvSpPr>
          <p:cNvPr id="114690"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38BDC5DE-57D4-48B8-A763-BBE1D8142C73}" type="slidenum">
              <a:rPr lang="hu-HU" smtClean="0">
                <a:solidFill>
                  <a:prstClr val="black"/>
                </a:solidFill>
              </a:rPr>
              <a:pPr>
                <a:defRPr/>
              </a:pPr>
              <a:t>5</a:t>
            </a:fld>
            <a:endParaRPr lang="hu-H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iakép helye 1"/>
          <p:cNvSpPr>
            <a:spLocks noGrp="1" noRot="1" noChangeAspect="1"/>
          </p:cNvSpPr>
          <p:nvPr>
            <p:ph type="sldImg"/>
          </p:nvPr>
        </p:nvSpPr>
        <p:spPr bwMode="auto">
          <a:noFill/>
          <a:ln>
            <a:solidFill>
              <a:srgbClr val="000000"/>
            </a:solidFill>
            <a:miter lim="800000"/>
            <a:headEnd/>
            <a:tailEnd/>
          </a:ln>
        </p:spPr>
      </p:sp>
      <p:sp>
        <p:nvSpPr>
          <p:cNvPr id="116738"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0E78E812-F743-468F-8803-2CB401BB8426}" type="slidenum">
              <a:rPr lang="hu-HU" smtClean="0">
                <a:solidFill>
                  <a:prstClr val="black"/>
                </a:solidFill>
              </a:rPr>
              <a:pPr>
                <a:defRPr/>
              </a:pPr>
              <a:t>6</a:t>
            </a:fld>
            <a:endParaRPr lang="hu-H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Diakép helye 1"/>
          <p:cNvSpPr>
            <a:spLocks noGrp="1" noRot="1" noChangeAspect="1"/>
          </p:cNvSpPr>
          <p:nvPr>
            <p:ph type="sldImg"/>
          </p:nvPr>
        </p:nvSpPr>
        <p:spPr bwMode="auto">
          <a:noFill/>
          <a:ln>
            <a:solidFill>
              <a:srgbClr val="000000"/>
            </a:solidFill>
            <a:miter lim="800000"/>
            <a:headEnd/>
            <a:tailEnd/>
          </a:ln>
        </p:spPr>
      </p:sp>
      <p:sp>
        <p:nvSpPr>
          <p:cNvPr id="11878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BBFFA3C1-0B1F-4CB3-98B8-A5A8E6943CE7}" type="slidenum">
              <a:rPr lang="hu-HU" smtClean="0">
                <a:solidFill>
                  <a:prstClr val="black"/>
                </a:solidFill>
              </a:rPr>
              <a:pPr>
                <a:defRPr/>
              </a:pPr>
              <a:t>7</a:t>
            </a:fld>
            <a:endParaRPr lang="hu-H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Diakép helye 1"/>
          <p:cNvSpPr>
            <a:spLocks noGrp="1" noRot="1" noChangeAspect="1"/>
          </p:cNvSpPr>
          <p:nvPr>
            <p:ph type="sldImg"/>
          </p:nvPr>
        </p:nvSpPr>
        <p:spPr bwMode="auto">
          <a:noFill/>
          <a:ln>
            <a:solidFill>
              <a:srgbClr val="000000"/>
            </a:solidFill>
            <a:miter lim="800000"/>
            <a:headEnd/>
            <a:tailEnd/>
          </a:ln>
        </p:spPr>
      </p:sp>
      <p:sp>
        <p:nvSpPr>
          <p:cNvPr id="120834"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B50D8F7F-623D-4941-862A-76D6ECDA920E}" type="slidenum">
              <a:rPr lang="hu-HU" smtClean="0">
                <a:solidFill>
                  <a:prstClr val="black"/>
                </a:solidFill>
              </a:rPr>
              <a:pPr>
                <a:defRPr/>
              </a:pPr>
              <a:t>8</a:t>
            </a:fld>
            <a:endParaRPr lang="hu-H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Diakép helye 1"/>
          <p:cNvSpPr>
            <a:spLocks noGrp="1" noRot="1" noChangeAspect="1"/>
          </p:cNvSpPr>
          <p:nvPr>
            <p:ph type="sldImg"/>
          </p:nvPr>
        </p:nvSpPr>
        <p:spPr bwMode="auto">
          <a:noFill/>
          <a:ln>
            <a:solidFill>
              <a:srgbClr val="000000"/>
            </a:solidFill>
            <a:miter lim="800000"/>
            <a:headEnd/>
            <a:tailEnd/>
          </a:ln>
        </p:spPr>
      </p:sp>
      <p:sp>
        <p:nvSpPr>
          <p:cNvPr id="12288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B82602D1-2E91-4FDB-B44B-A92A4FD31658}" type="slidenum">
              <a:rPr lang="hu-HU" smtClean="0">
                <a:solidFill>
                  <a:prstClr val="black"/>
                </a:solidFill>
              </a:rPr>
              <a:pPr>
                <a:defRPr/>
              </a:pPr>
              <a:t>9</a:t>
            </a:fld>
            <a:endParaRPr lang="hu-H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F1ADFF0C-6C2B-47C5-8360-64CA5CE4C2C4}" type="datetime1">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6B837D58-3F32-4DB9-8EA5-6AED1D69FBEE}" type="datetime1">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AF176A88-6781-4064-9548-11812A3FB04C}" type="datetime1">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749167AD-9455-4700-9BF8-A598DD9563C0}" type="datetime1">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1282C9FC-E654-41BF-BD35-CD9768DD182F}" type="datetime1">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E91013-0573-4012-AB2C-E7A2CD9386AC}" type="datetime1">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C25B15EF-959D-4AA1-8430-D2622B4B08A4}" type="datetime1">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4F7EF9E9-745B-4E1E-AE34-94A7E9624908}" type="datetime1">
              <a:rPr lang="hu-HU"/>
              <a:pPr>
                <a:defRPr/>
              </a:pPr>
              <a:t>2013.11.22.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a:xfrm>
            <a:off x="6553200" y="6356350"/>
            <a:ext cx="2133600" cy="365125"/>
          </a:xfrm>
          <a:prstGeom prst="rect">
            <a:avLst/>
          </a:prstGeom>
        </p:spPr>
        <p:txBody>
          <a:bodyPr/>
          <a:lstStyle>
            <a:lvl1pPr>
              <a:defRPr>
                <a:solidFill>
                  <a:prstClr val="black"/>
                </a:solidFill>
                <a:latin typeface="Arial" pitchFamily="34" charset="0"/>
                <a:cs typeface="Arial" pitchFamily="34" charset="0"/>
              </a:defRPr>
            </a:lvl1pPr>
          </a:lstStyle>
          <a:p>
            <a:pPr>
              <a:defRPr/>
            </a:pPr>
            <a:fld id="{3141EAFF-DA60-47A1-961D-F015DE04871F}" type="slidenum">
              <a:rPr lang="hu-HU"/>
              <a:pPr>
                <a:defRPr/>
              </a:pPr>
              <a:t>‹#›</a:t>
            </a:fld>
            <a:endParaRPr lang="hu-H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hu-HU" smtClean="0"/>
              <a:t>Mintacím szerkesztése</a:t>
            </a:r>
            <a:endParaRPr lang="en-US"/>
          </a:p>
        </p:txBody>
      </p:sp>
      <p:sp>
        <p:nvSpPr>
          <p:cNvPr id="3" name="Dátum helye 9"/>
          <p:cNvSpPr>
            <a:spLocks noGrp="1"/>
          </p:cNvSpPr>
          <p:nvPr>
            <p:ph type="dt" sz="half" idx="10"/>
          </p:nvPr>
        </p:nvSpPr>
        <p:spPr/>
        <p:txBody>
          <a:bodyPr/>
          <a:lstStyle>
            <a:lvl1pPr>
              <a:defRPr smtClean="0"/>
            </a:lvl1pPr>
          </a:lstStyle>
          <a:p>
            <a:pPr>
              <a:defRPr/>
            </a:pPr>
            <a:fld id="{29D25A47-6D20-4AA6-B5F3-8E5911A48840}" type="datetime1">
              <a:rPr lang="hu-HU"/>
              <a:pPr>
                <a:defRPr/>
              </a:pPr>
              <a:t>2013.11.22.</a:t>
            </a:fld>
            <a:endParaRPr lang="hu-HU"/>
          </a:p>
        </p:txBody>
      </p:sp>
      <p:sp>
        <p:nvSpPr>
          <p:cNvPr id="4" name="Élőláb helye 21"/>
          <p:cNvSpPr>
            <a:spLocks noGrp="1"/>
          </p:cNvSpPr>
          <p:nvPr>
            <p:ph type="ftr" sz="quarter" idx="11"/>
          </p:nvPr>
        </p:nvSpPr>
        <p:spPr/>
        <p:txBody>
          <a:bodyPr/>
          <a:lstStyle>
            <a:lvl1pPr>
              <a:defRPr/>
            </a:lvl1pPr>
          </a:lstStyle>
          <a:p>
            <a:pPr>
              <a:defRPr/>
            </a:pPr>
            <a:endParaRPr lang="hu-HU"/>
          </a:p>
        </p:txBody>
      </p:sp>
      <p:sp>
        <p:nvSpPr>
          <p:cNvPr id="5" name="Dia számának helye 17"/>
          <p:cNvSpPr>
            <a:spLocks noGrp="1"/>
          </p:cNvSpPr>
          <p:nvPr>
            <p:ph type="sldNum" sz="quarter" idx="12"/>
          </p:nvPr>
        </p:nvSpPr>
        <p:spPr>
          <a:xfrm>
            <a:off x="7924800" y="6356350"/>
            <a:ext cx="762000" cy="365125"/>
          </a:xfrm>
          <a:prstGeom prst="rect">
            <a:avLst/>
          </a:prstGeom>
        </p:spPr>
        <p:txBody>
          <a:bodyPr/>
          <a:lstStyle>
            <a:lvl1pPr>
              <a:defRPr>
                <a:solidFill>
                  <a:prstClr val="black"/>
                </a:solidFill>
                <a:latin typeface="Arial" pitchFamily="34" charset="0"/>
                <a:cs typeface="Arial" pitchFamily="34" charset="0"/>
              </a:defRPr>
            </a:lvl1pPr>
          </a:lstStyle>
          <a:p>
            <a:pPr>
              <a:defRPr/>
            </a:pPr>
            <a:fld id="{45768C54-410A-4F3E-857C-219505CEF8E5}" type="slidenum">
              <a:rPr lang="hu-HU"/>
              <a:pPr>
                <a:defRPr/>
              </a:pPr>
              <a:t>‹#›</a:t>
            </a:fld>
            <a:endParaRPr lang="hu-H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C2D02E5E-2E4E-4BD7-83A0-AB21FE15DF49}" type="datetime1">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0B36DC43-0FC1-438B-AE2A-65AB29195358}" type="datetime1">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E64682ED-3278-463B-9B78-4B0B0A3EE5A0}" type="datetime1">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D693FAA2-1DCD-46F9-9CAC-FBF8DF26DB38}" type="datetime1">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F518E29F-0021-4EF7-8FAD-7797802B22C0}" type="datetime1">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4E2C457D-2151-4B8E-B26E-3708F60CD86E}" type="datetime1">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B9645E-71AB-4612-9919-1F5CA904D0C2}" type="datetime1">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48456B8C-5C12-4641-B90E-675045A31B58}" type="datetime1">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A123130A-BE2F-42AA-816F-8C106EB07A7B}" type="datetime1">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08C77E14-9E76-4C70-8A86-289C7A894F69}" type="datetime1">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53DD3AE6-6017-4CA9-B412-156563AF7818}" type="datetime1">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F8918B70-A3B4-4B8C-8E60-63E982303589}" type="datetime1">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F04D1BBD-DAC1-4D8F-A82D-8B4D24CCD76C}" type="datetime1">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85697352-5705-4E27-8E14-5BCEFD25575D}" type="datetime1">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367F5E-D39E-4C85-8EAC-E3AD344FD3CA}" type="datetime1">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3BB90ADD-C0CF-4982-8CF4-3CCD424D5D42}" type="datetime1">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7C392365-92CC-497C-A3F4-04B607653E66}" type="datetime1">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BD7A6992-35E4-4F39-8A83-FC0EAAA22CDA}" type="datetime1">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591CA249-AD4D-4AD8-8278-0D18045AD85B}" type="datetime1">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6339F9E6-7E1B-4E24-AAB4-D54A13DA8396}" type="datetime1">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1B4A47A2-2E1E-466D-AB35-63B01A3727EA}" type="datetime1">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94CBC4-9753-4485-A1CA-46D9BDF4AA32}" type="datetime1">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B6DC9ECF-60E4-4C13-82CD-CD68AB231C88}" type="datetime1">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DE7D9055-701A-4D61-BC33-EF59351A93EF}" type="datetime1">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07D1146E-EF17-435F-B778-EF81B6A7AE6F}" type="datetime1">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ABEEC6-939B-4A68-A897-748C2AD0C50A}" type="datetime1">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en-US"/>
          </a:p>
        </p:txBody>
      </p:sp>
    </p:spTree>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
        <p:nvSpPr>
          <p:cNvPr id="3" name="Zástupný symbol obsahu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87FF328C-7375-4883-80E9-9B5C4CBD63F8}" type="datetime1">
              <a:rPr lang="hu-HU"/>
              <a:pPr>
                <a:defRPr/>
              </a:pPr>
              <a:t>2013.11.22.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
        <p:nvSpPr>
          <p:cNvPr id="3" name="Zástupný symbol obsahu 2"/>
          <p:cNvSpPr>
            <a:spLocks noGrp="1"/>
          </p:cNvSpPr>
          <p:nvPr>
            <p:ph sz="half" idx="1"/>
          </p:nvPr>
        </p:nvSpPr>
        <p:spPr>
          <a:xfrm>
            <a:off x="457200" y="3141663"/>
            <a:ext cx="4038600" cy="2984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Zástupný symbol obsahu 3"/>
          <p:cNvSpPr>
            <a:spLocks noGrp="1"/>
          </p:cNvSpPr>
          <p:nvPr>
            <p:ph sz="half" idx="2"/>
          </p:nvPr>
        </p:nvSpPr>
        <p:spPr>
          <a:xfrm>
            <a:off x="4648200" y="3141663"/>
            <a:ext cx="4038600" cy="2984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en-US"/>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Tree>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Tree>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smtClean="0"/>
              <a:t>Kép beszúrásához kattintson az ikonra</a:t>
            </a:r>
            <a:endParaRPr lang="en-US" noProof="0" smtClean="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Tree>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
        <p:nvSpPr>
          <p:cNvPr id="3" name="Zástupný symbol zvislého textu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38925" y="2205038"/>
            <a:ext cx="2058988" cy="3921125"/>
          </a:xfrm>
        </p:spPr>
        <p:txBody>
          <a:bodyPr vert="eaVert"/>
          <a:lstStyle/>
          <a:p>
            <a:r>
              <a:rPr lang="hu-HU" smtClean="0"/>
              <a:t>Mintacím szerkesztése</a:t>
            </a:r>
            <a:endParaRPr lang="en-US"/>
          </a:p>
        </p:txBody>
      </p:sp>
      <p:sp>
        <p:nvSpPr>
          <p:cNvPr id="3" name="Zástupný symbol zvislého textu 2"/>
          <p:cNvSpPr>
            <a:spLocks noGrp="1"/>
          </p:cNvSpPr>
          <p:nvPr>
            <p:ph type="body" orient="vert" idx="1"/>
          </p:nvPr>
        </p:nvSpPr>
        <p:spPr>
          <a:xfrm>
            <a:off x="457200" y="2205038"/>
            <a:ext cx="6029325" cy="39211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
        <p:nvSpPr>
          <p:cNvPr id="3" name="Zástupný symbol obsahu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hu-HU" smtClean="0"/>
              <a:t>Mintacím szerkesztése</a:t>
            </a:r>
            <a:endParaRPr lang="en-US"/>
          </a:p>
        </p:txBody>
      </p:sp>
      <p:sp>
        <p:nvSpPr>
          <p:cNvPr id="3" name="Dátum helye 9"/>
          <p:cNvSpPr>
            <a:spLocks noGrp="1"/>
          </p:cNvSpPr>
          <p:nvPr>
            <p:ph type="dt" sz="half" idx="10"/>
          </p:nvPr>
        </p:nvSpPr>
        <p:spPr/>
        <p:txBody>
          <a:bodyPr/>
          <a:lstStyle>
            <a:lvl1pPr>
              <a:defRPr smtClean="0">
                <a:solidFill>
                  <a:prstClr val="black">
                    <a:tint val="75000"/>
                  </a:prstClr>
                </a:solidFill>
              </a:defRPr>
            </a:lvl1pPr>
          </a:lstStyle>
          <a:p>
            <a:pPr>
              <a:defRPr/>
            </a:pPr>
            <a:fld id="{72E83D29-3C15-4D73-A8B4-0D7A0917DF69}" type="datetime1">
              <a:rPr lang="hu-HU"/>
              <a:pPr>
                <a:defRPr/>
              </a:pPr>
              <a:t>2013.11.22.</a:t>
            </a:fld>
            <a:endParaRPr lang="hu-HU"/>
          </a:p>
        </p:txBody>
      </p:sp>
      <p:sp>
        <p:nvSpPr>
          <p:cNvPr id="4" name="Élőláb helye 21"/>
          <p:cNvSpPr>
            <a:spLocks noGrp="1"/>
          </p:cNvSpPr>
          <p:nvPr>
            <p:ph type="ftr" sz="quarter" idx="11"/>
          </p:nvPr>
        </p:nvSpPr>
        <p:spPr/>
        <p:txBody>
          <a:bodyPr/>
          <a:lstStyle>
            <a:lvl1pPr>
              <a:defRPr>
                <a:solidFill>
                  <a:prstClr val="black">
                    <a:tint val="75000"/>
                  </a:prstClr>
                </a:solidFill>
              </a:defRPr>
            </a:lvl1pPr>
          </a:lstStyle>
          <a:p>
            <a:pPr>
              <a:defRPr/>
            </a:pPr>
            <a:endParaRPr lang="hu-HU"/>
          </a:p>
        </p:txBody>
      </p:sp>
      <p:sp>
        <p:nvSpPr>
          <p:cNvPr id="5" name="Dia számának helye 17"/>
          <p:cNvSpPr>
            <a:spLocks noGrp="1"/>
          </p:cNvSpPr>
          <p:nvPr>
            <p:ph type="sldNum" sz="quarter" idx="12"/>
          </p:nvPr>
        </p:nvSpPr>
        <p:spPr>
          <a:xfrm>
            <a:off x="7924800" y="6356350"/>
            <a:ext cx="762000" cy="365125"/>
          </a:xfrm>
          <a:prstGeom prst="rect">
            <a:avLst/>
          </a:prstGeom>
        </p:spPr>
        <p:txBody>
          <a:bodyPr/>
          <a:lstStyle>
            <a:lvl1pPr>
              <a:defRPr>
                <a:solidFill>
                  <a:prstClr val="black"/>
                </a:solidFill>
                <a:latin typeface="Arial" pitchFamily="34" charset="0"/>
                <a:cs typeface="Arial" pitchFamily="34" charset="0"/>
              </a:defRPr>
            </a:lvl1pPr>
          </a:lstStyle>
          <a:p>
            <a:pPr>
              <a:defRPr/>
            </a:pPr>
            <a:fld id="{FFFB60D0-AB30-435E-BBE5-8D0CF21909C4}" type="slidenum">
              <a:rPr lang="hu-HU"/>
              <a:pPr>
                <a:defRPr/>
              </a:pPr>
              <a:t>‹#›</a:t>
            </a:fld>
            <a:endParaRPr lang="hu-H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
        <p:nvSpPr>
          <p:cNvPr id="3" name="Zástupný symbol obsahu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Zástupný symbol obsahu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en-US"/>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smtClean="0"/>
              <a:t>Kép beszúrásához kattintson az ikonra</a:t>
            </a:r>
            <a:endParaRPr lang="en-US" noProof="0" smtClean="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smtClean="0"/>
              <a:t>Mintacím szerkesztése</a:t>
            </a:r>
            <a:endParaRPr lang="en-US"/>
          </a:p>
        </p:txBody>
      </p:sp>
      <p:sp>
        <p:nvSpPr>
          <p:cNvPr id="3" name="Zástupný symbol zvislého textu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1052513"/>
            <a:ext cx="2057400" cy="5073650"/>
          </a:xfrm>
        </p:spPr>
        <p:txBody>
          <a:bodyPr vert="eaVert"/>
          <a:lstStyle/>
          <a:p>
            <a:r>
              <a:rPr lang="hu-HU" smtClean="0"/>
              <a:t>Mintacím szerkesztése</a:t>
            </a:r>
            <a:endParaRPr lang="en-US"/>
          </a:p>
        </p:txBody>
      </p:sp>
      <p:sp>
        <p:nvSpPr>
          <p:cNvPr id="3" name="Zástupný symbol zvislého textu 2"/>
          <p:cNvSpPr>
            <a:spLocks noGrp="1"/>
          </p:cNvSpPr>
          <p:nvPr>
            <p:ph type="body" orient="vert" idx="1"/>
          </p:nvPr>
        </p:nvSpPr>
        <p:spPr>
          <a:xfrm>
            <a:off x="457200" y="1052513"/>
            <a:ext cx="6019800" cy="507365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052513"/>
            <a:ext cx="8229600" cy="504825"/>
          </a:xfrm>
        </p:spPr>
        <p:txBody>
          <a:bodyPr/>
          <a:lstStyle/>
          <a:p>
            <a:r>
              <a:rPr lang="hu-HU" smtClean="0"/>
              <a:t>Mintacím szerkesztése</a:t>
            </a:r>
            <a:endParaRPr lang="en-US"/>
          </a:p>
        </p:txBody>
      </p:sp>
      <p:sp>
        <p:nvSpPr>
          <p:cNvPr id="3" name="Zástupný symbol textu 2"/>
          <p:cNvSpPr>
            <a:spLocks noGrp="1"/>
          </p:cNvSpPr>
          <p:nvPr>
            <p:ph type="body" sz="half" idx="1"/>
          </p:nvPr>
        </p:nvSpPr>
        <p:spPr>
          <a:xfrm>
            <a:off x="457200" y="1700213"/>
            <a:ext cx="4038600" cy="442595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Zástupný symbol obsahu 3"/>
          <p:cNvSpPr>
            <a:spLocks noGrp="1"/>
          </p:cNvSpPr>
          <p:nvPr>
            <p:ph sz="half" idx="2"/>
          </p:nvPr>
        </p:nvSpPr>
        <p:spPr>
          <a:xfrm>
            <a:off x="4648200" y="1700213"/>
            <a:ext cx="4038600" cy="442595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AA913610-C0C4-42EC-AF19-CF77233B0A06}" type="datetime1">
              <a:rPr lang="hu-HU"/>
              <a:pPr>
                <a:defRPr/>
              </a:pPr>
              <a:t>2013.11.22.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0.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1.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e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8178" name="Picture 7" descr="bg_2_beloldal.jpg"/>
          <p:cNvPicPr>
            <a:picLocks noChangeAspect="1"/>
          </p:cNvPicPr>
          <p:nvPr userDrawn="1"/>
        </p:nvPicPr>
        <p:blipFill>
          <a:blip r:embed="rId10"/>
          <a:srcRect/>
          <a:stretch>
            <a:fillRect/>
          </a:stretch>
        </p:blipFill>
        <p:spPr bwMode="auto">
          <a:xfrm>
            <a:off x="1588" y="14288"/>
            <a:ext cx="9140825" cy="6829425"/>
          </a:xfrm>
          <a:prstGeom prst="rect">
            <a:avLst/>
          </a:prstGeom>
          <a:noFill/>
          <a:ln w="9525">
            <a:noFill/>
            <a:miter lim="800000"/>
            <a:headEnd/>
            <a:tailEnd/>
          </a:ln>
        </p:spPr>
      </p:pic>
      <p:sp>
        <p:nvSpPr>
          <p:cNvPr id="17817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17818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D9FEDEB-1E14-40D8-9747-F18A67E89C5A}" type="datetime1">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69A96585-9960-45CF-8AD0-19C6ECE17293}"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4024" r:id="rId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68313" y="2205038"/>
            <a:ext cx="8229600" cy="1081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ltLang="sl-SI" smtClean="0"/>
              <a:t>Mintacím szerkesztése</a:t>
            </a:r>
            <a:endParaRPr lang="en-US" altLang="sl-SI" smtClean="0"/>
          </a:p>
        </p:txBody>
      </p:sp>
      <p:sp>
        <p:nvSpPr>
          <p:cNvPr id="77827" name="Rectangle 3"/>
          <p:cNvSpPr>
            <a:spLocks noGrp="1" noChangeArrowheads="1"/>
          </p:cNvSpPr>
          <p:nvPr>
            <p:ph type="body" idx="1"/>
          </p:nvPr>
        </p:nvSpPr>
        <p:spPr bwMode="auto">
          <a:xfrm>
            <a:off x="457200" y="3141663"/>
            <a:ext cx="8229600" cy="2984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sl-SI" smtClean="0"/>
              <a:t>Click to edit Master text styles</a:t>
            </a: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hf hdr="0" ftr="0" dt="0"/>
  <p:txStyles>
    <p:titleStyle>
      <a:lvl1pPr algn="l" rtl="0" fontAlgn="base">
        <a:spcBef>
          <a:spcPct val="0"/>
        </a:spcBef>
        <a:spcAft>
          <a:spcPct val="0"/>
        </a:spcAft>
        <a:defRPr sz="3600" b="1">
          <a:solidFill>
            <a:schemeClr val="bg1"/>
          </a:solidFill>
          <a:latin typeface="+mj-lt"/>
          <a:ea typeface="+mj-ea"/>
          <a:cs typeface="+mj-cs"/>
        </a:defRPr>
      </a:lvl1pPr>
      <a:lvl2pPr algn="l" rtl="0" fontAlgn="base">
        <a:spcBef>
          <a:spcPct val="0"/>
        </a:spcBef>
        <a:spcAft>
          <a:spcPct val="0"/>
        </a:spcAft>
        <a:defRPr sz="3600" b="1">
          <a:solidFill>
            <a:schemeClr val="bg1"/>
          </a:solidFill>
          <a:latin typeface="Arial" charset="0"/>
        </a:defRPr>
      </a:lvl2pPr>
      <a:lvl3pPr algn="l" rtl="0" fontAlgn="base">
        <a:spcBef>
          <a:spcPct val="0"/>
        </a:spcBef>
        <a:spcAft>
          <a:spcPct val="0"/>
        </a:spcAft>
        <a:defRPr sz="3600" b="1">
          <a:solidFill>
            <a:schemeClr val="bg1"/>
          </a:solidFill>
          <a:latin typeface="Arial" charset="0"/>
        </a:defRPr>
      </a:lvl3pPr>
      <a:lvl4pPr algn="l" rtl="0" fontAlgn="base">
        <a:spcBef>
          <a:spcPct val="0"/>
        </a:spcBef>
        <a:spcAft>
          <a:spcPct val="0"/>
        </a:spcAft>
        <a:defRPr sz="3600" b="1">
          <a:solidFill>
            <a:schemeClr val="bg1"/>
          </a:solidFill>
          <a:latin typeface="Arial" charset="0"/>
        </a:defRPr>
      </a:lvl4pPr>
      <a:lvl5pPr algn="l" rtl="0" fontAlgn="base">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fontAlgn="base">
        <a:spcBef>
          <a:spcPct val="20000"/>
        </a:spcBef>
        <a:spcAft>
          <a:spcPct val="0"/>
        </a:spcAft>
        <a:defRPr sz="24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457200" y="1052513"/>
            <a:ext cx="8229600" cy="504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ltLang="sl-SI" smtClean="0"/>
              <a:t>Mintacím szerkesztése</a:t>
            </a:r>
            <a:endParaRPr lang="en-US" altLang="sl-SI" smtClean="0"/>
          </a:p>
        </p:txBody>
      </p:sp>
      <p:sp>
        <p:nvSpPr>
          <p:cNvPr id="90115" name="Rectangle 3"/>
          <p:cNvSpPr>
            <a:spLocks noGrp="1" noChangeArrowheads="1"/>
          </p:cNvSpPr>
          <p:nvPr>
            <p:ph type="body" idx="1"/>
          </p:nvPr>
        </p:nvSpPr>
        <p:spPr bwMode="auto">
          <a:xfrm>
            <a:off x="457200" y="1700213"/>
            <a:ext cx="8229600" cy="442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ltLang="sl-SI" smtClean="0"/>
              <a:t>Mintaszöveg szerkesztése</a:t>
            </a:r>
          </a:p>
          <a:p>
            <a:pPr lvl="1"/>
            <a:r>
              <a:rPr lang="hu-HU" altLang="sl-SI" smtClean="0"/>
              <a:t>Második szint</a:t>
            </a:r>
          </a:p>
          <a:p>
            <a:pPr lvl="2"/>
            <a:r>
              <a:rPr lang="hu-HU" altLang="sl-SI" smtClean="0"/>
              <a:t>Harmadik szint</a:t>
            </a:r>
          </a:p>
          <a:p>
            <a:pPr lvl="3"/>
            <a:r>
              <a:rPr lang="hu-HU" altLang="sl-SI" smtClean="0"/>
              <a:t>Negyedik szint</a:t>
            </a:r>
          </a:p>
          <a:p>
            <a:pPr lvl="4"/>
            <a:r>
              <a:rPr lang="hu-HU" altLang="sl-SI" smtClean="0"/>
              <a:t>Ötödik szint</a:t>
            </a:r>
            <a:endParaRPr lang="en-US" altLang="sl-SI" smtClean="0"/>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txStyles>
    <p:titleStyle>
      <a:lvl1pPr algn="l" rtl="0" fontAlgn="base">
        <a:spcBef>
          <a:spcPct val="0"/>
        </a:spcBef>
        <a:spcAft>
          <a:spcPct val="0"/>
        </a:spcAft>
        <a:defRPr sz="2400">
          <a:solidFill>
            <a:srgbClr val="009900"/>
          </a:solidFill>
          <a:latin typeface="+mj-lt"/>
          <a:ea typeface="+mj-ea"/>
          <a:cs typeface="+mj-cs"/>
        </a:defRPr>
      </a:lvl1pPr>
      <a:lvl2pPr algn="l" rtl="0" fontAlgn="base">
        <a:spcBef>
          <a:spcPct val="0"/>
        </a:spcBef>
        <a:spcAft>
          <a:spcPct val="0"/>
        </a:spcAft>
        <a:defRPr sz="2400">
          <a:solidFill>
            <a:srgbClr val="009900"/>
          </a:solidFill>
          <a:latin typeface="Arial" charset="0"/>
          <a:cs typeface="Arial" charset="0"/>
        </a:defRPr>
      </a:lvl2pPr>
      <a:lvl3pPr algn="l" rtl="0" fontAlgn="base">
        <a:spcBef>
          <a:spcPct val="0"/>
        </a:spcBef>
        <a:spcAft>
          <a:spcPct val="0"/>
        </a:spcAft>
        <a:defRPr sz="2400">
          <a:solidFill>
            <a:srgbClr val="009900"/>
          </a:solidFill>
          <a:latin typeface="Arial" charset="0"/>
          <a:cs typeface="Arial" charset="0"/>
        </a:defRPr>
      </a:lvl3pPr>
      <a:lvl4pPr algn="l" rtl="0" fontAlgn="base">
        <a:spcBef>
          <a:spcPct val="0"/>
        </a:spcBef>
        <a:spcAft>
          <a:spcPct val="0"/>
        </a:spcAft>
        <a:defRPr sz="2400">
          <a:solidFill>
            <a:srgbClr val="009900"/>
          </a:solidFill>
          <a:latin typeface="Arial" charset="0"/>
          <a:cs typeface="Arial" charset="0"/>
        </a:defRPr>
      </a:lvl4pPr>
      <a:lvl5pPr algn="l" rtl="0" fontAlgn="base">
        <a:spcBef>
          <a:spcPct val="0"/>
        </a:spcBef>
        <a:spcAft>
          <a:spcPct val="0"/>
        </a:spcAft>
        <a:defRPr sz="2400">
          <a:solidFill>
            <a:srgbClr val="009900"/>
          </a:solidFill>
          <a:latin typeface="Arial" charset="0"/>
          <a:cs typeface="Arial" charset="0"/>
        </a:defRPr>
      </a:lvl5pPr>
      <a:lvl6pPr marL="457200" algn="l" rtl="0" eaLnBrk="1" fontAlgn="base" hangingPunct="1">
        <a:spcBef>
          <a:spcPct val="0"/>
        </a:spcBef>
        <a:spcAft>
          <a:spcPct val="0"/>
        </a:spcAft>
        <a:defRPr sz="2400">
          <a:solidFill>
            <a:srgbClr val="009900"/>
          </a:solidFill>
          <a:latin typeface="Arial" charset="0"/>
          <a:cs typeface="Arial" charset="0"/>
        </a:defRPr>
      </a:lvl6pPr>
      <a:lvl7pPr marL="914400" algn="l" rtl="0" eaLnBrk="1" fontAlgn="base" hangingPunct="1">
        <a:spcBef>
          <a:spcPct val="0"/>
        </a:spcBef>
        <a:spcAft>
          <a:spcPct val="0"/>
        </a:spcAft>
        <a:defRPr sz="2400">
          <a:solidFill>
            <a:srgbClr val="009900"/>
          </a:solidFill>
          <a:latin typeface="Arial" charset="0"/>
          <a:cs typeface="Arial" charset="0"/>
        </a:defRPr>
      </a:lvl7pPr>
      <a:lvl8pPr marL="1371600" algn="l" rtl="0" eaLnBrk="1" fontAlgn="base" hangingPunct="1">
        <a:spcBef>
          <a:spcPct val="0"/>
        </a:spcBef>
        <a:spcAft>
          <a:spcPct val="0"/>
        </a:spcAft>
        <a:defRPr sz="2400">
          <a:solidFill>
            <a:srgbClr val="009900"/>
          </a:solidFill>
          <a:latin typeface="Arial" charset="0"/>
          <a:cs typeface="Arial" charset="0"/>
        </a:defRPr>
      </a:lvl8pPr>
      <a:lvl9pPr marL="1828800" algn="l" rtl="0" eaLnBrk="1" fontAlgn="base" hangingPunct="1">
        <a:spcBef>
          <a:spcPct val="0"/>
        </a:spcBef>
        <a:spcAft>
          <a:spcPct val="0"/>
        </a:spcAft>
        <a:defRPr sz="2400">
          <a:solidFill>
            <a:srgbClr val="009900"/>
          </a:solidFill>
          <a:latin typeface="Arial" charset="0"/>
          <a:cs typeface="Arial"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42" name="Picture 7" descr="bg_2_beloldal.jpg"/>
          <p:cNvPicPr>
            <a:picLocks noChangeAspect="1"/>
          </p:cNvPicPr>
          <p:nvPr userDrawn="1"/>
        </p:nvPicPr>
        <p:blipFill>
          <a:blip r:embed="rId11"/>
          <a:srcRect/>
          <a:stretch>
            <a:fillRect/>
          </a:stretch>
        </p:blipFill>
        <p:spPr bwMode="auto">
          <a:xfrm>
            <a:off x="1588" y="14288"/>
            <a:ext cx="9140825" cy="6829425"/>
          </a:xfrm>
          <a:prstGeom prst="rect">
            <a:avLst/>
          </a:prstGeom>
          <a:noFill/>
          <a:ln w="9525">
            <a:noFill/>
            <a:miter lim="800000"/>
            <a:headEnd/>
            <a:tailEnd/>
          </a:ln>
        </p:spPr>
      </p:pic>
      <p:sp>
        <p:nvSpPr>
          <p:cNvPr id="1024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1024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605CACA3-1B98-4B83-A10A-BA88CC1CD1E8}" type="datetime1">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708CAE9D-F239-4E8A-9278-CEE923236A04}"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4025" r:id="rId8"/>
    <p:sldLayoutId id="2147484026"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482" name="Picture 7" descr="bg_2_beloldal.jpg"/>
          <p:cNvPicPr>
            <a:picLocks noChangeAspect="1"/>
          </p:cNvPicPr>
          <p:nvPr userDrawn="1"/>
        </p:nvPicPr>
        <p:blipFill>
          <a:blip r:embed="rId9"/>
          <a:srcRect/>
          <a:stretch>
            <a:fillRect/>
          </a:stretch>
        </p:blipFill>
        <p:spPr bwMode="auto">
          <a:xfrm>
            <a:off x="1588" y="14288"/>
            <a:ext cx="9140825" cy="6829425"/>
          </a:xfrm>
          <a:prstGeom prst="rect">
            <a:avLst/>
          </a:prstGeom>
          <a:noFill/>
          <a:ln w="9525">
            <a:noFill/>
            <a:miter lim="800000"/>
            <a:headEnd/>
            <a:tailEnd/>
          </a:ln>
        </p:spPr>
      </p:pic>
      <p:sp>
        <p:nvSpPr>
          <p:cNvPr id="2048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2048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76F0407A-5E1A-4DE6-BC2B-60D189166021}" type="datetime1">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B3CD81E4-AAEC-4DBB-9587-D53E948FA3BE}"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674" name="Picture 7" descr="bg_2_beloldal.jpg"/>
          <p:cNvPicPr>
            <a:picLocks noChangeAspect="1"/>
          </p:cNvPicPr>
          <p:nvPr userDrawn="1"/>
        </p:nvPicPr>
        <p:blipFill>
          <a:blip r:embed="rId9"/>
          <a:srcRect/>
          <a:stretch>
            <a:fillRect/>
          </a:stretch>
        </p:blipFill>
        <p:spPr bwMode="auto">
          <a:xfrm>
            <a:off x="1588" y="14288"/>
            <a:ext cx="9140825" cy="6829425"/>
          </a:xfrm>
          <a:prstGeom prst="rect">
            <a:avLst/>
          </a:prstGeom>
          <a:noFill/>
          <a:ln w="9525">
            <a:noFill/>
            <a:miter lim="800000"/>
            <a:headEnd/>
            <a:tailEnd/>
          </a:ln>
        </p:spPr>
      </p:pic>
      <p:sp>
        <p:nvSpPr>
          <p:cNvPr id="286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286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CDE8A150-5ACB-481E-A8E6-CC8F92D5BE58}" type="datetime1">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32FC7775-3743-475B-BFCF-CB268F32340D}"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6866" name="Picture 7" descr="bg_2_beloldal.jpg"/>
          <p:cNvPicPr>
            <a:picLocks noChangeAspect="1"/>
          </p:cNvPicPr>
          <p:nvPr userDrawn="1"/>
        </p:nvPicPr>
        <p:blipFill>
          <a:blip r:embed="rId9"/>
          <a:srcRect/>
          <a:stretch>
            <a:fillRect/>
          </a:stretch>
        </p:blipFill>
        <p:spPr bwMode="auto">
          <a:xfrm>
            <a:off x="1588" y="14288"/>
            <a:ext cx="9140825" cy="6829425"/>
          </a:xfrm>
          <a:prstGeom prst="rect">
            <a:avLst/>
          </a:prstGeom>
          <a:noFill/>
          <a:ln w="9525">
            <a:noFill/>
            <a:miter lim="800000"/>
            <a:headEnd/>
            <a:tailEnd/>
          </a:ln>
        </p:spPr>
      </p:pic>
      <p:sp>
        <p:nvSpPr>
          <p:cNvPr id="3686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3686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4B5EC226-9C1D-4579-AABF-295627588603}" type="datetime1">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4ECF1B65-8CBC-4A00-B61E-8350E94BB304}"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5058" name="Picture 7" descr="bg_2_beloldal.jpg"/>
          <p:cNvPicPr>
            <a:picLocks noChangeAspect="1"/>
          </p:cNvPicPr>
          <p:nvPr userDrawn="1"/>
        </p:nvPicPr>
        <p:blipFill>
          <a:blip r:embed="rId9"/>
          <a:srcRect/>
          <a:stretch>
            <a:fillRect/>
          </a:stretch>
        </p:blipFill>
        <p:spPr bwMode="auto">
          <a:xfrm>
            <a:off x="1588" y="14288"/>
            <a:ext cx="9140825" cy="6829425"/>
          </a:xfrm>
          <a:prstGeom prst="rect">
            <a:avLst/>
          </a:prstGeom>
          <a:noFill/>
          <a:ln w="9525">
            <a:noFill/>
            <a:miter lim="800000"/>
            <a:headEnd/>
            <a:tailEnd/>
          </a:ln>
        </p:spPr>
      </p:pic>
      <p:sp>
        <p:nvSpPr>
          <p:cNvPr id="4505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506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A9A15F5C-2450-43D6-9B2D-5CF8ABDA2771}"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3250" name="Picture 7" descr="bg_2_beloldal.jpg"/>
          <p:cNvPicPr>
            <a:picLocks noChangeAspect="1"/>
          </p:cNvPicPr>
          <p:nvPr userDrawn="1"/>
        </p:nvPicPr>
        <p:blipFill>
          <a:blip r:embed="rId9"/>
          <a:srcRect/>
          <a:stretch>
            <a:fillRect/>
          </a:stretch>
        </p:blipFill>
        <p:spPr bwMode="auto">
          <a:xfrm>
            <a:off x="1588" y="14288"/>
            <a:ext cx="9140825" cy="6829425"/>
          </a:xfrm>
          <a:prstGeom prst="rect">
            <a:avLst/>
          </a:prstGeom>
          <a:noFill/>
          <a:ln w="9525">
            <a:noFill/>
            <a:miter lim="800000"/>
            <a:headEnd/>
            <a:tailEnd/>
          </a:ln>
        </p:spPr>
      </p:pic>
      <p:sp>
        <p:nvSpPr>
          <p:cNvPr id="532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532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72C581FA-2DE8-4EAF-8FF4-D67F130879A1}"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42" name="Picture 7" descr="bg_2_beloldal.jpg"/>
          <p:cNvPicPr>
            <a:picLocks noChangeAspect="1"/>
          </p:cNvPicPr>
          <p:nvPr userDrawn="1"/>
        </p:nvPicPr>
        <p:blipFill>
          <a:blip r:embed="rId9"/>
          <a:srcRect/>
          <a:stretch>
            <a:fillRect/>
          </a:stretch>
        </p:blipFill>
        <p:spPr bwMode="auto">
          <a:xfrm>
            <a:off x="1588" y="14288"/>
            <a:ext cx="9140825" cy="6829425"/>
          </a:xfrm>
          <a:prstGeom prst="rect">
            <a:avLst/>
          </a:prstGeom>
          <a:noFill/>
          <a:ln w="9525">
            <a:noFill/>
            <a:miter lim="800000"/>
            <a:headEnd/>
            <a:tailEnd/>
          </a:ln>
        </p:spPr>
      </p:pic>
      <p:sp>
        <p:nvSpPr>
          <p:cNvPr id="6144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6144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70463E52-1ADC-4AA0-90DE-DF87C4076343}"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9634" name="Picture 7" descr="bg_2_beloldal.jpg"/>
          <p:cNvPicPr>
            <a:picLocks noChangeAspect="1"/>
          </p:cNvPicPr>
          <p:nvPr userDrawn="1"/>
        </p:nvPicPr>
        <p:blipFill>
          <a:blip r:embed="rId9"/>
          <a:srcRect/>
          <a:stretch>
            <a:fillRect/>
          </a:stretch>
        </p:blipFill>
        <p:spPr bwMode="auto">
          <a:xfrm>
            <a:off x="1588" y="14288"/>
            <a:ext cx="9140825" cy="6829425"/>
          </a:xfrm>
          <a:prstGeom prst="rect">
            <a:avLst/>
          </a:prstGeom>
          <a:noFill/>
          <a:ln w="9525">
            <a:noFill/>
            <a:miter lim="800000"/>
            <a:headEnd/>
            <a:tailEnd/>
          </a:ln>
        </p:spPr>
      </p:pic>
      <p:sp>
        <p:nvSpPr>
          <p:cNvPr id="6963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6963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41E2038-9481-4817-8009-8AEDD20D24A6}" type="datetimeFigureOut">
              <a:rPr lang="hu-HU"/>
              <a:pPr>
                <a:defRPr/>
              </a:pPr>
              <a:t>2013.11.22.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59BBAE41-8FAF-402A-B2D2-0E5A2B81A9D6}"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http://s13.images.www.tvn.hu/2012/05/05/07/33/www.tvn.hu_a63f33dee0c05fa151eaf54b02a6b217.jpg?htr=1" TargetMode="External"/><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8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4.xml"/><Relationship Id="rId1" Type="http://schemas.openxmlformats.org/officeDocument/2006/relationships/slideLayout" Target="../slideLayouts/slideLayout8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1.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8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hyperlink" Target="http://www.budapestwatersummit.hu/viz-es-jovo/" TargetMode="External"/><Relationship Id="rId13"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11.png"/><Relationship Id="rId12" Type="http://schemas.openxmlformats.org/officeDocument/2006/relationships/hyperlink" Target="http://www.budapestwatersummit.hu/ezer-viz-orszaga/" TargetMode="External"/><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hyperlink" Target="http://www.budapestwatersummit.hu/vilagtalalkozo/" TargetMode="External"/><Relationship Id="rId11" Type="http://schemas.openxmlformats.org/officeDocument/2006/relationships/image" Target="../media/image13.png"/><Relationship Id="rId5" Type="http://schemas.openxmlformats.org/officeDocument/2006/relationships/image" Target="../media/image10.jpeg"/><Relationship Id="rId10" Type="http://schemas.openxmlformats.org/officeDocument/2006/relationships/hyperlink" Target="http://www.budapestwatersummit.hu/inspiraciok/" TargetMode="External"/><Relationship Id="rId4" Type="http://schemas.openxmlformats.org/officeDocument/2006/relationships/image" Target="../media/image9.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79.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hyperlink" Target="mailto:keve@foto.arviz.hu?subject=Image03.jpg/pege_03.htm/Tiszai%20&#225;rv&#237;z%202000.04.22.%20Keve%20G&#225;bor%20felv&#233;telei" TargetMode="External"/><Relationship Id="rId7"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7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79.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8.xml"/><Relationship Id="rId1" Type="http://schemas.openxmlformats.org/officeDocument/2006/relationships/vmlDrawing" Target="../drawings/vmlDrawing1.vml"/><Relationship Id="rId5" Type="http://schemas.openxmlformats.org/officeDocument/2006/relationships/image" Target="../media/image76.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9.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hyperlink" Target="http://s13.images.www.tvn.hu/2012/05/05/07/33/www.tvn.hu_a63f33dee0c05fa151eaf54b02a6b217.jpg?htr=1" TargetMode="External"/><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ctrTitle"/>
          </p:nvPr>
        </p:nvSpPr>
        <p:spPr>
          <a:xfrm>
            <a:off x="179388" y="2781300"/>
            <a:ext cx="8680450" cy="1042988"/>
          </a:xfrm>
        </p:spPr>
        <p:txBody>
          <a:bodyPr/>
          <a:lstStyle/>
          <a:p>
            <a:pPr algn="ctr"/>
            <a:r>
              <a:rPr lang="hu-HU" sz="4000" smtClean="0"/>
              <a:t>Víz-</a:t>
            </a:r>
            <a:br>
              <a:rPr lang="hu-HU" sz="4000" smtClean="0"/>
            </a:br>
            <a:r>
              <a:rPr lang="hu-HU" sz="4000" smtClean="0"/>
              <a:t>stratégia-, gazdálkodás-, szolgáltatás-, …</a:t>
            </a:r>
            <a:br>
              <a:rPr lang="hu-HU" sz="4000" smtClean="0"/>
            </a:br>
            <a:endParaRPr lang="hu-HU" sz="4000" smtClean="0"/>
          </a:p>
        </p:txBody>
      </p:sp>
      <p:sp>
        <p:nvSpPr>
          <p:cNvPr id="105474" name="Subtitle 2"/>
          <p:cNvSpPr>
            <a:spLocks noGrp="1"/>
          </p:cNvSpPr>
          <p:nvPr>
            <p:ph type="subTitle" idx="1"/>
          </p:nvPr>
        </p:nvSpPr>
        <p:spPr>
          <a:xfrm>
            <a:off x="2700338" y="5919788"/>
            <a:ext cx="3600450" cy="420687"/>
          </a:xfrm>
        </p:spPr>
        <p:txBody>
          <a:bodyPr/>
          <a:lstStyle/>
          <a:p>
            <a:r>
              <a:rPr lang="hu-HU" sz="2800" smtClean="0">
                <a:solidFill>
                  <a:srgbClr val="002060"/>
                </a:solidFill>
                <a:cs typeface="Times New Roman" pitchFamily="18" charset="0"/>
              </a:rPr>
              <a:t>Kolossváry Gábor</a:t>
            </a:r>
          </a:p>
          <a:p>
            <a:endParaRPr lang="hu-HU" smtClean="0">
              <a:solidFill>
                <a:srgbClr val="002060"/>
              </a:solidFill>
              <a:cs typeface="Times New Roman" pitchFamily="18" charset="0"/>
            </a:endParaRPr>
          </a:p>
          <a:p>
            <a:endParaRPr lang="hu-HU" smtClean="0">
              <a:solidFill>
                <a:srgbClr val="002060"/>
              </a:solidFill>
              <a:cs typeface="Times New Roman" pitchFamily="18" charset="0"/>
            </a:endParaRPr>
          </a:p>
          <a:p>
            <a:endParaRPr lang="hu-HU" sz="2000" smtClean="0">
              <a:solidFill>
                <a:srgbClr val="002060"/>
              </a:solidFill>
              <a:cs typeface="Times New Roman" pitchFamily="18" charset="0"/>
            </a:endParaRPr>
          </a:p>
        </p:txBody>
      </p:sp>
      <p:sp>
        <p:nvSpPr>
          <p:cNvPr id="105475" name="Dia számának helye 2"/>
          <p:cNvSpPr>
            <a:spLocks noGrp="1"/>
          </p:cNvSpPr>
          <p:nvPr>
            <p:ph type="sldNum" sz="quarter" idx="4294967295"/>
          </p:nvPr>
        </p:nvSpPr>
        <p:spPr bwMode="auto">
          <a:xfrm>
            <a:off x="8382000" y="6356350"/>
            <a:ext cx="762000" cy="365125"/>
          </a:xfrm>
          <a:prstGeom prst="rect">
            <a:avLst/>
          </a:prstGeom>
          <a:noFill/>
          <a:ln>
            <a:miter lim="800000"/>
            <a:headEnd/>
            <a:tailEnd/>
          </a:ln>
        </p:spPr>
        <p:txBody>
          <a:bodyPr/>
          <a:lstStyle/>
          <a:p>
            <a:fld id="{DD8EB5F3-DCD2-4748-851D-75F08491B6B2}" type="slidenum">
              <a:rPr lang="hu-HU"/>
              <a:pPr/>
              <a:t>1</a:t>
            </a:fld>
            <a:endParaRPr lang="hu-HU"/>
          </a:p>
        </p:txBody>
      </p:sp>
      <p:pic>
        <p:nvPicPr>
          <p:cNvPr id="105476" name="Picture 3"/>
          <p:cNvPicPr>
            <a:picLocks noChangeAspect="1" noChangeArrowheads="1"/>
          </p:cNvPicPr>
          <p:nvPr/>
        </p:nvPicPr>
        <p:blipFill>
          <a:blip r:embed="rId3"/>
          <a:srcRect/>
          <a:stretch>
            <a:fillRect/>
          </a:stretch>
        </p:blipFill>
        <p:spPr bwMode="auto">
          <a:xfrm>
            <a:off x="6407150" y="5229225"/>
            <a:ext cx="2736850" cy="1668463"/>
          </a:xfrm>
          <a:prstGeom prst="rect">
            <a:avLst/>
          </a:prstGeom>
          <a:noFill/>
          <a:ln w="9525">
            <a:noFill/>
            <a:miter lim="800000"/>
            <a:headEnd/>
            <a:tailEnd/>
          </a:ln>
        </p:spPr>
      </p:pic>
      <p:sp>
        <p:nvSpPr>
          <p:cNvPr id="105477" name="Szövegdoboz 1"/>
          <p:cNvSpPr txBox="1">
            <a:spLocks noChangeArrowheads="1"/>
          </p:cNvSpPr>
          <p:nvPr/>
        </p:nvSpPr>
        <p:spPr bwMode="auto">
          <a:xfrm>
            <a:off x="614363" y="4113213"/>
            <a:ext cx="8137525" cy="923925"/>
          </a:xfrm>
          <a:prstGeom prst="rect">
            <a:avLst/>
          </a:prstGeom>
          <a:noFill/>
          <a:ln w="9525">
            <a:noFill/>
            <a:miter lim="800000"/>
            <a:headEnd/>
            <a:tailEnd/>
          </a:ln>
        </p:spPr>
        <p:txBody>
          <a:bodyPr>
            <a:spAutoFit/>
          </a:bodyPr>
          <a:lstStyle/>
          <a:p>
            <a:pPr algn="ctr"/>
            <a:r>
              <a:rPr lang="hu-HU" b="1"/>
              <a:t>Beszédes József:</a:t>
            </a:r>
          </a:p>
          <a:p>
            <a:pPr algn="ctr"/>
            <a:r>
              <a:rPr lang="hu-HU" b="1"/>
              <a:t>”Sem házad udvarából, sem községedből, úgy vármegyédből, </a:t>
            </a:r>
          </a:p>
          <a:p>
            <a:pPr algn="ctr"/>
            <a:r>
              <a:rPr lang="hu-HU" b="1"/>
              <a:t>egy csepp vizet ki ne engedj!”</a:t>
            </a:r>
          </a:p>
        </p:txBody>
      </p:sp>
      <p:pic>
        <p:nvPicPr>
          <p:cNvPr id="105478" name="Kép 6"/>
          <p:cNvPicPr>
            <a:picLocks noChangeAspect="1" noChangeArrowheads="1"/>
          </p:cNvPicPr>
          <p:nvPr/>
        </p:nvPicPr>
        <p:blipFill>
          <a:blip r:embed="rId4"/>
          <a:srcRect/>
          <a:stretch>
            <a:fillRect/>
          </a:stretch>
        </p:blipFill>
        <p:spPr bwMode="auto">
          <a:xfrm>
            <a:off x="0" y="5229225"/>
            <a:ext cx="2735263" cy="1657350"/>
          </a:xfrm>
          <a:prstGeom prst="rect">
            <a:avLst/>
          </a:prstGeom>
          <a:noFill/>
          <a:ln w="9525">
            <a:noFill/>
            <a:miter lim="800000"/>
            <a:headEnd/>
            <a:tailEnd/>
          </a:ln>
        </p:spPr>
      </p:pic>
      <p:pic>
        <p:nvPicPr>
          <p:cNvPr id="105479" name="Kép 7"/>
          <p:cNvPicPr>
            <a:picLocks noChangeAspect="1" noChangeArrowheads="1"/>
          </p:cNvPicPr>
          <p:nvPr/>
        </p:nvPicPr>
        <p:blipFill>
          <a:blip r:embed="rId5"/>
          <a:srcRect/>
          <a:stretch>
            <a:fillRect/>
          </a:stretch>
        </p:blipFill>
        <p:spPr bwMode="auto">
          <a:xfrm>
            <a:off x="179388" y="188913"/>
            <a:ext cx="3192462" cy="777875"/>
          </a:xfrm>
          <a:prstGeom prst="rect">
            <a:avLst/>
          </a:prstGeom>
          <a:noFill/>
          <a:ln w="9525">
            <a:noFill/>
            <a:miter lim="800000"/>
            <a:headEnd/>
            <a:tailEnd/>
          </a:ln>
        </p:spPr>
      </p:pic>
      <p:pic>
        <p:nvPicPr>
          <p:cNvPr id="105481" name="Kép 9"/>
          <p:cNvPicPr>
            <a:picLocks noChangeAspect="1" noChangeArrowheads="1"/>
          </p:cNvPicPr>
          <p:nvPr/>
        </p:nvPicPr>
        <p:blipFill>
          <a:blip r:embed="rId6"/>
          <a:srcRect/>
          <a:stretch>
            <a:fillRect/>
          </a:stretch>
        </p:blipFill>
        <p:spPr bwMode="auto">
          <a:xfrm>
            <a:off x="468313" y="1341438"/>
            <a:ext cx="1458912" cy="1296987"/>
          </a:xfrm>
          <a:prstGeom prst="rect">
            <a:avLst/>
          </a:prstGeom>
          <a:noFill/>
          <a:ln w="9525">
            <a:noFill/>
            <a:miter lim="800000"/>
            <a:headEnd/>
            <a:tailEnd/>
          </a:ln>
        </p:spPr>
      </p:pic>
    </p:spTree>
  </p:cSld>
  <p:clrMapOvr>
    <a:masterClrMapping/>
  </p:clrMapOvr>
  <p:transition spd="slow"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csár3.jpg">
            <a:hlinkClick r:id="rId3" tooltip="mocsár3.jpg"/>
          </p:cNvPr>
          <p:cNvPicPr>
            <a:picLocks noChangeAspect="1" noChangeArrowheads="1"/>
          </p:cNvPicPr>
          <p:nvPr/>
        </p:nvPicPr>
        <p:blipFill>
          <a:blip r:embed="rId4" cstate="print">
            <a:extLst>
              <a:ext uri="{28A0092B-C50C-407E-A947-70E740481C1C}"/>
            </a:extLst>
          </a:blip>
          <a:srcRect l="1379" t="2351" r="1593" b="2728"/>
          <a:stretch>
            <a:fillRect/>
          </a:stretch>
        </p:blipFill>
        <p:spPr bwMode="auto">
          <a:xfrm>
            <a:off x="251520" y="188640"/>
            <a:ext cx="8604250" cy="5524834"/>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zövegdoboz 2"/>
          <p:cNvSpPr txBox="1"/>
          <p:nvPr/>
        </p:nvSpPr>
        <p:spPr>
          <a:xfrm>
            <a:off x="900113" y="5876925"/>
            <a:ext cx="7775575" cy="585788"/>
          </a:xfrm>
          <a:prstGeom prst="rect">
            <a:avLst/>
          </a:prstGeom>
          <a:noFill/>
        </p:spPr>
        <p:txBody>
          <a:bodyPr>
            <a:spAutoFit/>
          </a:bodyPr>
          <a:lstStyle/>
          <a:p>
            <a:pPr algn="ctr" fontAlgn="auto">
              <a:spcBef>
                <a:spcPts val="0"/>
              </a:spcBef>
              <a:spcAft>
                <a:spcPts val="0"/>
              </a:spcAft>
              <a:defRPr/>
            </a:pPr>
            <a:r>
              <a:rPr lang="hu-HU" sz="1600" dirty="0">
                <a:latin typeface="+mj-lt"/>
                <a:cs typeface="Times New Roman" pitchFamily="18" charset="0"/>
              </a:rPr>
              <a:t>A </a:t>
            </a:r>
            <a:r>
              <a:rPr lang="hu-HU" sz="1600" dirty="0" err="1">
                <a:latin typeface="+mj-lt"/>
                <a:cs typeface="Times New Roman" pitchFamily="18" charset="0"/>
              </a:rPr>
              <a:t>Kárpát</a:t>
            </a:r>
            <a:r>
              <a:rPr lang="hu-HU" sz="1600" dirty="0">
                <a:latin typeface="+mj-lt"/>
                <a:cs typeface="Times New Roman" pitchFamily="18" charset="0"/>
              </a:rPr>
              <a:t> medence </a:t>
            </a:r>
            <a:r>
              <a:rPr lang="hu-HU" sz="1600" dirty="0" err="1">
                <a:latin typeface="+mj-lt"/>
                <a:cs typeface="Times New Roman" pitchFamily="18" charset="0"/>
              </a:rPr>
              <a:t>vízborította</a:t>
            </a:r>
            <a:r>
              <a:rPr lang="hu-HU" sz="1600" dirty="0">
                <a:latin typeface="+mj-lt"/>
                <a:cs typeface="Times New Roman" pitchFamily="18" charset="0"/>
              </a:rPr>
              <a:t> és árvízjárta területei az ármentesítő és lecsapoló munkálatok megkezdése előtt – M. </a:t>
            </a:r>
            <a:r>
              <a:rPr lang="hu-HU" sz="1600" dirty="0" err="1">
                <a:latin typeface="+mj-lt"/>
                <a:cs typeface="Times New Roman" pitchFamily="18" charset="0"/>
              </a:rPr>
              <a:t>Kir</a:t>
            </a:r>
            <a:r>
              <a:rPr lang="hu-HU" sz="1600" dirty="0">
                <a:latin typeface="+mj-lt"/>
                <a:cs typeface="Times New Roman" pitchFamily="18" charset="0"/>
              </a:rPr>
              <a:t>. Földművelésügyi Minisztérium Vízrajzi Intézete 1938.</a:t>
            </a:r>
          </a:p>
        </p:txBody>
      </p:sp>
      <p:sp>
        <p:nvSpPr>
          <p:cNvPr id="123907" name="Téglalap 3"/>
          <p:cNvSpPr>
            <a:spLocks noChangeArrowheads="1"/>
          </p:cNvSpPr>
          <p:nvPr/>
        </p:nvSpPr>
        <p:spPr bwMode="auto">
          <a:xfrm>
            <a:off x="6613525" y="333375"/>
            <a:ext cx="2241550" cy="522288"/>
          </a:xfrm>
          <a:prstGeom prst="rect">
            <a:avLst/>
          </a:prstGeom>
          <a:noFill/>
          <a:ln w="9525">
            <a:noFill/>
            <a:miter lim="800000"/>
            <a:headEnd/>
            <a:tailEnd/>
          </a:ln>
        </p:spPr>
        <p:txBody>
          <a:bodyPr wrap="none">
            <a:spAutoFit/>
          </a:bodyPr>
          <a:lstStyle/>
          <a:p>
            <a:pPr algn="ctr"/>
            <a:r>
              <a:rPr lang="hu-HU" altLang="ko-KR" sz="2800" b="1">
                <a:solidFill>
                  <a:srgbClr val="00B0F0"/>
                </a:solidFill>
                <a:latin typeface="Times New Roman" pitchFamily="18" charset="0"/>
                <a:cs typeface="Times New Roman" pitchFamily="18" charset="0"/>
              </a:rPr>
              <a:t>Adottságaink</a:t>
            </a:r>
          </a:p>
        </p:txBody>
      </p:sp>
      <p:sp>
        <p:nvSpPr>
          <p:cNvPr id="123908" name="Téglalap 5"/>
          <p:cNvSpPr>
            <a:spLocks noChangeArrowheads="1"/>
          </p:cNvSpPr>
          <p:nvPr/>
        </p:nvSpPr>
        <p:spPr bwMode="auto">
          <a:xfrm>
            <a:off x="395288" y="6381750"/>
            <a:ext cx="8353425" cy="368300"/>
          </a:xfrm>
          <a:prstGeom prst="rect">
            <a:avLst/>
          </a:prstGeom>
          <a:noFill/>
          <a:ln w="9525">
            <a:noFill/>
            <a:miter lim="800000"/>
            <a:headEnd/>
            <a:tailEnd/>
          </a:ln>
        </p:spPr>
        <p:txBody>
          <a:bodyPr>
            <a:spAutoFit/>
          </a:bodyPr>
          <a:lstStyle/>
          <a:p>
            <a:pPr algn="ctr"/>
            <a:r>
              <a:rPr lang="hu-HU" b="1">
                <a:solidFill>
                  <a:srgbClr val="000000"/>
                </a:solidFill>
                <a:latin typeface="Calibri" pitchFamily="34" charset="0"/>
              </a:rPr>
              <a:t>A magyar vízgazdálkodásnak jelentős múltja és jövője van! </a:t>
            </a:r>
          </a:p>
        </p:txBody>
      </p:sp>
      <p:pic>
        <p:nvPicPr>
          <p:cNvPr id="279554" name="Picture 2"/>
          <p:cNvPicPr>
            <a:picLocks noChangeAspect="1" noChangeArrowheads="1"/>
          </p:cNvPicPr>
          <p:nvPr/>
        </p:nvPicPr>
        <p:blipFill>
          <a:blip r:embed="rId5"/>
          <a:srcRect/>
          <a:stretch>
            <a:fillRect/>
          </a:stretch>
        </p:blipFill>
        <p:spPr bwMode="auto">
          <a:xfrm>
            <a:off x="4763" y="1588"/>
            <a:ext cx="9139237" cy="6856412"/>
          </a:xfrm>
          <a:prstGeom prst="rect">
            <a:avLst/>
          </a:prstGeom>
          <a:noFill/>
          <a:ln w="9525">
            <a:noFill/>
            <a:miter lim="800000"/>
            <a:headEnd/>
            <a:tailEnd/>
          </a:ln>
        </p:spPr>
      </p:pic>
    </p:spTree>
  </p:cSld>
  <p:clrMapOvr>
    <a:masterClrMapping/>
  </p:clrMapOvr>
  <p:transition spd="slow"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9554"/>
                                        </p:tgtEl>
                                        <p:attrNameLst>
                                          <p:attrName>style.visibility</p:attrName>
                                        </p:attrNameLst>
                                      </p:cBhvr>
                                      <p:to>
                                        <p:strVal val="visible"/>
                                      </p:to>
                                    </p:set>
                                    <p:anim calcmode="lin" valueType="num">
                                      <p:cBhvr additive="base">
                                        <p:cTn id="7" dur="500" fill="hold"/>
                                        <p:tgtEl>
                                          <p:spTgt spid="279554"/>
                                        </p:tgtEl>
                                        <p:attrNameLst>
                                          <p:attrName>ppt_x</p:attrName>
                                        </p:attrNameLst>
                                      </p:cBhvr>
                                      <p:tavLst>
                                        <p:tav tm="0">
                                          <p:val>
                                            <p:strVal val="#ppt_x"/>
                                          </p:val>
                                        </p:tav>
                                        <p:tav tm="100000">
                                          <p:val>
                                            <p:strVal val="#ppt_x"/>
                                          </p:val>
                                        </p:tav>
                                      </p:tavLst>
                                    </p:anim>
                                    <p:anim calcmode="lin" valueType="num">
                                      <p:cBhvr additive="base">
                                        <p:cTn id="8" dur="500" fill="hold"/>
                                        <p:tgtEl>
                                          <p:spTgt spid="279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Nemcsi44"/>
          <p:cNvPicPr>
            <a:picLocks noChangeAspect="1" noChangeArrowheads="1"/>
          </p:cNvPicPr>
          <p:nvPr/>
        </p:nvPicPr>
        <p:blipFill>
          <a:blip r:embed="rId3"/>
          <a:srcRect/>
          <a:stretch>
            <a:fillRect/>
          </a:stretch>
        </p:blipFill>
        <p:spPr bwMode="auto">
          <a:xfrm>
            <a:off x="0" y="1595438"/>
            <a:ext cx="8675688" cy="4641850"/>
          </a:xfrm>
          <a:prstGeom prst="rect">
            <a:avLst/>
          </a:prstGeom>
          <a:noFill/>
          <a:ln w="9525">
            <a:noFill/>
            <a:miter lim="800000"/>
            <a:headEnd/>
            <a:tailEnd/>
          </a:ln>
        </p:spPr>
      </p:pic>
      <p:sp>
        <p:nvSpPr>
          <p:cNvPr id="236547" name="Text Box 3"/>
          <p:cNvSpPr txBox="1">
            <a:spLocks noChangeArrowheads="1"/>
          </p:cNvSpPr>
          <p:nvPr/>
        </p:nvSpPr>
        <p:spPr bwMode="auto">
          <a:xfrm>
            <a:off x="0" y="188913"/>
            <a:ext cx="9144000" cy="579437"/>
          </a:xfrm>
          <a:prstGeom prst="rect">
            <a:avLst/>
          </a:prstGeom>
          <a:noFill/>
          <a:ln w="9525">
            <a:noFill/>
            <a:miter lim="800000"/>
            <a:headEnd/>
            <a:tailEnd/>
          </a:ln>
          <a:effectLst/>
        </p:spPr>
        <p:txBody>
          <a:bodyPr>
            <a:spAutoFit/>
          </a:bodyPr>
          <a:lstStyle/>
          <a:p>
            <a:pPr algn="ctr">
              <a:spcBef>
                <a:spcPct val="50000"/>
              </a:spcBef>
              <a:defRPr/>
            </a:pPr>
            <a:r>
              <a:rPr lang="hu-HU" sz="3200" b="1">
                <a:solidFill>
                  <a:srgbClr val="FF0000"/>
                </a:solidFill>
                <a:effectLst>
                  <a:outerShdw blurRad="38100" dist="38100" dir="2700000" algn="tl">
                    <a:srgbClr val="000000"/>
                  </a:outerShdw>
                </a:effectLst>
                <a:latin typeface="Arial" pitchFamily="34" charset="0"/>
                <a:cs typeface="+mn-cs"/>
              </a:rPr>
              <a:t>VÍZHIÁNY / VÍZTÖBBLET</a:t>
            </a:r>
          </a:p>
        </p:txBody>
      </p:sp>
      <p:pic>
        <p:nvPicPr>
          <p:cNvPr id="125955" name="Picture 4" descr="5o6uZSDHepDKJvk"/>
          <p:cNvPicPr>
            <a:picLocks noChangeAspect="1" noChangeArrowheads="1"/>
          </p:cNvPicPr>
          <p:nvPr/>
        </p:nvPicPr>
        <p:blipFill>
          <a:blip r:embed="rId4"/>
          <a:srcRect/>
          <a:stretch>
            <a:fillRect/>
          </a:stretch>
        </p:blipFill>
        <p:spPr bwMode="auto">
          <a:xfrm>
            <a:off x="6705600" y="5213350"/>
            <a:ext cx="2438400" cy="1627188"/>
          </a:xfrm>
          <a:prstGeom prst="rect">
            <a:avLst/>
          </a:prstGeom>
          <a:noFill/>
          <a:ln w="9525">
            <a:noFill/>
            <a:miter lim="800000"/>
            <a:headEnd/>
            <a:tailEnd/>
          </a:ln>
        </p:spPr>
      </p:pic>
      <p:pic>
        <p:nvPicPr>
          <p:cNvPr id="125956" name="Picture 5" descr="20090309belviz1"/>
          <p:cNvPicPr>
            <a:picLocks noChangeAspect="1" noChangeArrowheads="1"/>
          </p:cNvPicPr>
          <p:nvPr/>
        </p:nvPicPr>
        <p:blipFill>
          <a:blip r:embed="rId5"/>
          <a:srcRect/>
          <a:stretch>
            <a:fillRect/>
          </a:stretch>
        </p:blipFill>
        <p:spPr bwMode="auto">
          <a:xfrm>
            <a:off x="7019925" y="0"/>
            <a:ext cx="2124075" cy="1341438"/>
          </a:xfrm>
          <a:prstGeom prst="rect">
            <a:avLst/>
          </a:prstGeom>
          <a:noFill/>
          <a:ln w="9525">
            <a:noFill/>
            <a:miter lim="800000"/>
            <a:headEnd/>
            <a:tailEnd/>
          </a:ln>
        </p:spPr>
      </p:pic>
      <p:pic>
        <p:nvPicPr>
          <p:cNvPr id="125957" name="Picture 6" descr="4"/>
          <p:cNvPicPr>
            <a:picLocks noChangeAspect="1" noChangeArrowheads="1"/>
          </p:cNvPicPr>
          <p:nvPr/>
        </p:nvPicPr>
        <p:blipFill>
          <a:blip r:embed="rId6"/>
          <a:srcRect/>
          <a:stretch>
            <a:fillRect/>
          </a:stretch>
        </p:blipFill>
        <p:spPr bwMode="auto">
          <a:xfrm>
            <a:off x="0" y="4943475"/>
            <a:ext cx="2268538" cy="1914525"/>
          </a:xfrm>
          <a:prstGeom prst="rect">
            <a:avLst/>
          </a:prstGeom>
          <a:noFill/>
          <a:ln w="9525">
            <a:noFill/>
            <a:miter lim="800000"/>
            <a:headEnd/>
            <a:tailEnd/>
          </a:ln>
        </p:spPr>
      </p:pic>
      <p:pic>
        <p:nvPicPr>
          <p:cNvPr id="125958" name="Picture 7" descr="070719"/>
          <p:cNvPicPr>
            <a:picLocks noChangeAspect="1" noChangeArrowheads="1"/>
          </p:cNvPicPr>
          <p:nvPr/>
        </p:nvPicPr>
        <p:blipFill>
          <a:blip r:embed="rId7"/>
          <a:srcRect/>
          <a:stretch>
            <a:fillRect/>
          </a:stretch>
        </p:blipFill>
        <p:spPr bwMode="auto">
          <a:xfrm>
            <a:off x="0" y="0"/>
            <a:ext cx="2124075" cy="1268413"/>
          </a:xfrm>
          <a:prstGeom prst="rect">
            <a:avLst/>
          </a:prstGeom>
          <a:noFill/>
          <a:ln w="9525">
            <a:noFill/>
            <a:miter lim="800000"/>
            <a:headEnd/>
            <a:tailEnd/>
          </a:ln>
        </p:spPr>
      </p:pic>
      <p:pic>
        <p:nvPicPr>
          <p:cNvPr id="236552" name="Picture 8" descr="beolvasás0002ok"/>
          <p:cNvPicPr>
            <a:picLocks noChangeAspect="1" noChangeArrowheads="1"/>
          </p:cNvPicPr>
          <p:nvPr/>
        </p:nvPicPr>
        <p:blipFill>
          <a:blip r:embed="rId8"/>
          <a:srcRect/>
          <a:stretch>
            <a:fillRect/>
          </a:stretch>
        </p:blipFill>
        <p:spPr bwMode="auto">
          <a:xfrm>
            <a:off x="0" y="1268413"/>
            <a:ext cx="7296150" cy="6061075"/>
          </a:xfrm>
          <a:prstGeom prst="rect">
            <a:avLst/>
          </a:prstGeom>
          <a:noFill/>
          <a:ln w="9525">
            <a:noFill/>
            <a:miter lim="800000"/>
            <a:headEnd/>
            <a:tailEnd/>
          </a:ln>
        </p:spPr>
      </p:pic>
      <p:sp>
        <p:nvSpPr>
          <p:cNvPr id="236553" name="Text Box 9"/>
          <p:cNvSpPr txBox="1">
            <a:spLocks noChangeArrowheads="1"/>
          </p:cNvSpPr>
          <p:nvPr/>
        </p:nvSpPr>
        <p:spPr bwMode="auto">
          <a:xfrm>
            <a:off x="539750" y="762000"/>
            <a:ext cx="8135938" cy="400050"/>
          </a:xfrm>
          <a:prstGeom prst="rect">
            <a:avLst/>
          </a:prstGeom>
          <a:noFill/>
          <a:ln w="9525">
            <a:noFill/>
            <a:miter lim="800000"/>
            <a:headEnd/>
            <a:tailEnd/>
          </a:ln>
          <a:effectLst/>
        </p:spPr>
        <p:txBody>
          <a:bodyPr>
            <a:spAutoFit/>
          </a:bodyPr>
          <a:lstStyle/>
          <a:p>
            <a:pPr algn="ctr">
              <a:spcBef>
                <a:spcPct val="50000"/>
              </a:spcBef>
              <a:defRPr/>
            </a:pPr>
            <a:r>
              <a:rPr lang="hu-HU" sz="2000" b="1" dirty="0">
                <a:solidFill>
                  <a:prstClr val="black"/>
                </a:solidFill>
                <a:effectLst>
                  <a:outerShdw blurRad="38100" dist="38100" dir="2700000" algn="tl">
                    <a:srgbClr val="000000"/>
                  </a:outerShdw>
                </a:effectLst>
                <a:latin typeface="Arial" pitchFamily="34" charset="0"/>
                <a:cs typeface="+mn-cs"/>
              </a:rPr>
              <a:t>ÖNTÖZÉS / VÍZRENDEZÉS / BELVÍZ</a:t>
            </a:r>
          </a:p>
        </p:txBody>
      </p:sp>
      <p:pic>
        <p:nvPicPr>
          <p:cNvPr id="5123" name="Picture 3"/>
          <p:cNvPicPr>
            <a:picLocks noChangeAspect="1" noChangeArrowheads="1"/>
          </p:cNvPicPr>
          <p:nvPr/>
        </p:nvPicPr>
        <p:blipFill>
          <a:blip r:embed="rId9"/>
          <a:srcRect/>
          <a:stretch>
            <a:fillRect/>
          </a:stretch>
        </p:blipFill>
        <p:spPr bwMode="auto">
          <a:xfrm>
            <a:off x="11113" y="0"/>
            <a:ext cx="9121775" cy="6840538"/>
          </a:xfrm>
          <a:prstGeom prst="rect">
            <a:avLst/>
          </a:prstGeom>
          <a:noFill/>
          <a:ln w="9525">
            <a:noFill/>
            <a:miter lim="800000"/>
            <a:headEnd/>
            <a:tailEnd/>
          </a:ln>
        </p:spPr>
      </p:pic>
    </p:spTree>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36552"/>
                                        </p:tgtEl>
                                        <p:attrNameLst>
                                          <p:attrName>style.visibility</p:attrName>
                                        </p:attrNameLst>
                                      </p:cBhvr>
                                      <p:to>
                                        <p:strVal val="visible"/>
                                      </p:to>
                                    </p:set>
                                    <p:animEffect transition="in" filter="checkerboard(across)">
                                      <p:cBhvr>
                                        <p:cTn id="7" dur="500"/>
                                        <p:tgtEl>
                                          <p:spTgt spid="236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p:cNvPicPr>
            <a:picLocks noChangeAspect="1" noChangeArrowheads="1"/>
          </p:cNvPicPr>
          <p:nvPr/>
        </p:nvPicPr>
        <p:blipFill>
          <a:blip r:embed="rId3"/>
          <a:srcRect/>
          <a:stretch>
            <a:fillRect/>
          </a:stretch>
        </p:blipFill>
        <p:spPr bwMode="auto">
          <a:xfrm>
            <a:off x="5716588" y="0"/>
            <a:ext cx="3395662" cy="2084388"/>
          </a:xfrm>
          <a:prstGeom prst="rect">
            <a:avLst/>
          </a:prstGeom>
          <a:noFill/>
          <a:ln w="9525">
            <a:noFill/>
            <a:miter lim="800000"/>
            <a:headEnd/>
            <a:tailEnd/>
          </a:ln>
        </p:spPr>
      </p:pic>
      <p:pic>
        <p:nvPicPr>
          <p:cNvPr id="128002" name="Picture 4"/>
          <p:cNvPicPr>
            <a:picLocks noChangeAspect="1" noChangeArrowheads="1"/>
          </p:cNvPicPr>
          <p:nvPr/>
        </p:nvPicPr>
        <p:blipFill>
          <a:blip r:embed="rId4"/>
          <a:srcRect/>
          <a:stretch>
            <a:fillRect/>
          </a:stretch>
        </p:blipFill>
        <p:spPr bwMode="auto">
          <a:xfrm>
            <a:off x="3070225" y="1925638"/>
            <a:ext cx="2921000" cy="1862137"/>
          </a:xfrm>
          <a:prstGeom prst="rect">
            <a:avLst/>
          </a:prstGeom>
          <a:noFill/>
          <a:ln w="9525">
            <a:noFill/>
            <a:miter lim="800000"/>
            <a:headEnd/>
            <a:tailEnd/>
          </a:ln>
        </p:spPr>
      </p:pic>
      <p:pic>
        <p:nvPicPr>
          <p:cNvPr id="128003" name="Picture 3" descr="6_send"/>
          <p:cNvPicPr>
            <a:picLocks noChangeAspect="1" noChangeArrowheads="1"/>
          </p:cNvPicPr>
          <p:nvPr/>
        </p:nvPicPr>
        <p:blipFill>
          <a:blip r:embed="rId5"/>
          <a:srcRect/>
          <a:stretch>
            <a:fillRect/>
          </a:stretch>
        </p:blipFill>
        <p:spPr bwMode="auto">
          <a:xfrm>
            <a:off x="6067425" y="2359025"/>
            <a:ext cx="3044825" cy="1862138"/>
          </a:xfrm>
          <a:prstGeom prst="rect">
            <a:avLst/>
          </a:prstGeom>
          <a:noFill/>
          <a:ln w="9525">
            <a:noFill/>
            <a:miter lim="800000"/>
            <a:headEnd/>
            <a:tailEnd/>
          </a:ln>
        </p:spPr>
      </p:pic>
      <p:sp>
        <p:nvSpPr>
          <p:cNvPr id="128004" name="Text Box 4"/>
          <p:cNvSpPr txBox="1">
            <a:spLocks noChangeArrowheads="1"/>
          </p:cNvSpPr>
          <p:nvPr/>
        </p:nvSpPr>
        <p:spPr bwMode="auto">
          <a:xfrm>
            <a:off x="0" y="109538"/>
            <a:ext cx="9324975" cy="954087"/>
          </a:xfrm>
          <a:prstGeom prst="rect">
            <a:avLst/>
          </a:prstGeom>
          <a:noFill/>
          <a:ln w="9525">
            <a:noFill/>
            <a:miter lim="800000"/>
            <a:headEnd/>
            <a:tailEnd/>
          </a:ln>
        </p:spPr>
        <p:txBody>
          <a:bodyPr>
            <a:spAutoFit/>
          </a:bodyPr>
          <a:lstStyle/>
          <a:p>
            <a:r>
              <a:rPr lang="hu-HU" sz="2800" b="1">
                <a:solidFill>
                  <a:srgbClr val="A29061"/>
                </a:solidFill>
                <a:latin typeface="Times New Roman" pitchFamily="18" charset="0"/>
              </a:rPr>
              <a:t>Vizeink eloszlása egyenetlen térben és időben!</a:t>
            </a:r>
          </a:p>
          <a:p>
            <a:pPr eaLnBrk="0" hangingPunct="0"/>
            <a:r>
              <a:rPr lang="hu-HU" sz="2800" b="1">
                <a:solidFill>
                  <a:srgbClr val="A29061"/>
                </a:solidFill>
                <a:latin typeface="Times New Roman" pitchFamily="18" charset="0"/>
              </a:rPr>
              <a:t>Extrém hidrológiai  állapotok?!!</a:t>
            </a:r>
          </a:p>
        </p:txBody>
      </p:sp>
      <p:pic>
        <p:nvPicPr>
          <p:cNvPr id="128005" name="Picture 1" descr="\\gvvrcommon06\gvvrcommon06\VM_VizugyHAT\2012-2013 Vízügyi Stratégia\ORSZÁGJÁRÁS\KÉPEK\Szféra\aszály\abádszalók.jpg"/>
          <p:cNvPicPr>
            <a:picLocks noChangeAspect="1" noChangeArrowheads="1"/>
          </p:cNvPicPr>
          <p:nvPr/>
        </p:nvPicPr>
        <p:blipFill>
          <a:blip r:embed="rId6"/>
          <a:srcRect/>
          <a:stretch>
            <a:fillRect/>
          </a:stretch>
        </p:blipFill>
        <p:spPr bwMode="auto">
          <a:xfrm>
            <a:off x="368300" y="3292475"/>
            <a:ext cx="2574925" cy="1728788"/>
          </a:xfrm>
          <a:prstGeom prst="rect">
            <a:avLst/>
          </a:prstGeom>
          <a:noFill/>
          <a:ln w="9525">
            <a:noFill/>
            <a:miter lim="800000"/>
            <a:headEnd/>
            <a:tailEnd/>
          </a:ln>
        </p:spPr>
      </p:pic>
      <p:sp>
        <p:nvSpPr>
          <p:cNvPr id="128006" name="Téglalap 9"/>
          <p:cNvSpPr>
            <a:spLocks noChangeArrowheads="1"/>
          </p:cNvSpPr>
          <p:nvPr/>
        </p:nvSpPr>
        <p:spPr bwMode="auto">
          <a:xfrm>
            <a:off x="3651250" y="3857625"/>
            <a:ext cx="1735138" cy="369888"/>
          </a:xfrm>
          <a:prstGeom prst="rect">
            <a:avLst/>
          </a:prstGeom>
          <a:noFill/>
          <a:ln w="9525">
            <a:noFill/>
            <a:miter lim="800000"/>
            <a:headEnd/>
            <a:tailEnd/>
          </a:ln>
        </p:spPr>
        <p:txBody>
          <a:bodyPr wrap="none">
            <a:spAutoFit/>
          </a:bodyPr>
          <a:lstStyle/>
          <a:p>
            <a:r>
              <a:rPr lang="hu-HU" b="1">
                <a:solidFill>
                  <a:srgbClr val="A29061"/>
                </a:solidFill>
                <a:latin typeface="Times New Roman" pitchFamily="18" charset="0"/>
              </a:rPr>
              <a:t>Vizek kártételei</a:t>
            </a:r>
            <a:endParaRPr lang="hu-HU">
              <a:solidFill>
                <a:srgbClr val="000000"/>
              </a:solidFill>
            </a:endParaRPr>
          </a:p>
        </p:txBody>
      </p:sp>
      <p:sp>
        <p:nvSpPr>
          <p:cNvPr id="128007" name="Téglalap 10"/>
          <p:cNvSpPr>
            <a:spLocks noChangeArrowheads="1"/>
          </p:cNvSpPr>
          <p:nvPr/>
        </p:nvSpPr>
        <p:spPr bwMode="auto">
          <a:xfrm>
            <a:off x="3016250" y="6122988"/>
            <a:ext cx="2376488" cy="592137"/>
          </a:xfrm>
          <a:prstGeom prst="rect">
            <a:avLst/>
          </a:prstGeom>
          <a:noFill/>
          <a:ln w="9525">
            <a:noFill/>
            <a:miter lim="800000"/>
            <a:headEnd/>
            <a:tailEnd/>
          </a:ln>
        </p:spPr>
        <p:txBody>
          <a:bodyPr>
            <a:spAutoFit/>
          </a:bodyPr>
          <a:lstStyle/>
          <a:p>
            <a:pPr>
              <a:lnSpc>
                <a:spcPct val="90000"/>
              </a:lnSpc>
              <a:buFont typeface="Arial" charset="0"/>
              <a:buNone/>
            </a:pPr>
            <a:r>
              <a:rPr lang="hu-HU" b="1">
                <a:solidFill>
                  <a:srgbClr val="000000"/>
                </a:solidFill>
              </a:rPr>
              <a:t>Belvíz: 2-3 évente</a:t>
            </a:r>
          </a:p>
          <a:p>
            <a:pPr>
              <a:lnSpc>
                <a:spcPct val="90000"/>
              </a:lnSpc>
              <a:buFont typeface="Arial" charset="0"/>
              <a:buNone/>
            </a:pPr>
            <a:endParaRPr lang="hu-HU">
              <a:solidFill>
                <a:srgbClr val="000000"/>
              </a:solidFill>
            </a:endParaRPr>
          </a:p>
        </p:txBody>
      </p:sp>
      <p:pic>
        <p:nvPicPr>
          <p:cNvPr id="128008" name="Picture 4" descr="Vásárosnamény Gergelyiugornya"/>
          <p:cNvPicPr>
            <a:picLocks noChangeAspect="1" noChangeArrowheads="1"/>
          </p:cNvPicPr>
          <p:nvPr/>
        </p:nvPicPr>
        <p:blipFill>
          <a:blip r:embed="rId7"/>
          <a:srcRect/>
          <a:stretch>
            <a:fillRect/>
          </a:stretch>
        </p:blipFill>
        <p:spPr bwMode="auto">
          <a:xfrm>
            <a:off x="6588125" y="4484688"/>
            <a:ext cx="2338388" cy="1570037"/>
          </a:xfrm>
          <a:prstGeom prst="rect">
            <a:avLst/>
          </a:prstGeom>
          <a:noFill/>
          <a:ln w="9525">
            <a:noFill/>
            <a:miter lim="800000"/>
            <a:headEnd/>
            <a:tailEnd/>
          </a:ln>
        </p:spPr>
      </p:pic>
      <p:pic>
        <p:nvPicPr>
          <p:cNvPr id="128009" name="Picture 6" descr="ch3-drought"/>
          <p:cNvPicPr>
            <a:picLocks noChangeAspect="1" noChangeArrowheads="1"/>
          </p:cNvPicPr>
          <p:nvPr/>
        </p:nvPicPr>
        <p:blipFill>
          <a:blip r:embed="rId8"/>
          <a:srcRect/>
          <a:stretch>
            <a:fillRect/>
          </a:stretch>
        </p:blipFill>
        <p:spPr bwMode="auto">
          <a:xfrm>
            <a:off x="1211263" y="4565650"/>
            <a:ext cx="2214562" cy="1489075"/>
          </a:xfrm>
          <a:prstGeom prst="rect">
            <a:avLst/>
          </a:prstGeom>
          <a:noFill/>
          <a:ln w="9525">
            <a:noFill/>
            <a:miter lim="800000"/>
            <a:headEnd/>
            <a:tailEnd/>
          </a:ln>
        </p:spPr>
      </p:pic>
      <p:pic>
        <p:nvPicPr>
          <p:cNvPr id="128010" name="Picture 5" descr="Gulács belterület2"/>
          <p:cNvPicPr>
            <a:picLocks noChangeAspect="1" noChangeArrowheads="1"/>
          </p:cNvPicPr>
          <p:nvPr/>
        </p:nvPicPr>
        <p:blipFill>
          <a:blip r:embed="rId9"/>
          <a:srcRect/>
          <a:stretch>
            <a:fillRect/>
          </a:stretch>
        </p:blipFill>
        <p:spPr bwMode="auto">
          <a:xfrm>
            <a:off x="3651250" y="4230688"/>
            <a:ext cx="2800350" cy="1873250"/>
          </a:xfrm>
          <a:prstGeom prst="rect">
            <a:avLst/>
          </a:prstGeom>
          <a:noFill/>
          <a:ln w="9525">
            <a:noFill/>
            <a:miter lim="800000"/>
            <a:headEnd/>
            <a:tailEnd/>
          </a:ln>
        </p:spPr>
      </p:pic>
      <p:sp>
        <p:nvSpPr>
          <p:cNvPr id="128011" name="Téglalap 14"/>
          <p:cNvSpPr>
            <a:spLocks noChangeArrowheads="1"/>
          </p:cNvSpPr>
          <p:nvPr/>
        </p:nvSpPr>
        <p:spPr bwMode="auto">
          <a:xfrm>
            <a:off x="5148263" y="6122988"/>
            <a:ext cx="4024312" cy="592137"/>
          </a:xfrm>
          <a:prstGeom prst="rect">
            <a:avLst/>
          </a:prstGeom>
          <a:noFill/>
          <a:ln w="9525">
            <a:noFill/>
            <a:miter lim="800000"/>
            <a:headEnd/>
            <a:tailEnd/>
          </a:ln>
        </p:spPr>
        <p:txBody>
          <a:bodyPr>
            <a:spAutoFit/>
          </a:bodyPr>
          <a:lstStyle/>
          <a:p>
            <a:pPr>
              <a:lnSpc>
                <a:spcPct val="90000"/>
              </a:lnSpc>
              <a:buFont typeface="Arial" charset="0"/>
              <a:buNone/>
            </a:pPr>
            <a:r>
              <a:rPr lang="hu-HU" b="1">
                <a:solidFill>
                  <a:srgbClr val="000000"/>
                </a:solidFill>
              </a:rPr>
              <a:t>Árvíz : 2-3 évente kicsi, 5-6 évente  jelentős, 10-12 évente extrém</a:t>
            </a:r>
          </a:p>
        </p:txBody>
      </p:sp>
      <p:sp>
        <p:nvSpPr>
          <p:cNvPr id="128012" name="Téglalap 15"/>
          <p:cNvSpPr>
            <a:spLocks noChangeArrowheads="1"/>
          </p:cNvSpPr>
          <p:nvPr/>
        </p:nvSpPr>
        <p:spPr bwMode="auto">
          <a:xfrm>
            <a:off x="368300" y="6088063"/>
            <a:ext cx="2185988" cy="341312"/>
          </a:xfrm>
          <a:prstGeom prst="rect">
            <a:avLst/>
          </a:prstGeom>
          <a:noFill/>
          <a:ln w="9525">
            <a:noFill/>
            <a:miter lim="800000"/>
            <a:headEnd/>
            <a:tailEnd/>
          </a:ln>
        </p:spPr>
        <p:txBody>
          <a:bodyPr wrap="none">
            <a:spAutoFit/>
          </a:bodyPr>
          <a:lstStyle/>
          <a:p>
            <a:pPr>
              <a:lnSpc>
                <a:spcPct val="90000"/>
              </a:lnSpc>
              <a:buFont typeface="Arial" charset="0"/>
              <a:buNone/>
            </a:pPr>
            <a:r>
              <a:rPr lang="hu-HU" b="1">
                <a:solidFill>
                  <a:srgbClr val="000000"/>
                </a:solidFill>
              </a:rPr>
              <a:t>Aszály: 3-5 évente</a:t>
            </a:r>
          </a:p>
        </p:txBody>
      </p:sp>
      <p:pic>
        <p:nvPicPr>
          <p:cNvPr id="128013" name="Picture 3"/>
          <p:cNvPicPr>
            <a:picLocks noChangeAspect="1" noChangeArrowheads="1"/>
          </p:cNvPicPr>
          <p:nvPr/>
        </p:nvPicPr>
        <p:blipFill>
          <a:blip r:embed="rId10"/>
          <a:srcRect/>
          <a:stretch>
            <a:fillRect/>
          </a:stretch>
        </p:blipFill>
        <p:spPr bwMode="auto">
          <a:xfrm>
            <a:off x="136525" y="1071563"/>
            <a:ext cx="3365500" cy="2232025"/>
          </a:xfrm>
          <a:prstGeom prst="rect">
            <a:avLst/>
          </a:prstGeom>
          <a:noFill/>
          <a:ln w="9525">
            <a:noFill/>
            <a:miter lim="800000"/>
            <a:headEnd/>
            <a:tailEnd/>
          </a:ln>
        </p:spPr>
      </p:pic>
    </p:spTree>
  </p:cSld>
  <p:clrMapOvr>
    <a:masterClrMapping/>
  </p:clrMapOvr>
  <p:transition spd="slow" advTm="3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tisza2"/>
          <p:cNvPicPr>
            <a:picLocks noChangeAspect="1" noChangeArrowheads="1"/>
          </p:cNvPicPr>
          <p:nvPr/>
        </p:nvPicPr>
        <p:blipFill>
          <a:blip r:embed="rId3"/>
          <a:srcRect/>
          <a:stretch>
            <a:fillRect/>
          </a:stretch>
        </p:blipFill>
        <p:spPr bwMode="auto">
          <a:xfrm>
            <a:off x="4305300" y="3441700"/>
            <a:ext cx="4838700" cy="3429000"/>
          </a:xfrm>
          <a:prstGeom prst="rect">
            <a:avLst/>
          </a:prstGeom>
          <a:noFill/>
          <a:ln w="9525">
            <a:noFill/>
            <a:miter lim="800000"/>
            <a:headEnd/>
            <a:tailEnd/>
          </a:ln>
        </p:spPr>
      </p:pic>
      <p:pic>
        <p:nvPicPr>
          <p:cNvPr id="130050" name="Picture 5" descr="tisza"/>
          <p:cNvPicPr>
            <a:picLocks noChangeAspect="1" noChangeArrowheads="1"/>
          </p:cNvPicPr>
          <p:nvPr/>
        </p:nvPicPr>
        <p:blipFill>
          <a:blip r:embed="rId4"/>
          <a:srcRect/>
          <a:stretch>
            <a:fillRect/>
          </a:stretch>
        </p:blipFill>
        <p:spPr bwMode="auto">
          <a:xfrm>
            <a:off x="-14288" y="3441700"/>
            <a:ext cx="4387851" cy="3429000"/>
          </a:xfrm>
          <a:prstGeom prst="rect">
            <a:avLst/>
          </a:prstGeom>
          <a:noFill/>
          <a:ln w="9525">
            <a:noFill/>
            <a:miter lim="800000"/>
            <a:headEnd/>
            <a:tailEnd/>
          </a:ln>
        </p:spPr>
      </p:pic>
      <p:pic>
        <p:nvPicPr>
          <p:cNvPr id="130051" name="Picture 3"/>
          <p:cNvPicPr>
            <a:picLocks noGrp="1" noChangeAspect="1" noChangeArrowheads="1"/>
          </p:cNvPicPr>
          <p:nvPr>
            <p:ph sz="half" idx="4294967295"/>
          </p:nvPr>
        </p:nvPicPr>
        <p:blipFill>
          <a:blip r:embed="rId5"/>
          <a:srcRect/>
          <a:stretch>
            <a:fillRect/>
          </a:stretch>
        </p:blipFill>
        <p:spPr>
          <a:xfrm>
            <a:off x="4356100" y="0"/>
            <a:ext cx="4787900" cy="3429000"/>
          </a:xfrm>
        </p:spPr>
      </p:pic>
      <p:sp>
        <p:nvSpPr>
          <p:cNvPr id="130052" name="Dia számának helye 6"/>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B78F4220-5F92-41BB-A08E-846AD022CBDA}" type="slidenum">
              <a:rPr lang="hu-HU" sz="1200">
                <a:solidFill>
                  <a:srgbClr val="FFFF00"/>
                </a:solidFill>
              </a:rPr>
              <a:pPr algn="r"/>
              <a:t>13</a:t>
            </a:fld>
            <a:endParaRPr lang="hu-HU" sz="1200">
              <a:solidFill>
                <a:srgbClr val="FFFF00"/>
              </a:solidFill>
            </a:endParaRPr>
          </a:p>
        </p:txBody>
      </p:sp>
      <p:pic>
        <p:nvPicPr>
          <p:cNvPr id="130053" name="Picture 4" descr="aszaly"/>
          <p:cNvPicPr>
            <a:picLocks noChangeAspect="1" noChangeArrowheads="1"/>
          </p:cNvPicPr>
          <p:nvPr/>
        </p:nvPicPr>
        <p:blipFill>
          <a:blip r:embed="rId6"/>
          <a:srcRect/>
          <a:stretch>
            <a:fillRect/>
          </a:stretch>
        </p:blipFill>
        <p:spPr bwMode="auto">
          <a:xfrm>
            <a:off x="7938" y="1450975"/>
            <a:ext cx="2266950" cy="1784350"/>
          </a:xfrm>
          <a:prstGeom prst="rect">
            <a:avLst/>
          </a:prstGeom>
          <a:noFill/>
          <a:ln w="9525">
            <a:noFill/>
            <a:miter lim="800000"/>
            <a:headEnd/>
            <a:tailEnd/>
          </a:ln>
        </p:spPr>
      </p:pic>
      <p:pic>
        <p:nvPicPr>
          <p:cNvPr id="130054" name="Picture 5" descr="1748_drought"/>
          <p:cNvPicPr>
            <a:picLocks noChangeAspect="1" noChangeArrowheads="1"/>
          </p:cNvPicPr>
          <p:nvPr/>
        </p:nvPicPr>
        <p:blipFill>
          <a:blip r:embed="rId7"/>
          <a:srcRect/>
          <a:stretch>
            <a:fillRect/>
          </a:stretch>
        </p:blipFill>
        <p:spPr bwMode="auto">
          <a:xfrm>
            <a:off x="-14288" y="-11113"/>
            <a:ext cx="4387851" cy="3452813"/>
          </a:xfrm>
          <a:prstGeom prst="rect">
            <a:avLst/>
          </a:prstGeom>
          <a:noFill/>
          <a:ln w="9525">
            <a:noFill/>
            <a:miter lim="800000"/>
            <a:headEnd/>
            <a:tailEnd/>
          </a:ln>
        </p:spPr>
      </p:pic>
      <p:sp>
        <p:nvSpPr>
          <p:cNvPr id="130055" name="Text Box 6"/>
          <p:cNvSpPr txBox="1">
            <a:spLocks noChangeArrowheads="1"/>
          </p:cNvSpPr>
          <p:nvPr/>
        </p:nvSpPr>
        <p:spPr bwMode="auto">
          <a:xfrm>
            <a:off x="111125" y="1697038"/>
            <a:ext cx="1209675" cy="396875"/>
          </a:xfrm>
          <a:prstGeom prst="rect">
            <a:avLst/>
          </a:prstGeom>
          <a:noFill/>
          <a:ln w="9525">
            <a:noFill/>
            <a:miter lim="800000"/>
            <a:headEnd/>
            <a:tailEnd/>
          </a:ln>
        </p:spPr>
        <p:txBody>
          <a:bodyPr wrap="none">
            <a:spAutoFit/>
          </a:bodyPr>
          <a:lstStyle/>
          <a:p>
            <a:r>
              <a:rPr lang="hu-HU" sz="2000" b="1">
                <a:solidFill>
                  <a:srgbClr val="FFFF00"/>
                </a:solidFill>
                <a:latin typeface="Comic Sans MS" pitchFamily="66" charset="0"/>
              </a:rPr>
              <a:t>ASZÁLY</a:t>
            </a:r>
          </a:p>
        </p:txBody>
      </p:sp>
      <p:sp>
        <p:nvSpPr>
          <p:cNvPr id="130056" name="Text Box 7"/>
          <p:cNvSpPr txBox="1">
            <a:spLocks noChangeArrowheads="1"/>
          </p:cNvSpPr>
          <p:nvPr/>
        </p:nvSpPr>
        <p:spPr bwMode="auto">
          <a:xfrm>
            <a:off x="4956175" y="1763713"/>
            <a:ext cx="1128713" cy="396875"/>
          </a:xfrm>
          <a:prstGeom prst="rect">
            <a:avLst/>
          </a:prstGeom>
          <a:noFill/>
          <a:ln w="9525">
            <a:noFill/>
            <a:miter lim="800000"/>
            <a:headEnd/>
            <a:tailEnd/>
          </a:ln>
        </p:spPr>
        <p:txBody>
          <a:bodyPr>
            <a:spAutoFit/>
          </a:bodyPr>
          <a:lstStyle/>
          <a:p>
            <a:r>
              <a:rPr lang="hu-HU" sz="2000" b="1">
                <a:solidFill>
                  <a:srgbClr val="FFFF00"/>
                </a:solidFill>
                <a:latin typeface="Comic Sans MS" pitchFamily="66" charset="0"/>
              </a:rPr>
              <a:t>BELVÍZ</a:t>
            </a:r>
          </a:p>
        </p:txBody>
      </p:sp>
      <p:sp>
        <p:nvSpPr>
          <p:cNvPr id="130057" name="Text Box 8"/>
          <p:cNvSpPr txBox="1">
            <a:spLocks noChangeArrowheads="1"/>
          </p:cNvSpPr>
          <p:nvPr/>
        </p:nvSpPr>
        <p:spPr bwMode="auto">
          <a:xfrm>
            <a:off x="1263650" y="260350"/>
            <a:ext cx="6643688" cy="1190625"/>
          </a:xfrm>
          <a:prstGeom prst="rect">
            <a:avLst/>
          </a:prstGeom>
          <a:noFill/>
          <a:ln w="9525">
            <a:noFill/>
            <a:miter lim="800000"/>
            <a:headEnd/>
            <a:tailEnd/>
          </a:ln>
        </p:spPr>
        <p:txBody>
          <a:bodyPr wrap="none">
            <a:spAutoFit/>
          </a:bodyPr>
          <a:lstStyle/>
          <a:p>
            <a:pPr algn="ctr"/>
            <a:r>
              <a:rPr lang="hu-HU" sz="3600" b="1">
                <a:solidFill>
                  <a:srgbClr val="FFFF00"/>
                </a:solidFill>
                <a:latin typeface="Comic Sans MS" pitchFamily="66" charset="0"/>
              </a:rPr>
              <a:t>A KETTŐS helyett TÖBBES </a:t>
            </a:r>
          </a:p>
          <a:p>
            <a:pPr algn="ctr"/>
            <a:r>
              <a:rPr lang="hu-HU" sz="3600" b="1">
                <a:solidFill>
                  <a:srgbClr val="FFFF00"/>
                </a:solidFill>
                <a:latin typeface="Comic Sans MS" pitchFamily="66" charset="0"/>
              </a:rPr>
              <a:t>VESZÉLYEZTETETTSÉG</a:t>
            </a:r>
          </a:p>
        </p:txBody>
      </p:sp>
      <p:sp>
        <p:nvSpPr>
          <p:cNvPr id="130058" name="Text Box 10"/>
          <p:cNvSpPr txBox="1">
            <a:spLocks noChangeArrowheads="1"/>
          </p:cNvSpPr>
          <p:nvPr/>
        </p:nvSpPr>
        <p:spPr bwMode="auto">
          <a:xfrm>
            <a:off x="1763713" y="1727200"/>
            <a:ext cx="1774825" cy="366713"/>
          </a:xfrm>
          <a:prstGeom prst="rect">
            <a:avLst/>
          </a:prstGeom>
          <a:noFill/>
          <a:ln w="9525">
            <a:noFill/>
            <a:miter lim="800000"/>
            <a:headEnd/>
            <a:tailEnd/>
          </a:ln>
        </p:spPr>
        <p:txBody>
          <a:bodyPr wrap="none">
            <a:spAutoFit/>
          </a:bodyPr>
          <a:lstStyle/>
          <a:p>
            <a:r>
              <a:rPr lang="hu-HU" b="1">
                <a:solidFill>
                  <a:srgbClr val="FFFF00"/>
                </a:solidFill>
                <a:latin typeface="Comic Sans MS" pitchFamily="66" charset="0"/>
              </a:rPr>
              <a:t>VÍZMINŐSÉG</a:t>
            </a:r>
          </a:p>
        </p:txBody>
      </p:sp>
      <p:sp>
        <p:nvSpPr>
          <p:cNvPr id="130059" name="Text Box 11"/>
          <p:cNvSpPr txBox="1">
            <a:spLocks noChangeArrowheads="1"/>
          </p:cNvSpPr>
          <p:nvPr/>
        </p:nvSpPr>
        <p:spPr bwMode="auto">
          <a:xfrm>
            <a:off x="6084888" y="3213100"/>
            <a:ext cx="184150" cy="366713"/>
          </a:xfrm>
          <a:prstGeom prst="rect">
            <a:avLst/>
          </a:prstGeom>
          <a:noFill/>
          <a:ln w="9525">
            <a:noFill/>
            <a:miter lim="800000"/>
            <a:headEnd/>
            <a:tailEnd/>
          </a:ln>
        </p:spPr>
        <p:txBody>
          <a:bodyPr wrap="none">
            <a:spAutoFit/>
          </a:bodyPr>
          <a:lstStyle/>
          <a:p>
            <a:endParaRPr lang="hu-HU">
              <a:solidFill>
                <a:srgbClr val="FFFF00"/>
              </a:solidFill>
            </a:endParaRPr>
          </a:p>
        </p:txBody>
      </p:sp>
      <p:sp>
        <p:nvSpPr>
          <p:cNvPr id="130060" name="Text Box 12"/>
          <p:cNvSpPr txBox="1">
            <a:spLocks noChangeArrowheads="1"/>
          </p:cNvSpPr>
          <p:nvPr/>
        </p:nvSpPr>
        <p:spPr bwMode="auto">
          <a:xfrm>
            <a:off x="7596188" y="1763713"/>
            <a:ext cx="935037" cy="366712"/>
          </a:xfrm>
          <a:prstGeom prst="rect">
            <a:avLst/>
          </a:prstGeom>
          <a:noFill/>
          <a:ln w="9525">
            <a:noFill/>
            <a:miter lim="800000"/>
            <a:headEnd/>
            <a:tailEnd/>
          </a:ln>
        </p:spPr>
        <p:txBody>
          <a:bodyPr wrap="none">
            <a:spAutoFit/>
          </a:bodyPr>
          <a:lstStyle/>
          <a:p>
            <a:r>
              <a:rPr lang="hu-HU" b="1">
                <a:solidFill>
                  <a:srgbClr val="FFFF00"/>
                </a:solidFill>
                <a:latin typeface="Comic Sans MS" pitchFamily="66" charset="0"/>
              </a:rPr>
              <a:t>ÁRVÍZ</a:t>
            </a:r>
          </a:p>
        </p:txBody>
      </p:sp>
      <p:sp>
        <p:nvSpPr>
          <p:cNvPr id="130061" name="Text Box 13"/>
          <p:cNvSpPr txBox="1">
            <a:spLocks noChangeArrowheads="1"/>
          </p:cNvSpPr>
          <p:nvPr/>
        </p:nvSpPr>
        <p:spPr bwMode="auto">
          <a:xfrm>
            <a:off x="2881313" y="2519363"/>
            <a:ext cx="2849562" cy="366712"/>
          </a:xfrm>
          <a:prstGeom prst="rect">
            <a:avLst/>
          </a:prstGeom>
          <a:noFill/>
          <a:ln w="9525">
            <a:noFill/>
            <a:miter lim="800000"/>
            <a:headEnd/>
            <a:tailEnd/>
          </a:ln>
        </p:spPr>
        <p:txBody>
          <a:bodyPr wrap="none">
            <a:spAutoFit/>
          </a:bodyPr>
          <a:lstStyle/>
          <a:p>
            <a:r>
              <a:rPr lang="hu-HU" b="1">
                <a:solidFill>
                  <a:srgbClr val="FFFF00"/>
                </a:solidFill>
                <a:latin typeface="Comic Sans MS" pitchFamily="66" charset="0"/>
              </a:rPr>
              <a:t>IPARI KATASZTRÓFÁK</a:t>
            </a:r>
          </a:p>
        </p:txBody>
      </p:sp>
      <p:sp>
        <p:nvSpPr>
          <p:cNvPr id="4" name="Téglalap 3"/>
          <p:cNvSpPr/>
          <p:nvPr/>
        </p:nvSpPr>
        <p:spPr>
          <a:xfrm>
            <a:off x="41275" y="3411538"/>
            <a:ext cx="9137650" cy="1200150"/>
          </a:xfrm>
          <a:prstGeom prst="rect">
            <a:avLst/>
          </a:prstGeom>
        </p:spPr>
        <p:txBody>
          <a:bodyPr>
            <a:spAutoFit/>
          </a:bodyPr>
          <a:lstStyle/>
          <a:p>
            <a:pPr algn="ctr">
              <a:defRPr/>
            </a:pPr>
            <a:r>
              <a:rPr lang="hu-HU" sz="3600" b="1" dirty="0">
                <a:solidFill>
                  <a:schemeClr val="tx2">
                    <a:lumMod val="50000"/>
                  </a:schemeClr>
                </a:solidFill>
                <a:effectLst>
                  <a:outerShdw blurRad="38100" dist="38100" dir="2700000" algn="tl">
                    <a:srgbClr val="C0C0C0"/>
                  </a:outerShdw>
                </a:effectLst>
                <a:latin typeface="Comic Sans MS" pitchFamily="66" charset="0"/>
                <a:cs typeface="Arial" pitchFamily="34" charset="0"/>
              </a:rPr>
              <a:t>A víz-politikát </a:t>
            </a:r>
            <a:r>
              <a:rPr lang="hu-HU" sz="3600" b="1" dirty="0">
                <a:solidFill>
                  <a:srgbClr val="FFFF00"/>
                </a:solidFill>
                <a:effectLst>
                  <a:outerShdw blurRad="38100" dist="38100" dir="2700000" algn="tl">
                    <a:srgbClr val="C0C0C0"/>
                  </a:outerShdw>
                </a:effectLst>
                <a:latin typeface="Comic Sans MS" pitchFamily="66" charset="0"/>
                <a:cs typeface="Arial" pitchFamily="34" charset="0"/>
              </a:rPr>
              <a:t>integrálni kell a </a:t>
            </a:r>
            <a:r>
              <a:rPr lang="hu-HU" sz="3600" b="1" dirty="0">
                <a:solidFill>
                  <a:schemeClr val="tx2">
                    <a:lumMod val="50000"/>
                  </a:schemeClr>
                </a:solidFill>
                <a:effectLst>
                  <a:outerShdw blurRad="38100" dist="38100" dir="2700000" algn="tl">
                    <a:srgbClr val="C0C0C0"/>
                  </a:outerShdw>
                </a:effectLst>
                <a:latin typeface="Comic Sans MS" pitchFamily="66" charset="0"/>
                <a:cs typeface="Arial" pitchFamily="34" charset="0"/>
              </a:rPr>
              <a:t>különböző szektor</a:t>
            </a:r>
            <a:r>
              <a:rPr lang="hu-HU" sz="3600" b="1" dirty="0">
                <a:solidFill>
                  <a:srgbClr val="FFFF00"/>
                </a:solidFill>
                <a:effectLst>
                  <a:outerShdw blurRad="38100" dist="38100" dir="2700000" algn="tl">
                    <a:srgbClr val="C0C0C0"/>
                  </a:outerShdw>
                </a:effectLst>
                <a:latin typeface="Comic Sans MS" pitchFamily="66" charset="0"/>
                <a:cs typeface="Arial" pitchFamily="34" charset="0"/>
              </a:rPr>
              <a:t>- és szakpolitikákba</a:t>
            </a:r>
          </a:p>
        </p:txBody>
      </p:sp>
      <p:sp>
        <p:nvSpPr>
          <p:cNvPr id="5" name="Téglalap 4"/>
          <p:cNvSpPr/>
          <p:nvPr/>
        </p:nvSpPr>
        <p:spPr>
          <a:xfrm>
            <a:off x="41275" y="5013325"/>
            <a:ext cx="9102725" cy="1200150"/>
          </a:xfrm>
          <a:prstGeom prst="rect">
            <a:avLst/>
          </a:prstGeom>
        </p:spPr>
        <p:txBody>
          <a:bodyPr>
            <a:spAutoFit/>
          </a:bodyPr>
          <a:lstStyle/>
          <a:p>
            <a:pPr algn="ctr">
              <a:defRPr/>
            </a:pPr>
            <a:r>
              <a:rPr lang="hu-HU" sz="3600" b="1" dirty="0">
                <a:solidFill>
                  <a:srgbClr val="FFFF00"/>
                </a:solidFill>
                <a:effectLst>
                  <a:outerShdw blurRad="38100" dist="38100" dir="2700000" algn="tl">
                    <a:srgbClr val="C0C0C0"/>
                  </a:outerShdw>
                </a:effectLst>
                <a:latin typeface="Comic Sans MS" pitchFamily="66" charset="0"/>
                <a:cs typeface="Arial" pitchFamily="34" charset="0"/>
              </a:rPr>
              <a:t>VKI-VGT intézkedések „lefordítása” a 2013. utáni támogatások „nyelvére”</a:t>
            </a:r>
          </a:p>
        </p:txBody>
      </p:sp>
    </p:spTree>
  </p:cSld>
  <p:clrMapOvr>
    <a:masterClrMapping/>
  </p:clrMapOvr>
  <p:transition spd="slow" advTm="3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16"/>
          <p:cNvSpPr>
            <a:spLocks noChangeArrowheads="1"/>
          </p:cNvSpPr>
          <p:nvPr/>
        </p:nvSpPr>
        <p:spPr bwMode="auto">
          <a:xfrm>
            <a:off x="3549650" y="2297113"/>
            <a:ext cx="1570038" cy="2482850"/>
          </a:xfrm>
          <a:prstGeom prst="can">
            <a:avLst>
              <a:gd name="adj" fmla="val 29022"/>
            </a:avLst>
          </a:prstGeom>
          <a:solidFill>
            <a:schemeClr val="accent1">
              <a:alpha val="58823"/>
            </a:schemeClr>
          </a:solidFill>
          <a:ln w="9525">
            <a:solidFill>
              <a:schemeClr val="tx1"/>
            </a:solidFill>
            <a:round/>
            <a:headEnd/>
            <a:tailEnd/>
          </a:ln>
        </p:spPr>
        <p:txBody>
          <a:bodyPr wrap="none" anchor="ctr"/>
          <a:lstStyle/>
          <a:p>
            <a:endParaRPr lang="hu-HU">
              <a:solidFill>
                <a:srgbClr val="000000"/>
              </a:solidFill>
            </a:endParaRPr>
          </a:p>
        </p:txBody>
      </p:sp>
      <p:grpSp>
        <p:nvGrpSpPr>
          <p:cNvPr id="132098" name="Group 48"/>
          <p:cNvGrpSpPr>
            <a:grpSpLocks/>
          </p:cNvGrpSpPr>
          <p:nvPr/>
        </p:nvGrpSpPr>
        <p:grpSpPr bwMode="auto">
          <a:xfrm>
            <a:off x="468313" y="357188"/>
            <a:ext cx="8397875" cy="6500812"/>
            <a:chOff x="272" y="232"/>
            <a:chExt cx="5300" cy="4095"/>
          </a:xfrm>
        </p:grpSpPr>
        <p:pic>
          <p:nvPicPr>
            <p:cNvPr id="132117" name="Picture 4" descr="nagyvízfolyások"/>
            <p:cNvPicPr>
              <a:picLocks noChangeAspect="1" noChangeArrowheads="1"/>
            </p:cNvPicPr>
            <p:nvPr/>
          </p:nvPicPr>
          <p:blipFill>
            <a:blip r:embed="rId3"/>
            <a:srcRect/>
            <a:stretch>
              <a:fillRect/>
            </a:stretch>
          </p:blipFill>
          <p:spPr bwMode="auto">
            <a:xfrm>
              <a:off x="272" y="232"/>
              <a:ext cx="5300" cy="4095"/>
            </a:xfrm>
            <a:prstGeom prst="rect">
              <a:avLst/>
            </a:prstGeom>
            <a:noFill/>
            <a:ln w="9525">
              <a:noFill/>
              <a:miter lim="800000"/>
              <a:headEnd/>
              <a:tailEnd/>
            </a:ln>
          </p:spPr>
        </p:pic>
        <p:sp>
          <p:nvSpPr>
            <p:cNvPr id="132118" name="Freeform 46"/>
            <p:cNvSpPr>
              <a:spLocks/>
            </p:cNvSpPr>
            <p:nvPr/>
          </p:nvSpPr>
          <p:spPr bwMode="auto">
            <a:xfrm>
              <a:off x="1315" y="1185"/>
              <a:ext cx="276" cy="340"/>
            </a:xfrm>
            <a:custGeom>
              <a:avLst/>
              <a:gdLst>
                <a:gd name="T0" fmla="*/ 4 w 276"/>
                <a:gd name="T1" fmla="*/ 0 h 340"/>
                <a:gd name="T2" fmla="*/ 4 w 276"/>
                <a:gd name="T3" fmla="*/ 45 h 340"/>
                <a:gd name="T4" fmla="*/ 26 w 276"/>
                <a:gd name="T5" fmla="*/ 90 h 340"/>
                <a:gd name="T6" fmla="*/ 49 w 276"/>
                <a:gd name="T7" fmla="*/ 113 h 340"/>
                <a:gd name="T8" fmla="*/ 26 w 276"/>
                <a:gd name="T9" fmla="*/ 158 h 340"/>
                <a:gd name="T10" fmla="*/ 72 w 276"/>
                <a:gd name="T11" fmla="*/ 181 h 340"/>
                <a:gd name="T12" fmla="*/ 117 w 276"/>
                <a:gd name="T13" fmla="*/ 181 h 340"/>
                <a:gd name="T14" fmla="*/ 163 w 276"/>
                <a:gd name="T15" fmla="*/ 204 h 340"/>
                <a:gd name="T16" fmla="*/ 185 w 276"/>
                <a:gd name="T17" fmla="*/ 272 h 340"/>
                <a:gd name="T18" fmla="*/ 208 w 276"/>
                <a:gd name="T19" fmla="*/ 295 h 340"/>
                <a:gd name="T20" fmla="*/ 231 w 276"/>
                <a:gd name="T21" fmla="*/ 317 h 340"/>
                <a:gd name="T22" fmla="*/ 276 w 276"/>
                <a:gd name="T23" fmla="*/ 34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340"/>
                <a:gd name="T38" fmla="*/ 276 w 276"/>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340">
                  <a:moveTo>
                    <a:pt x="4" y="0"/>
                  </a:moveTo>
                  <a:cubicBezTo>
                    <a:pt x="2" y="15"/>
                    <a:pt x="0" y="30"/>
                    <a:pt x="4" y="45"/>
                  </a:cubicBezTo>
                  <a:cubicBezTo>
                    <a:pt x="8" y="60"/>
                    <a:pt x="18" y="79"/>
                    <a:pt x="26" y="90"/>
                  </a:cubicBezTo>
                  <a:cubicBezTo>
                    <a:pt x="34" y="101"/>
                    <a:pt x="49" y="102"/>
                    <a:pt x="49" y="113"/>
                  </a:cubicBezTo>
                  <a:cubicBezTo>
                    <a:pt x="49" y="124"/>
                    <a:pt x="22" y="147"/>
                    <a:pt x="26" y="158"/>
                  </a:cubicBezTo>
                  <a:cubicBezTo>
                    <a:pt x="30" y="169"/>
                    <a:pt x="57" y="177"/>
                    <a:pt x="72" y="181"/>
                  </a:cubicBezTo>
                  <a:cubicBezTo>
                    <a:pt x="87" y="185"/>
                    <a:pt x="102" y="177"/>
                    <a:pt x="117" y="181"/>
                  </a:cubicBezTo>
                  <a:cubicBezTo>
                    <a:pt x="132" y="185"/>
                    <a:pt x="152" y="189"/>
                    <a:pt x="163" y="204"/>
                  </a:cubicBezTo>
                  <a:cubicBezTo>
                    <a:pt x="174" y="219"/>
                    <a:pt x="178" y="257"/>
                    <a:pt x="185" y="272"/>
                  </a:cubicBezTo>
                  <a:cubicBezTo>
                    <a:pt x="192" y="287"/>
                    <a:pt x="200" y="288"/>
                    <a:pt x="208" y="295"/>
                  </a:cubicBezTo>
                  <a:cubicBezTo>
                    <a:pt x="216" y="302"/>
                    <a:pt x="220" y="309"/>
                    <a:pt x="231" y="317"/>
                  </a:cubicBezTo>
                  <a:cubicBezTo>
                    <a:pt x="242" y="325"/>
                    <a:pt x="265" y="336"/>
                    <a:pt x="276" y="340"/>
                  </a:cubicBezTo>
                </a:path>
              </a:pathLst>
            </a:custGeom>
            <a:noFill/>
            <a:ln w="28575">
              <a:solidFill>
                <a:srgbClr val="0000FF"/>
              </a:solidFill>
              <a:round/>
              <a:headEnd/>
              <a:tailEnd/>
            </a:ln>
          </p:spPr>
          <p:txBody>
            <a:bodyPr/>
            <a:lstStyle/>
            <a:p>
              <a:endParaRPr lang="hu-HU"/>
            </a:p>
          </p:txBody>
        </p:sp>
        <p:sp>
          <p:nvSpPr>
            <p:cNvPr id="132119" name="Freeform 47"/>
            <p:cNvSpPr>
              <a:spLocks/>
            </p:cNvSpPr>
            <p:nvPr/>
          </p:nvSpPr>
          <p:spPr bwMode="auto">
            <a:xfrm>
              <a:off x="1587" y="1457"/>
              <a:ext cx="68" cy="68"/>
            </a:xfrm>
            <a:custGeom>
              <a:avLst/>
              <a:gdLst>
                <a:gd name="T0" fmla="*/ 0 w 68"/>
                <a:gd name="T1" fmla="*/ 68 h 68"/>
                <a:gd name="T2" fmla="*/ 68 w 68"/>
                <a:gd name="T3" fmla="*/ 0 h 68"/>
                <a:gd name="T4" fmla="*/ 0 60000 65536"/>
                <a:gd name="T5" fmla="*/ 0 60000 65536"/>
                <a:gd name="T6" fmla="*/ 0 w 68"/>
                <a:gd name="T7" fmla="*/ 0 h 68"/>
                <a:gd name="T8" fmla="*/ 68 w 68"/>
                <a:gd name="T9" fmla="*/ 68 h 68"/>
              </a:gdLst>
              <a:ahLst/>
              <a:cxnLst>
                <a:cxn ang="T4">
                  <a:pos x="T0" y="T1"/>
                </a:cxn>
                <a:cxn ang="T5">
                  <a:pos x="T2" y="T3"/>
                </a:cxn>
              </a:cxnLst>
              <a:rect l="T6" t="T7" r="T8" b="T9"/>
              <a:pathLst>
                <a:path w="68" h="68">
                  <a:moveTo>
                    <a:pt x="0" y="68"/>
                  </a:moveTo>
                  <a:cubicBezTo>
                    <a:pt x="0" y="68"/>
                    <a:pt x="34" y="34"/>
                    <a:pt x="68" y="0"/>
                  </a:cubicBezTo>
                </a:path>
              </a:pathLst>
            </a:custGeom>
            <a:noFill/>
            <a:ln w="28575">
              <a:solidFill>
                <a:srgbClr val="0000FF"/>
              </a:solidFill>
              <a:round/>
              <a:headEnd/>
              <a:tailEnd/>
            </a:ln>
          </p:spPr>
          <p:txBody>
            <a:bodyPr/>
            <a:lstStyle/>
            <a:p>
              <a:endParaRPr lang="hu-HU"/>
            </a:p>
          </p:txBody>
        </p:sp>
      </p:grpSp>
      <p:sp>
        <p:nvSpPr>
          <p:cNvPr id="132099" name="Text Box 5"/>
          <p:cNvSpPr txBox="1">
            <a:spLocks noChangeArrowheads="1"/>
          </p:cNvSpPr>
          <p:nvPr/>
        </p:nvSpPr>
        <p:spPr bwMode="auto">
          <a:xfrm>
            <a:off x="755650" y="260350"/>
            <a:ext cx="8208963" cy="523875"/>
          </a:xfrm>
          <a:prstGeom prst="rect">
            <a:avLst/>
          </a:prstGeom>
          <a:noFill/>
          <a:ln w="9525">
            <a:noFill/>
            <a:miter lim="800000"/>
            <a:headEnd/>
            <a:tailEnd/>
          </a:ln>
        </p:spPr>
        <p:txBody>
          <a:bodyPr>
            <a:spAutoFit/>
          </a:bodyPr>
          <a:lstStyle/>
          <a:p>
            <a:r>
              <a:rPr lang="hu-HU" sz="2800" b="1">
                <a:solidFill>
                  <a:srgbClr val="0066FF"/>
                </a:solidFill>
                <a:latin typeface="Arial Black" pitchFamily="34" charset="0"/>
              </a:rPr>
              <a:t>Vízkészlet</a:t>
            </a:r>
            <a:r>
              <a:rPr lang="hu-HU" sz="2800" b="1">
                <a:solidFill>
                  <a:srgbClr val="0066FF"/>
                </a:solidFill>
              </a:rPr>
              <a:t>!      			</a:t>
            </a:r>
            <a:r>
              <a:rPr lang="hu-HU" sz="2800" b="1">
                <a:solidFill>
                  <a:srgbClr val="0066FF"/>
                </a:solidFill>
                <a:latin typeface="Arial Black" pitchFamily="34" charset="0"/>
              </a:rPr>
              <a:t> Sok vagy kevés?</a:t>
            </a:r>
          </a:p>
        </p:txBody>
      </p:sp>
      <p:sp>
        <p:nvSpPr>
          <p:cNvPr id="5161" name="Text Box 41"/>
          <p:cNvSpPr txBox="1">
            <a:spLocks noChangeArrowheads="1"/>
          </p:cNvSpPr>
          <p:nvPr/>
        </p:nvSpPr>
        <p:spPr bwMode="auto">
          <a:xfrm>
            <a:off x="5338763" y="3090863"/>
            <a:ext cx="3841750" cy="708025"/>
          </a:xfrm>
          <a:prstGeom prst="rect">
            <a:avLst/>
          </a:prstGeom>
          <a:solidFill>
            <a:srgbClr val="00B0F0">
              <a:alpha val="83920"/>
            </a:srgbClr>
          </a:solidFill>
          <a:ln w="9525">
            <a:noFill/>
            <a:miter lim="800000"/>
            <a:headEnd/>
            <a:tailEnd/>
          </a:ln>
        </p:spPr>
        <p:txBody>
          <a:bodyPr>
            <a:spAutoFit/>
          </a:bodyPr>
          <a:lstStyle/>
          <a:p>
            <a:pPr algn="ctr"/>
            <a:r>
              <a:rPr lang="hu-HU" sz="2000">
                <a:solidFill>
                  <a:srgbClr val="000000"/>
                </a:solidFill>
              </a:rPr>
              <a:t>Egy főre jutó összes vízkészlet: </a:t>
            </a:r>
            <a:r>
              <a:rPr lang="hu-HU" sz="2000" b="1">
                <a:solidFill>
                  <a:srgbClr val="000000"/>
                </a:solidFill>
              </a:rPr>
              <a:t>11700 m</a:t>
            </a:r>
            <a:r>
              <a:rPr lang="hu-HU" sz="2000" b="1" baseline="30000">
                <a:solidFill>
                  <a:srgbClr val="000000"/>
                </a:solidFill>
              </a:rPr>
              <a:t>3</a:t>
            </a:r>
            <a:r>
              <a:rPr lang="hu-HU" sz="2000" b="1">
                <a:solidFill>
                  <a:srgbClr val="000000"/>
                </a:solidFill>
              </a:rPr>
              <a:t>/év</a:t>
            </a:r>
          </a:p>
        </p:txBody>
      </p:sp>
      <p:sp>
        <p:nvSpPr>
          <p:cNvPr id="25" name="Jobbra nyíl 24"/>
          <p:cNvSpPr/>
          <p:nvPr/>
        </p:nvSpPr>
        <p:spPr>
          <a:xfrm>
            <a:off x="3074988" y="3538538"/>
            <a:ext cx="576262" cy="292100"/>
          </a:xfrm>
          <a:prstGeom prst="right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132102" name="Text Box 39"/>
          <p:cNvSpPr txBox="1">
            <a:spLocks noChangeArrowheads="1"/>
          </p:cNvSpPr>
          <p:nvPr/>
        </p:nvSpPr>
        <p:spPr bwMode="auto">
          <a:xfrm>
            <a:off x="1577975" y="3794125"/>
            <a:ext cx="1898650" cy="708025"/>
          </a:xfrm>
          <a:prstGeom prst="rect">
            <a:avLst/>
          </a:prstGeom>
          <a:solidFill>
            <a:srgbClr val="CCFFFF">
              <a:alpha val="72156"/>
            </a:srgbClr>
          </a:solidFill>
          <a:ln w="9525">
            <a:noFill/>
            <a:miter lim="800000"/>
            <a:headEnd/>
            <a:tailEnd/>
          </a:ln>
        </p:spPr>
        <p:txBody>
          <a:bodyPr>
            <a:spAutoFit/>
          </a:bodyPr>
          <a:lstStyle/>
          <a:p>
            <a:r>
              <a:rPr lang="hu-HU" sz="2000">
                <a:solidFill>
                  <a:srgbClr val="000000"/>
                </a:solidFill>
              </a:rPr>
              <a:t>Hazai lefolyás: </a:t>
            </a:r>
            <a:r>
              <a:rPr lang="hu-HU" sz="2000">
                <a:solidFill>
                  <a:srgbClr val="0066FF"/>
                </a:solidFill>
                <a:latin typeface="Arial Black" pitchFamily="34" charset="0"/>
              </a:rPr>
              <a:t>         6 km3</a:t>
            </a:r>
          </a:p>
        </p:txBody>
      </p:sp>
      <p:sp>
        <p:nvSpPr>
          <p:cNvPr id="132103" name="Szövegdoboz 28"/>
          <p:cNvSpPr txBox="1">
            <a:spLocks noChangeArrowheads="1"/>
          </p:cNvSpPr>
          <p:nvPr/>
        </p:nvSpPr>
        <p:spPr bwMode="auto">
          <a:xfrm>
            <a:off x="3622675" y="3136900"/>
            <a:ext cx="1639888" cy="400050"/>
          </a:xfrm>
          <a:prstGeom prst="rect">
            <a:avLst/>
          </a:prstGeom>
          <a:noFill/>
          <a:ln w="9525">
            <a:noFill/>
            <a:miter lim="800000"/>
            <a:headEnd/>
            <a:tailEnd/>
          </a:ln>
        </p:spPr>
        <p:txBody>
          <a:bodyPr wrap="none">
            <a:spAutoFit/>
          </a:bodyPr>
          <a:lstStyle/>
          <a:p>
            <a:r>
              <a:rPr lang="hu-HU" sz="2000">
                <a:solidFill>
                  <a:srgbClr val="0066FF"/>
                </a:solidFill>
                <a:latin typeface="Arial Black" pitchFamily="34" charset="0"/>
              </a:rPr>
              <a:t>117,5 km</a:t>
            </a:r>
            <a:r>
              <a:rPr lang="hu-HU" sz="2000" baseline="30000">
                <a:solidFill>
                  <a:srgbClr val="0066FF"/>
                </a:solidFill>
                <a:latin typeface="Arial Black" pitchFamily="34" charset="0"/>
              </a:rPr>
              <a:t>3</a:t>
            </a:r>
          </a:p>
        </p:txBody>
      </p:sp>
      <p:sp>
        <p:nvSpPr>
          <p:cNvPr id="30" name="Text Box 41"/>
          <p:cNvSpPr txBox="1">
            <a:spLocks noChangeArrowheads="1"/>
          </p:cNvSpPr>
          <p:nvPr/>
        </p:nvSpPr>
        <p:spPr bwMode="auto">
          <a:xfrm>
            <a:off x="628650" y="4852988"/>
            <a:ext cx="3614738" cy="708025"/>
          </a:xfrm>
          <a:prstGeom prst="rect">
            <a:avLst/>
          </a:prstGeom>
          <a:solidFill>
            <a:srgbClr val="FFFF00">
              <a:alpha val="83920"/>
            </a:srgbClr>
          </a:solidFill>
          <a:ln w="9525">
            <a:noFill/>
            <a:miter lim="800000"/>
            <a:headEnd/>
            <a:tailEnd/>
          </a:ln>
        </p:spPr>
        <p:txBody>
          <a:bodyPr>
            <a:spAutoFit/>
          </a:bodyPr>
          <a:lstStyle/>
          <a:p>
            <a:pPr algn="ctr"/>
            <a:r>
              <a:rPr lang="hu-HU" sz="2000">
                <a:solidFill>
                  <a:srgbClr val="000000"/>
                </a:solidFill>
              </a:rPr>
              <a:t>Egy főre jutó hazai vízkészlet: </a:t>
            </a:r>
            <a:r>
              <a:rPr lang="hu-HU" sz="2000" b="1">
                <a:solidFill>
                  <a:srgbClr val="000000"/>
                </a:solidFill>
              </a:rPr>
              <a:t>600 m</a:t>
            </a:r>
            <a:r>
              <a:rPr lang="hu-HU" sz="2000" b="1" baseline="30000">
                <a:solidFill>
                  <a:srgbClr val="000000"/>
                </a:solidFill>
              </a:rPr>
              <a:t>3</a:t>
            </a:r>
            <a:r>
              <a:rPr lang="hu-HU" sz="2000" b="1">
                <a:solidFill>
                  <a:srgbClr val="000000"/>
                </a:solidFill>
              </a:rPr>
              <a:t>/év</a:t>
            </a:r>
          </a:p>
        </p:txBody>
      </p:sp>
      <p:sp>
        <p:nvSpPr>
          <p:cNvPr id="32" name="Jobbra nyíl 31"/>
          <p:cNvSpPr/>
          <p:nvPr/>
        </p:nvSpPr>
        <p:spPr>
          <a:xfrm>
            <a:off x="5083175" y="3465513"/>
            <a:ext cx="255588" cy="219075"/>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34" name="Szövegdoboz 33"/>
          <p:cNvSpPr txBox="1">
            <a:spLocks noChangeArrowheads="1"/>
          </p:cNvSpPr>
          <p:nvPr/>
        </p:nvSpPr>
        <p:spPr bwMode="auto">
          <a:xfrm>
            <a:off x="592138" y="5911850"/>
            <a:ext cx="3622675" cy="369888"/>
          </a:xfrm>
          <a:prstGeom prst="rect">
            <a:avLst/>
          </a:prstGeom>
          <a:solidFill>
            <a:srgbClr val="FFFF00"/>
          </a:solidFill>
          <a:ln w="9525">
            <a:noFill/>
            <a:miter lim="800000"/>
            <a:headEnd/>
            <a:tailEnd/>
          </a:ln>
        </p:spPr>
        <p:txBody>
          <a:bodyPr>
            <a:spAutoFit/>
          </a:bodyPr>
          <a:lstStyle/>
          <a:p>
            <a:pPr algn="ctr"/>
            <a:r>
              <a:rPr lang="hu-HU">
                <a:solidFill>
                  <a:srgbClr val="000000"/>
                </a:solidFill>
              </a:rPr>
              <a:t>VÍZHIÁNYOS ORSZÁG</a:t>
            </a:r>
          </a:p>
        </p:txBody>
      </p:sp>
      <p:sp>
        <p:nvSpPr>
          <p:cNvPr id="35" name="Szövegdoboz 34"/>
          <p:cNvSpPr txBox="1">
            <a:spLocks noChangeArrowheads="1"/>
          </p:cNvSpPr>
          <p:nvPr/>
        </p:nvSpPr>
        <p:spPr bwMode="auto">
          <a:xfrm>
            <a:off x="5338763" y="5021263"/>
            <a:ext cx="3841750" cy="371475"/>
          </a:xfrm>
          <a:prstGeom prst="rect">
            <a:avLst/>
          </a:prstGeom>
          <a:solidFill>
            <a:srgbClr val="99CCFF"/>
          </a:solidFill>
          <a:ln w="9525">
            <a:noFill/>
            <a:miter lim="800000"/>
            <a:headEnd/>
            <a:tailEnd/>
          </a:ln>
        </p:spPr>
        <p:txBody>
          <a:bodyPr>
            <a:spAutoFit/>
          </a:bodyPr>
          <a:lstStyle/>
          <a:p>
            <a:pPr algn="ctr"/>
            <a:r>
              <a:rPr lang="hu-HU">
                <a:solidFill>
                  <a:srgbClr val="000000"/>
                </a:solidFill>
              </a:rPr>
              <a:t>VÍZBEN GAZDAG ORSZÁG</a:t>
            </a:r>
          </a:p>
        </p:txBody>
      </p:sp>
      <p:sp>
        <p:nvSpPr>
          <p:cNvPr id="39" name="Szövegdoboz 38"/>
          <p:cNvSpPr txBox="1">
            <a:spLocks noChangeArrowheads="1"/>
          </p:cNvSpPr>
          <p:nvPr/>
        </p:nvSpPr>
        <p:spPr bwMode="auto">
          <a:xfrm>
            <a:off x="5324475" y="5399088"/>
            <a:ext cx="3841750" cy="369887"/>
          </a:xfrm>
          <a:prstGeom prst="rect">
            <a:avLst/>
          </a:prstGeom>
          <a:solidFill>
            <a:srgbClr val="99CCFF"/>
          </a:solidFill>
          <a:ln w="9525">
            <a:noFill/>
            <a:miter lim="800000"/>
            <a:headEnd/>
            <a:tailEnd/>
          </a:ln>
        </p:spPr>
        <p:txBody>
          <a:bodyPr>
            <a:spAutoFit/>
          </a:bodyPr>
          <a:lstStyle/>
          <a:p>
            <a:pPr algn="ctr"/>
            <a:r>
              <a:rPr lang="hu-HU">
                <a:solidFill>
                  <a:srgbClr val="000000"/>
                </a:solidFill>
              </a:rPr>
              <a:t>A nagy folyók melletti területek</a:t>
            </a:r>
          </a:p>
        </p:txBody>
      </p:sp>
      <p:sp>
        <p:nvSpPr>
          <p:cNvPr id="40" name="Szövegdoboz 39"/>
          <p:cNvSpPr txBox="1">
            <a:spLocks noChangeArrowheads="1"/>
          </p:cNvSpPr>
          <p:nvPr/>
        </p:nvSpPr>
        <p:spPr bwMode="auto">
          <a:xfrm>
            <a:off x="592138" y="6276975"/>
            <a:ext cx="3622675" cy="369888"/>
          </a:xfrm>
          <a:prstGeom prst="rect">
            <a:avLst/>
          </a:prstGeom>
          <a:solidFill>
            <a:srgbClr val="FFFF00"/>
          </a:solidFill>
          <a:ln w="9525">
            <a:noFill/>
            <a:miter lim="800000"/>
            <a:headEnd/>
            <a:tailEnd/>
          </a:ln>
        </p:spPr>
        <p:txBody>
          <a:bodyPr>
            <a:spAutoFit/>
          </a:bodyPr>
          <a:lstStyle/>
          <a:p>
            <a:pPr algn="ctr"/>
            <a:r>
              <a:rPr lang="hu-HU">
                <a:solidFill>
                  <a:srgbClr val="000000"/>
                </a:solidFill>
              </a:rPr>
              <a:t>Az ország egyéb területei</a:t>
            </a:r>
          </a:p>
        </p:txBody>
      </p:sp>
      <p:sp>
        <p:nvSpPr>
          <p:cNvPr id="132110" name="Text Box 39"/>
          <p:cNvSpPr txBox="1">
            <a:spLocks noChangeArrowheads="1"/>
          </p:cNvSpPr>
          <p:nvPr/>
        </p:nvSpPr>
        <p:spPr bwMode="auto">
          <a:xfrm>
            <a:off x="1943100" y="1274763"/>
            <a:ext cx="2263775" cy="646112"/>
          </a:xfrm>
          <a:prstGeom prst="rect">
            <a:avLst/>
          </a:prstGeom>
          <a:solidFill>
            <a:srgbClr val="CCFFFF">
              <a:alpha val="72156"/>
            </a:srgbClr>
          </a:solidFill>
          <a:ln w="9525">
            <a:noFill/>
            <a:miter lim="800000"/>
            <a:headEnd/>
            <a:tailEnd/>
          </a:ln>
        </p:spPr>
        <p:txBody>
          <a:bodyPr>
            <a:spAutoFit/>
          </a:bodyPr>
          <a:lstStyle/>
          <a:p>
            <a:r>
              <a:rPr lang="hu-HU" sz="1600">
                <a:solidFill>
                  <a:srgbClr val="000000"/>
                </a:solidFill>
                <a:latin typeface="Arial Black" pitchFamily="34" charset="0"/>
              </a:rPr>
              <a:t>Külföldről érkezik: </a:t>
            </a:r>
          </a:p>
          <a:p>
            <a:r>
              <a:rPr lang="hu-HU" sz="2000">
                <a:solidFill>
                  <a:srgbClr val="0066FF"/>
                </a:solidFill>
                <a:latin typeface="Arial Black" pitchFamily="34" charset="0"/>
              </a:rPr>
              <a:t>       111,5 km</a:t>
            </a:r>
            <a:r>
              <a:rPr lang="hu-HU" sz="2000" baseline="30000">
                <a:solidFill>
                  <a:srgbClr val="0066FF"/>
                </a:solidFill>
                <a:latin typeface="Arial Black" pitchFamily="34" charset="0"/>
              </a:rPr>
              <a:t>3</a:t>
            </a:r>
          </a:p>
        </p:txBody>
      </p:sp>
      <p:sp>
        <p:nvSpPr>
          <p:cNvPr id="43" name="Lefelé nyíl 42"/>
          <p:cNvSpPr/>
          <p:nvPr/>
        </p:nvSpPr>
        <p:spPr>
          <a:xfrm>
            <a:off x="4060825" y="1238250"/>
            <a:ext cx="693738" cy="1277938"/>
          </a:xfrm>
          <a:prstGeom prst="down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44" name="Lefelé nyíl 43"/>
          <p:cNvSpPr/>
          <p:nvPr/>
        </p:nvSpPr>
        <p:spPr>
          <a:xfrm>
            <a:off x="2308225" y="4524375"/>
            <a:ext cx="219075" cy="328613"/>
          </a:xfrm>
          <a:prstGeom prst="down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45" name="Lefelé nyíl 44"/>
          <p:cNvSpPr/>
          <p:nvPr/>
        </p:nvSpPr>
        <p:spPr>
          <a:xfrm>
            <a:off x="2308225" y="5583238"/>
            <a:ext cx="219075" cy="328612"/>
          </a:xfrm>
          <a:prstGeom prst="down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46" name="Lefelé nyíl 45"/>
          <p:cNvSpPr/>
          <p:nvPr/>
        </p:nvSpPr>
        <p:spPr>
          <a:xfrm>
            <a:off x="8756650" y="3830638"/>
            <a:ext cx="219075" cy="1147762"/>
          </a:xfrm>
          <a:prstGeom prst="down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132115" name="Dia számának helye 1"/>
          <p:cNvSpPr>
            <a:spLocks noGrp="1"/>
          </p:cNvSpPr>
          <p:nvPr>
            <p:ph type="sldNum" sz="quarter" idx="4294967295"/>
          </p:nvPr>
        </p:nvSpPr>
        <p:spPr bwMode="auto">
          <a:xfrm>
            <a:off x="8382000" y="6356350"/>
            <a:ext cx="762000" cy="365125"/>
          </a:xfrm>
          <a:prstGeom prst="rect">
            <a:avLst/>
          </a:prstGeom>
          <a:noFill/>
          <a:ln>
            <a:miter lim="800000"/>
            <a:headEnd/>
            <a:tailEnd/>
          </a:ln>
        </p:spPr>
        <p:txBody>
          <a:bodyPr/>
          <a:lstStyle/>
          <a:p>
            <a:fld id="{971C9D85-E771-4445-B35E-AD461C25647D}" type="slidenum">
              <a:rPr lang="hu-HU">
                <a:solidFill>
                  <a:srgbClr val="045C75"/>
                </a:solidFill>
              </a:rPr>
              <a:pPr/>
              <a:t>14</a:t>
            </a:fld>
            <a:endParaRPr lang="hu-HU">
              <a:solidFill>
                <a:srgbClr val="045C75"/>
              </a:solidFill>
            </a:endParaRPr>
          </a:p>
        </p:txBody>
      </p:sp>
      <p:pic>
        <p:nvPicPr>
          <p:cNvPr id="132116" name="Picture 4"/>
          <p:cNvPicPr>
            <a:picLocks noChangeAspect="1" noChangeArrowheads="1"/>
          </p:cNvPicPr>
          <p:nvPr/>
        </p:nvPicPr>
        <p:blipFill>
          <a:blip r:embed="rId4"/>
          <a:srcRect/>
          <a:stretch>
            <a:fillRect/>
          </a:stretch>
        </p:blipFill>
        <p:spPr bwMode="auto">
          <a:xfrm>
            <a:off x="155575" y="2139950"/>
            <a:ext cx="7545388" cy="2838450"/>
          </a:xfrm>
          <a:prstGeom prst="rect">
            <a:avLst/>
          </a:prstGeom>
          <a:noFill/>
          <a:ln w="9525">
            <a:noFill/>
            <a:miter lim="800000"/>
            <a:headEnd/>
            <a:tailEnd/>
          </a:ln>
        </p:spPr>
      </p:pic>
    </p:spTree>
  </p:cSld>
  <p:clrMapOvr>
    <a:masterClrMapping/>
  </p:clrMapOvr>
  <p:transition advTm="3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ppt_w/2"/>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ppt_w</p:attrName>
                                        </p:attrNameLst>
                                      </p:cBhvr>
                                      <p:tavLst>
                                        <p:tav tm="0">
                                          <p:val>
                                            <p:fltVal val="0"/>
                                          </p:val>
                                        </p:tav>
                                        <p:tav tm="100000">
                                          <p:val>
                                            <p:strVal val="#ppt_w"/>
                                          </p:val>
                                        </p:tav>
                                      </p:tavLst>
                                    </p:anim>
                                    <p:anim calcmode="lin" valueType="num">
                                      <p:cBhvr>
                                        <p:cTn id="10" dur="500" fill="hold"/>
                                        <p:tgtEl>
                                          <p:spTgt spid="3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272" fill="hold" grpId="0" nodeType="afterEffect">
                                  <p:stCondLst>
                                    <p:cond delay="0"/>
                                  </p:stCondLst>
                                  <p:childTnLst>
                                    <p:set>
                                      <p:cBhvr>
                                        <p:cTn id="13" dur="1" fill="hold">
                                          <p:stCondLst>
                                            <p:cond delay="0"/>
                                          </p:stCondLst>
                                        </p:cTn>
                                        <p:tgtEl>
                                          <p:spTgt spid="5161"/>
                                        </p:tgtEl>
                                        <p:attrNameLst>
                                          <p:attrName>style.visibility</p:attrName>
                                        </p:attrNameLst>
                                      </p:cBhvr>
                                      <p:to>
                                        <p:strVal val="visible"/>
                                      </p:to>
                                    </p:set>
                                    <p:anim calcmode="lin" valueType="num">
                                      <p:cBhvr>
                                        <p:cTn id="14" dur="500" fill="hold"/>
                                        <p:tgtEl>
                                          <p:spTgt spid="5161"/>
                                        </p:tgtEl>
                                        <p:attrNameLst>
                                          <p:attrName>ppt_w</p:attrName>
                                        </p:attrNameLst>
                                      </p:cBhvr>
                                      <p:tavLst>
                                        <p:tav tm="0">
                                          <p:val>
                                            <p:strVal val="2/3*#ppt_w"/>
                                          </p:val>
                                        </p:tav>
                                        <p:tav tm="100000">
                                          <p:val>
                                            <p:strVal val="#ppt_w"/>
                                          </p:val>
                                        </p:tav>
                                      </p:tavLst>
                                    </p:anim>
                                    <p:anim calcmode="lin" valueType="num">
                                      <p:cBhvr>
                                        <p:cTn id="15" dur="500" fill="hold"/>
                                        <p:tgtEl>
                                          <p:spTgt spid="5161"/>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500"/>
                            </p:stCondLst>
                            <p:childTnLst>
                              <p:par>
                                <p:cTn id="17" presetID="17" presetClass="entr" presetSubtype="1"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ppt_h/2"/>
                                          </p:val>
                                        </p:tav>
                                        <p:tav tm="100000">
                                          <p:val>
                                            <p:strVal val="#ppt_y"/>
                                          </p:val>
                                        </p:tav>
                                      </p:tavLst>
                                    </p:anim>
                                    <p:anim calcmode="lin" valueType="num">
                                      <p:cBhvr>
                                        <p:cTn id="21" dur="500" fill="hold"/>
                                        <p:tgtEl>
                                          <p:spTgt spid="44"/>
                                        </p:tgtEl>
                                        <p:attrNameLst>
                                          <p:attrName>ppt_w</p:attrName>
                                        </p:attrNameLst>
                                      </p:cBhvr>
                                      <p:tavLst>
                                        <p:tav tm="0">
                                          <p:val>
                                            <p:strVal val="#ppt_w"/>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strVal val="2/3*#ppt_w"/>
                                          </p:val>
                                        </p:tav>
                                        <p:tav tm="100000">
                                          <p:val>
                                            <p:strVal val="#ppt_w"/>
                                          </p:val>
                                        </p:tav>
                                      </p:tavLst>
                                    </p:anim>
                                    <p:anim calcmode="lin" valueType="num">
                                      <p:cBhvr>
                                        <p:cTn id="27" dur="500" fill="hold"/>
                                        <p:tgtEl>
                                          <p:spTgt spid="30"/>
                                        </p:tgtEl>
                                        <p:attrNameLst>
                                          <p:attrName>ppt_h</p:attrName>
                                        </p:attrNameLst>
                                      </p:cBhvr>
                                      <p:tavLst>
                                        <p:tav tm="0">
                                          <p:val>
                                            <p:strVal val="2/3*#ppt_h"/>
                                          </p:val>
                                        </p:tav>
                                        <p:tav tm="100000">
                                          <p:val>
                                            <p:strVal val="#ppt_h"/>
                                          </p:val>
                                        </p:tav>
                                      </p:tavLst>
                                    </p:anim>
                                  </p:childTnLst>
                                </p:cTn>
                              </p:par>
                            </p:childTnLst>
                          </p:cTn>
                        </p:par>
                        <p:par>
                          <p:cTn id="28" fill="hold" nodeType="afterGroup">
                            <p:stCondLst>
                              <p:cond delay="2500"/>
                            </p:stCondLst>
                            <p:childTnLst>
                              <p:par>
                                <p:cTn id="29" presetID="17" presetClass="entr" presetSubtype="1" fill="hold" grpId="0" nodeType="afterEffect">
                                  <p:stCondLst>
                                    <p:cond delay="100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ppt_h/2"/>
                                          </p:val>
                                        </p:tav>
                                        <p:tav tm="100000">
                                          <p:val>
                                            <p:strVal val="#ppt_y"/>
                                          </p:val>
                                        </p:tav>
                                      </p:tavLst>
                                    </p:anim>
                                    <p:anim calcmode="lin" valueType="num">
                                      <p:cBhvr>
                                        <p:cTn id="33" dur="500" fill="hold"/>
                                        <p:tgtEl>
                                          <p:spTgt spid="46"/>
                                        </p:tgtEl>
                                        <p:attrNameLst>
                                          <p:attrName>ppt_w</p:attrName>
                                        </p:attrNameLst>
                                      </p:cBhvr>
                                      <p:tavLst>
                                        <p:tav tm="0">
                                          <p:val>
                                            <p:strVal val="#ppt_w"/>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4000"/>
                            </p:stCondLst>
                            <p:childTnLst>
                              <p:par>
                                <p:cTn id="36" presetID="25" presetClass="entr"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41" dur="1000" fill="hold"/>
                                        <p:tgtEl>
                                          <p:spTgt spid="35"/>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35"/>
                                        </p:tgtEl>
                                      </p:cBhvr>
                                    </p:animEffect>
                                  </p:childTnLst>
                                </p:cTn>
                              </p:par>
                            </p:childTnLst>
                          </p:cTn>
                        </p:par>
                        <p:par>
                          <p:cTn id="46" fill="hold" nodeType="afterGroup">
                            <p:stCondLst>
                              <p:cond delay="5000"/>
                            </p:stCondLst>
                            <p:childTnLst>
                              <p:par>
                                <p:cTn id="47" presetID="25"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52" dur="1000" fill="hold"/>
                                        <p:tgtEl>
                                          <p:spTgt spid="3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9"/>
                                        </p:tgtEl>
                                      </p:cBhvr>
                                    </p:animEffect>
                                  </p:childTnLst>
                                </p:cTn>
                              </p:par>
                            </p:childTnLst>
                          </p:cTn>
                        </p:par>
                        <p:par>
                          <p:cTn id="57" fill="hold" nodeType="afterGroup">
                            <p:stCondLst>
                              <p:cond delay="6000"/>
                            </p:stCondLst>
                            <p:childTnLst>
                              <p:par>
                                <p:cTn id="58" presetID="17" presetClass="entr" presetSubtype="1"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ppt_x</p:attrName>
                                        </p:attrNameLst>
                                      </p:cBhvr>
                                      <p:tavLst>
                                        <p:tav tm="0">
                                          <p:val>
                                            <p:strVal val="#ppt_x"/>
                                          </p:val>
                                        </p:tav>
                                        <p:tav tm="100000">
                                          <p:val>
                                            <p:strVal val="#ppt_x"/>
                                          </p:val>
                                        </p:tav>
                                      </p:tavLst>
                                    </p:anim>
                                    <p:anim calcmode="lin" valueType="num">
                                      <p:cBhvr>
                                        <p:cTn id="61" dur="500" fill="hold"/>
                                        <p:tgtEl>
                                          <p:spTgt spid="45"/>
                                        </p:tgtEl>
                                        <p:attrNameLst>
                                          <p:attrName>ppt_y</p:attrName>
                                        </p:attrNameLst>
                                      </p:cBhvr>
                                      <p:tavLst>
                                        <p:tav tm="0">
                                          <p:val>
                                            <p:strVal val="#ppt_y-#ppt_h/2"/>
                                          </p:val>
                                        </p:tav>
                                        <p:tav tm="100000">
                                          <p:val>
                                            <p:strVal val="#ppt_y"/>
                                          </p:val>
                                        </p:tav>
                                      </p:tavLst>
                                    </p:anim>
                                    <p:anim calcmode="lin" valueType="num">
                                      <p:cBhvr>
                                        <p:cTn id="62" dur="500" fill="hold"/>
                                        <p:tgtEl>
                                          <p:spTgt spid="45"/>
                                        </p:tgtEl>
                                        <p:attrNameLst>
                                          <p:attrName>ppt_w</p:attrName>
                                        </p:attrNameLst>
                                      </p:cBhvr>
                                      <p:tavLst>
                                        <p:tav tm="0">
                                          <p:val>
                                            <p:strVal val="#ppt_w"/>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childTnLst>
                                </p:cTn>
                              </p:par>
                            </p:childTnLst>
                          </p:cTn>
                        </p:par>
                        <p:par>
                          <p:cTn id="64" fill="hold" nodeType="afterGroup">
                            <p:stCondLst>
                              <p:cond delay="6500"/>
                            </p:stCondLst>
                            <p:childTnLst>
                              <p:par>
                                <p:cTn id="65" presetID="25" presetClass="entr" presetSubtype="0" fill="hold" grpId="0" nodeType="afterEffect">
                                  <p:stCondLst>
                                    <p:cond delay="50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70" dur="1000" fill="hold"/>
                                        <p:tgtEl>
                                          <p:spTgt spid="34"/>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4"/>
                                        </p:tgtEl>
                                      </p:cBhvr>
                                    </p:animEffect>
                                  </p:childTnLst>
                                </p:cTn>
                              </p:par>
                            </p:childTnLst>
                          </p:cTn>
                        </p:par>
                        <p:par>
                          <p:cTn id="75" fill="hold" nodeType="afterGroup">
                            <p:stCondLst>
                              <p:cond delay="8000"/>
                            </p:stCondLst>
                            <p:childTnLst>
                              <p:par>
                                <p:cTn id="76" presetID="25" presetClass="entr" presetSubtype="0" fill="hold" grpId="0" nodeType="afterEffect">
                                  <p:stCondLst>
                                    <p:cond delay="500"/>
                                  </p:stCondLst>
                                  <p:childTnLst>
                                    <p:set>
                                      <p:cBhvr>
                                        <p:cTn id="77" dur="1" fill="hold">
                                          <p:stCondLst>
                                            <p:cond delay="0"/>
                                          </p:stCondLst>
                                        </p:cTn>
                                        <p:tgtEl>
                                          <p:spTgt spid="40"/>
                                        </p:tgtEl>
                                        <p:attrNameLst>
                                          <p:attrName>style.visibility</p:attrName>
                                        </p:attrNameLst>
                                      </p:cBhvr>
                                      <p:to>
                                        <p:strVal val="visible"/>
                                      </p:to>
                                    </p:set>
                                    <p:anim calcmode="lin" valueType="num">
                                      <p:cBhvr>
                                        <p:cTn id="7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81" dur="1000" fill="hold"/>
                                        <p:tgtEl>
                                          <p:spTgt spid="40"/>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 grpId="0" animBg="1"/>
      <p:bldP spid="30" grpId="0" animBg="1"/>
      <p:bldP spid="32" grpId="0" animBg="1"/>
      <p:bldP spid="34" grpId="0" animBg="1"/>
      <p:bldP spid="35" grpId="0" animBg="1"/>
      <p:bldP spid="39" grpId="0" animBg="1"/>
      <p:bldP spid="40" grpId="0" animBg="1"/>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Cím 1"/>
          <p:cNvSpPr>
            <a:spLocks noGrp="1"/>
          </p:cNvSpPr>
          <p:nvPr>
            <p:ph type="title"/>
          </p:nvPr>
        </p:nvSpPr>
        <p:spPr/>
        <p:txBody>
          <a:bodyPr/>
          <a:lstStyle/>
          <a:p>
            <a:endParaRPr lang="hu-HU" smtClean="0"/>
          </a:p>
        </p:txBody>
      </p:sp>
      <p:pic>
        <p:nvPicPr>
          <p:cNvPr id="134146" name="Picture 3" descr="D:\Dokumentumok\Képek\vizgazdalkodas.jpg"/>
          <p:cNvPicPr>
            <a:picLocks noGrp="1" noChangeAspect="1" noChangeArrowheads="1"/>
          </p:cNvPicPr>
          <p:nvPr>
            <p:ph idx="1"/>
          </p:nvPr>
        </p:nvPicPr>
        <p:blipFill>
          <a:blip r:embed="rId3"/>
          <a:srcRect/>
          <a:stretch>
            <a:fillRect/>
          </a:stretch>
        </p:blipFill>
        <p:spPr>
          <a:xfrm>
            <a:off x="-14288" y="0"/>
            <a:ext cx="9175751" cy="6938963"/>
          </a:xfrm>
        </p:spPr>
      </p:pic>
    </p:spTree>
  </p:cSld>
  <p:clrMapOvr>
    <a:masterClrMapping/>
  </p:clrMapOvr>
  <p:transition advTm="3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srcRect/>
          <a:stretch>
            <a:fillRect/>
          </a:stretch>
        </p:blipFill>
        <p:spPr bwMode="auto">
          <a:xfrm>
            <a:off x="0" y="838200"/>
            <a:ext cx="9240838" cy="5748338"/>
          </a:xfrm>
          <a:prstGeom prst="rect">
            <a:avLst/>
          </a:prstGeom>
          <a:noFill/>
          <a:ln w="9525">
            <a:noFill/>
            <a:miter lim="800000"/>
            <a:headEnd/>
            <a:tailEnd/>
          </a:ln>
        </p:spPr>
      </p:pic>
      <p:sp>
        <p:nvSpPr>
          <p:cNvPr id="610307" name="Text Box 3"/>
          <p:cNvSpPr txBox="1">
            <a:spLocks noChangeArrowheads="1"/>
          </p:cNvSpPr>
          <p:nvPr/>
        </p:nvSpPr>
        <p:spPr bwMode="auto">
          <a:xfrm>
            <a:off x="0" y="228600"/>
            <a:ext cx="8839200" cy="946150"/>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spcBef>
                <a:spcPct val="50000"/>
              </a:spcBef>
              <a:defRPr/>
            </a:pPr>
            <a:r>
              <a:rPr lang="hu-HU" sz="2800" b="1">
                <a:solidFill>
                  <a:srgbClr val="FFFF00"/>
                </a:solidFill>
                <a:effectLst>
                  <a:outerShdw blurRad="38100" dist="38100" dir="2700000" algn="tl">
                    <a:srgbClr val="000000"/>
                  </a:outerShdw>
                </a:effectLst>
                <a:cs typeface="Arial" pitchFamily="34" charset="0"/>
              </a:rPr>
              <a:t>Magyarország talajainak vízgazdálkodása, </a:t>
            </a:r>
          </a:p>
          <a:p>
            <a:pPr algn="ctr">
              <a:defRPr/>
            </a:pPr>
            <a:r>
              <a:rPr lang="hu-HU" sz="2800" b="1">
                <a:solidFill>
                  <a:srgbClr val="FFFF00"/>
                </a:solidFill>
                <a:effectLst>
                  <a:outerShdw blurRad="38100" dist="38100" dir="2700000" algn="tl">
                    <a:srgbClr val="000000"/>
                  </a:outerShdw>
                </a:effectLst>
                <a:cs typeface="Arial" pitchFamily="34" charset="0"/>
              </a:rPr>
              <a:t>és annak okai</a:t>
            </a:r>
            <a:endParaRPr lang="en-GB" sz="2800" b="1">
              <a:solidFill>
                <a:srgbClr val="FFFF00"/>
              </a:solidFill>
              <a:effectLst>
                <a:outerShdw blurRad="38100" dist="38100" dir="2700000" algn="tl">
                  <a:srgbClr val="000000"/>
                </a:outerShdw>
              </a:effectLst>
              <a:cs typeface="Arial" pitchFamily="34" charset="0"/>
            </a:endParaRPr>
          </a:p>
        </p:txBody>
      </p:sp>
      <p:sp>
        <p:nvSpPr>
          <p:cNvPr id="610308" name="Text Box 4"/>
          <p:cNvSpPr txBox="1">
            <a:spLocks noChangeArrowheads="1"/>
          </p:cNvSpPr>
          <p:nvPr/>
        </p:nvSpPr>
        <p:spPr bwMode="auto">
          <a:xfrm>
            <a:off x="533400" y="4757738"/>
            <a:ext cx="3048000" cy="528637"/>
          </a:xfrm>
          <a:prstGeom prst="rect">
            <a:avLst/>
          </a:prstGeom>
          <a:solidFill>
            <a:schemeClr val="bg1"/>
          </a:solidFill>
          <a:ln w="9525">
            <a:solidFill>
              <a:schemeClr val="tx1"/>
            </a:solidFill>
            <a:miter lim="800000"/>
            <a:headEnd/>
            <a:tailEnd/>
          </a:ln>
          <a:effectLst/>
          <a:extLst>
            <a:ext uri="{AF507438-7753-43E0-B8FC-AC1667EBCBE1}"/>
          </a:extLst>
        </p:spPr>
        <p:txBody>
          <a:bodyPr>
            <a:spAutoFit/>
          </a:bodyPr>
          <a:lstStyle/>
          <a:p>
            <a:pPr algn="ctr">
              <a:spcBef>
                <a:spcPct val="50000"/>
              </a:spcBef>
              <a:defRPr/>
            </a:pPr>
            <a:r>
              <a:rPr lang="hu-HU" sz="2800" b="1">
                <a:solidFill>
                  <a:srgbClr val="000000"/>
                </a:solidFill>
                <a:effectLst>
                  <a:outerShdw blurRad="38100" dist="38100" dir="2700000" algn="tl">
                    <a:srgbClr val="C0C0C0"/>
                  </a:outerShdw>
                </a:effectLst>
                <a:cs typeface="Arial" pitchFamily="34" charset="0"/>
              </a:rPr>
              <a:t>Közepes</a:t>
            </a:r>
            <a:endParaRPr lang="en-GB" sz="2800" b="1">
              <a:solidFill>
                <a:srgbClr val="000000"/>
              </a:solidFill>
              <a:effectLst>
                <a:outerShdw blurRad="38100" dist="38100" dir="2700000" algn="tl">
                  <a:srgbClr val="C0C0C0"/>
                </a:outerShdw>
              </a:effectLst>
              <a:cs typeface="Arial" pitchFamily="34" charset="0"/>
            </a:endParaRPr>
          </a:p>
        </p:txBody>
      </p:sp>
      <p:sp>
        <p:nvSpPr>
          <p:cNvPr id="610309" name="Text Box 5"/>
          <p:cNvSpPr txBox="1">
            <a:spLocks noChangeArrowheads="1"/>
          </p:cNvSpPr>
          <p:nvPr/>
        </p:nvSpPr>
        <p:spPr bwMode="auto">
          <a:xfrm>
            <a:off x="762000" y="2776538"/>
            <a:ext cx="1752600" cy="528637"/>
          </a:xfrm>
          <a:prstGeom prst="rect">
            <a:avLst/>
          </a:prstGeom>
          <a:solidFill>
            <a:schemeClr val="bg1"/>
          </a:solidFill>
          <a:ln w="9525">
            <a:solidFill>
              <a:schemeClr val="tx1"/>
            </a:solidFill>
            <a:miter lim="800000"/>
            <a:headEnd/>
            <a:tailEnd/>
          </a:ln>
          <a:effectLst/>
          <a:extLst>
            <a:ext uri="{AF507438-7753-43E0-B8FC-AC1667EBCBE1}"/>
          </a:extLst>
        </p:spPr>
        <p:txBody>
          <a:bodyPr>
            <a:spAutoFit/>
          </a:bodyPr>
          <a:lstStyle/>
          <a:p>
            <a:pPr algn="ctr">
              <a:spcBef>
                <a:spcPct val="50000"/>
              </a:spcBef>
              <a:defRPr/>
            </a:pPr>
            <a:r>
              <a:rPr lang="hu-HU" sz="2800" b="1">
                <a:solidFill>
                  <a:srgbClr val="000000"/>
                </a:solidFill>
                <a:effectLst>
                  <a:outerShdw blurRad="38100" dist="38100" dir="2700000" algn="tl">
                    <a:srgbClr val="C0C0C0"/>
                  </a:outerShdw>
                </a:effectLst>
                <a:cs typeface="Arial" pitchFamily="34" charset="0"/>
              </a:rPr>
              <a:t>Jó</a:t>
            </a:r>
            <a:endParaRPr lang="en-GB" sz="2800" b="1">
              <a:solidFill>
                <a:srgbClr val="000000"/>
              </a:solidFill>
              <a:effectLst>
                <a:outerShdw blurRad="38100" dist="38100" dir="2700000" algn="tl">
                  <a:srgbClr val="C0C0C0"/>
                </a:outerShdw>
              </a:effectLst>
              <a:cs typeface="Arial" pitchFamily="34" charset="0"/>
            </a:endParaRPr>
          </a:p>
        </p:txBody>
      </p:sp>
      <p:sp>
        <p:nvSpPr>
          <p:cNvPr id="610310" name="Text Box 6"/>
          <p:cNvSpPr txBox="1">
            <a:spLocks noChangeArrowheads="1"/>
          </p:cNvSpPr>
          <p:nvPr/>
        </p:nvSpPr>
        <p:spPr bwMode="auto">
          <a:xfrm>
            <a:off x="3276600" y="3309938"/>
            <a:ext cx="2971800" cy="528637"/>
          </a:xfrm>
          <a:prstGeom prst="rect">
            <a:avLst/>
          </a:prstGeom>
          <a:solidFill>
            <a:schemeClr val="bg1"/>
          </a:solidFill>
          <a:ln w="9525">
            <a:solidFill>
              <a:schemeClr val="tx1"/>
            </a:solidFill>
            <a:miter lim="800000"/>
            <a:headEnd/>
            <a:tailEnd/>
          </a:ln>
          <a:effectLst/>
          <a:extLst>
            <a:ext uri="{AF507438-7753-43E0-B8FC-AC1667EBCBE1}"/>
          </a:extLst>
        </p:spPr>
        <p:txBody>
          <a:bodyPr>
            <a:spAutoFit/>
          </a:bodyPr>
          <a:lstStyle/>
          <a:p>
            <a:pPr algn="ctr">
              <a:spcBef>
                <a:spcPct val="50000"/>
              </a:spcBef>
              <a:defRPr/>
            </a:pPr>
            <a:r>
              <a:rPr lang="hu-HU" sz="2800" b="1">
                <a:solidFill>
                  <a:srgbClr val="000000"/>
                </a:solidFill>
                <a:effectLst>
                  <a:outerShdw blurRad="38100" dist="38100" dir="2700000" algn="tl">
                    <a:srgbClr val="C0C0C0"/>
                  </a:outerShdw>
                </a:effectLst>
                <a:cs typeface="Arial" pitchFamily="34" charset="0"/>
              </a:rPr>
              <a:t>Kedvezőtlen</a:t>
            </a:r>
            <a:endParaRPr lang="en-GB" sz="2800" b="1">
              <a:solidFill>
                <a:srgbClr val="000000"/>
              </a:solidFill>
              <a:effectLst>
                <a:outerShdw blurRad="38100" dist="38100" dir="2700000" algn="tl">
                  <a:srgbClr val="C0C0C0"/>
                </a:outerShdw>
              </a:effectLst>
              <a:cs typeface="Arial" pitchFamily="34" charset="0"/>
            </a:endParaRPr>
          </a:p>
        </p:txBody>
      </p:sp>
    </p:spTree>
  </p:cSld>
  <p:clrMapOvr>
    <a:masterClrMapping/>
  </p:clrMapOvr>
  <p:transition advTm="3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187450" y="765175"/>
            <a:ext cx="7510463" cy="431800"/>
          </a:xfrm>
          <a:solidFill>
            <a:schemeClr val="bg1"/>
          </a:solidFill>
          <a:ln>
            <a:solidFill>
              <a:schemeClr val="tx1"/>
            </a:solidFill>
          </a:ln>
        </p:spPr>
        <p:txBody>
          <a:bodyPr>
            <a:normAutofit fontScale="90000"/>
          </a:bodyPr>
          <a:lstStyle/>
          <a:p>
            <a:pPr algn="ctr">
              <a:defRPr/>
            </a:pPr>
            <a:r>
              <a:rPr lang="hu-HU" sz="2500" b="1" dirty="0" smtClean="0">
                <a:solidFill>
                  <a:schemeClr val="accent2">
                    <a:lumMod val="50000"/>
                  </a:schemeClr>
                </a:solidFill>
                <a:latin typeface="Comic Sans MS" pitchFamily="66" charset="0"/>
              </a:rPr>
              <a:t>Paradigma váltás a vizek megtartására</a:t>
            </a:r>
            <a:r>
              <a:rPr lang="hu-HU" sz="2500" b="1" dirty="0" smtClean="0">
                <a:solidFill>
                  <a:srgbClr val="66FF33"/>
                </a:solidFill>
                <a:latin typeface="Comic Sans MS" pitchFamily="66" charset="0"/>
              </a:rPr>
              <a:t> </a:t>
            </a:r>
          </a:p>
        </p:txBody>
      </p:sp>
      <p:pic>
        <p:nvPicPr>
          <p:cNvPr id="138242" name="Picture 3"/>
          <p:cNvPicPr>
            <a:picLocks noGrp="1" noChangeAspect="1" noChangeArrowheads="1"/>
          </p:cNvPicPr>
          <p:nvPr>
            <p:ph sz="half" idx="1"/>
          </p:nvPr>
        </p:nvPicPr>
        <p:blipFill>
          <a:blip r:embed="rId3"/>
          <a:srcRect/>
          <a:stretch>
            <a:fillRect/>
          </a:stretch>
        </p:blipFill>
        <p:spPr>
          <a:xfrm>
            <a:off x="4643438" y="1628775"/>
            <a:ext cx="4038600" cy="2301875"/>
          </a:xfrm>
        </p:spPr>
      </p:pic>
      <p:pic>
        <p:nvPicPr>
          <p:cNvPr id="138243" name="Picture 5"/>
          <p:cNvPicPr>
            <a:picLocks noGrp="1" noChangeAspect="1" noChangeArrowheads="1"/>
          </p:cNvPicPr>
          <p:nvPr>
            <p:ph sz="half" idx="2"/>
          </p:nvPr>
        </p:nvPicPr>
        <p:blipFill>
          <a:blip r:embed="rId4"/>
          <a:srcRect/>
          <a:stretch>
            <a:fillRect/>
          </a:stretch>
        </p:blipFill>
        <p:spPr>
          <a:xfrm>
            <a:off x="4643438" y="4076700"/>
            <a:ext cx="4038600" cy="2632075"/>
          </a:xfrm>
        </p:spPr>
      </p:pic>
      <p:pic>
        <p:nvPicPr>
          <p:cNvPr id="138244" name="Picture 4"/>
          <p:cNvPicPr>
            <a:picLocks noChangeAspect="1" noChangeArrowheads="1"/>
          </p:cNvPicPr>
          <p:nvPr/>
        </p:nvPicPr>
        <p:blipFill>
          <a:blip r:embed="rId5"/>
          <a:srcRect/>
          <a:stretch>
            <a:fillRect/>
          </a:stretch>
        </p:blipFill>
        <p:spPr bwMode="auto">
          <a:xfrm>
            <a:off x="395288" y="1628775"/>
            <a:ext cx="4073525" cy="2925763"/>
          </a:xfrm>
          <a:prstGeom prst="rect">
            <a:avLst/>
          </a:prstGeom>
          <a:noFill/>
          <a:ln w="9525">
            <a:noFill/>
            <a:miter lim="800000"/>
            <a:headEnd/>
            <a:tailEnd/>
          </a:ln>
        </p:spPr>
      </p:pic>
      <p:sp>
        <p:nvSpPr>
          <p:cNvPr id="16390" name="Text Box 6"/>
          <p:cNvSpPr txBox="1">
            <a:spLocks noChangeArrowheads="1"/>
          </p:cNvSpPr>
          <p:nvPr/>
        </p:nvSpPr>
        <p:spPr bwMode="auto">
          <a:xfrm>
            <a:off x="0" y="4724400"/>
            <a:ext cx="4859338" cy="147796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defRPr/>
            </a:pPr>
            <a:r>
              <a:rPr lang="hu-HU" dirty="0" smtClean="0">
                <a:solidFill>
                  <a:srgbClr val="66FF33"/>
                </a:solidFill>
                <a:latin typeface="Comic Sans MS" pitchFamily="66" charset="0"/>
                <a:cs typeface="+mn-cs"/>
              </a:rPr>
              <a:t> </a:t>
            </a:r>
            <a:r>
              <a:rPr lang="hu-HU" dirty="0" smtClean="0">
                <a:solidFill>
                  <a:srgbClr val="0F6FC6"/>
                </a:solidFill>
                <a:latin typeface="Comic Sans MS" pitchFamily="66" charset="0"/>
                <a:cs typeface="+mn-cs"/>
              </a:rPr>
              <a:t>kis víz körforgás – föld feletti</a:t>
            </a:r>
          </a:p>
          <a:p>
            <a:pPr eaLnBrk="1" hangingPunct="1">
              <a:buFontTx/>
              <a:buChar char="•"/>
              <a:defRPr/>
            </a:pPr>
            <a:r>
              <a:rPr lang="hu-HU" dirty="0" smtClean="0">
                <a:solidFill>
                  <a:srgbClr val="0F6FC6"/>
                </a:solidFill>
                <a:latin typeface="Comic Sans MS" pitchFamily="66" charset="0"/>
                <a:cs typeface="+mn-cs"/>
              </a:rPr>
              <a:t> nagy víz körforgás – föld és óceán feletti</a:t>
            </a:r>
          </a:p>
          <a:p>
            <a:pPr eaLnBrk="1" hangingPunct="1">
              <a:buFontTx/>
              <a:buChar char="•"/>
              <a:defRPr/>
            </a:pPr>
            <a:r>
              <a:rPr lang="hu-HU" dirty="0" smtClean="0">
                <a:solidFill>
                  <a:srgbClr val="0F6FC6"/>
                </a:solidFill>
                <a:latin typeface="Comic Sans MS" pitchFamily="66" charset="0"/>
                <a:cs typeface="+mn-cs"/>
              </a:rPr>
              <a:t> 20 milliárd m3 esővizet vezetünk el    </a:t>
            </a:r>
          </a:p>
          <a:p>
            <a:pPr eaLnBrk="1" hangingPunct="1">
              <a:defRPr/>
            </a:pPr>
            <a:r>
              <a:rPr lang="hu-HU" dirty="0" smtClean="0">
                <a:solidFill>
                  <a:srgbClr val="0F6FC6"/>
                </a:solidFill>
                <a:latin typeface="Comic Sans MS" pitchFamily="66" charset="0"/>
                <a:cs typeface="+mn-cs"/>
              </a:rPr>
              <a:t>  az EU-ban a csatornákban, ami     </a:t>
            </a:r>
          </a:p>
          <a:p>
            <a:pPr eaLnBrk="1" hangingPunct="1">
              <a:defRPr/>
            </a:pPr>
            <a:r>
              <a:rPr lang="hu-HU" dirty="0" smtClean="0">
                <a:solidFill>
                  <a:srgbClr val="0F6FC6"/>
                </a:solidFill>
                <a:latin typeface="Comic Sans MS" pitchFamily="66" charset="0"/>
                <a:cs typeface="+mn-cs"/>
              </a:rPr>
              <a:t>  hiányzik a földből és a mezőgazdaságból</a:t>
            </a:r>
            <a:endParaRPr lang="hu-HU" dirty="0" smtClean="0">
              <a:solidFill>
                <a:srgbClr val="0070C0"/>
              </a:solidFill>
              <a:latin typeface="Comic Sans MS" pitchFamily="66" charset="0"/>
              <a:cs typeface="+mn-cs"/>
            </a:endParaRPr>
          </a:p>
        </p:txBody>
      </p:sp>
    </p:spTree>
  </p:cSld>
  <p:clrMapOvr>
    <a:masterClrMapping/>
  </p:clrMapOvr>
  <p:transition spd="slow" advTm="3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60338"/>
            <a:ext cx="9144000" cy="6046787"/>
          </a:xfrm>
          <a:prstGeom prst="rect">
            <a:avLst/>
          </a:prstGeom>
        </p:spPr>
        <p:txBody>
          <a:bodyPr>
            <a:spAutoFit/>
          </a:bodyPr>
          <a:lstStyle/>
          <a:p>
            <a:pPr>
              <a:lnSpc>
                <a:spcPct val="115000"/>
              </a:lnSpc>
              <a:spcAft>
                <a:spcPts val="1000"/>
              </a:spcAft>
              <a:tabLst>
                <a:tab pos="4202113" algn="l"/>
              </a:tabLst>
            </a:pPr>
            <a:r>
              <a:rPr lang="hu-HU" sz="1000" b="1">
                <a:latin typeface="Calibri" pitchFamily="34" charset="0"/>
                <a:cs typeface="Times New Roman" pitchFamily="18" charset="0"/>
              </a:rPr>
              <a:t> </a:t>
            </a:r>
          </a:p>
          <a:p>
            <a:pPr>
              <a:lnSpc>
                <a:spcPct val="115000"/>
              </a:lnSpc>
              <a:spcAft>
                <a:spcPts val="1000"/>
              </a:spcAft>
              <a:tabLst>
                <a:tab pos="4202113" algn="l"/>
              </a:tabLst>
            </a:pPr>
            <a:r>
              <a:rPr lang="hu-HU" sz="2400" b="1">
                <a:latin typeface="Calibri" pitchFamily="34" charset="0"/>
                <a:cs typeface="Times New Roman" pitchFamily="18" charset="0"/>
              </a:rPr>
              <a:t>  AZ OKSZERŰ TÁJHASZNÁLAT AKADÁLYAI</a:t>
            </a:r>
          </a:p>
          <a:p>
            <a:pPr>
              <a:lnSpc>
                <a:spcPct val="115000"/>
              </a:lnSpc>
              <a:buFont typeface="Calibri" pitchFamily="34" charset="0"/>
              <a:buChar char="-"/>
              <a:tabLst>
                <a:tab pos="4202113" algn="l"/>
              </a:tabLst>
            </a:pPr>
            <a:r>
              <a:rPr lang="hu-HU" b="1">
                <a:latin typeface="Calibri" pitchFamily="34" charset="0"/>
                <a:ea typeface="Calibri" pitchFamily="34" charset="0"/>
                <a:cs typeface="Times New Roman" pitchFamily="18" charset="0"/>
              </a:rPr>
              <a:t>Rossz támogatási rendszer [12] </a:t>
            </a:r>
            <a:endParaRPr lang="hu-HU" sz="1600">
              <a:latin typeface="Calibri" pitchFamily="34" charset="0"/>
              <a:ea typeface="Calibri" pitchFamily="34" charset="0"/>
              <a:cs typeface="Times New Roman" pitchFamily="18" charset="0"/>
            </a:endParaRPr>
          </a:p>
          <a:p>
            <a:pPr>
              <a:lnSpc>
                <a:spcPct val="115000"/>
              </a:lnSpc>
              <a:tabLst>
                <a:tab pos="4202113" algn="l"/>
              </a:tabLst>
            </a:pPr>
            <a:r>
              <a:rPr lang="hu-HU">
                <a:latin typeface="Calibri" pitchFamily="34" charset="0"/>
                <a:cs typeface="Times New Roman" pitchFamily="18" charset="0"/>
              </a:rPr>
              <a:t>---------------------------------------------------------------------------------------------------------------------------</a:t>
            </a:r>
            <a:endParaRPr lang="hu-HU" sz="1600">
              <a:latin typeface="Calibri" pitchFamily="34" charset="0"/>
              <a:cs typeface="Times New Roman" pitchFamily="18" charset="0"/>
            </a:endParaRPr>
          </a:p>
          <a:p>
            <a:pPr>
              <a:lnSpc>
                <a:spcPct val="115000"/>
              </a:lnSpc>
              <a:buFont typeface="Calibri" pitchFamily="34" charset="0"/>
              <a:buChar char="-"/>
              <a:tabLst>
                <a:tab pos="4202113" algn="l"/>
              </a:tabLst>
            </a:pPr>
            <a:r>
              <a:rPr lang="hu-HU" b="1">
                <a:latin typeface="Calibri" pitchFamily="34" charset="0"/>
              </a:rPr>
              <a:t>Információ hiánya [7]</a:t>
            </a:r>
            <a:endParaRPr lang="hu-HU" sz="1600">
              <a:latin typeface="Calibri" pitchFamily="34" charset="0"/>
            </a:endParaRPr>
          </a:p>
          <a:p>
            <a:pPr>
              <a:lnSpc>
                <a:spcPct val="115000"/>
              </a:lnSpc>
              <a:buFont typeface="Calibri" pitchFamily="34" charset="0"/>
              <a:buChar char="-"/>
              <a:tabLst>
                <a:tab pos="4202113" algn="l"/>
              </a:tabLst>
            </a:pPr>
            <a:r>
              <a:rPr lang="hu-HU" b="1">
                <a:latin typeface="Calibri" pitchFamily="34" charset="0"/>
              </a:rPr>
              <a:t>Érdektelenség a gazdálkodók részéről [7]</a:t>
            </a:r>
            <a:endParaRPr lang="hu-HU" sz="1600">
              <a:latin typeface="Calibri" pitchFamily="34" charset="0"/>
            </a:endParaRPr>
          </a:p>
          <a:p>
            <a:pPr>
              <a:lnSpc>
                <a:spcPct val="115000"/>
              </a:lnSpc>
              <a:buFont typeface="Calibri" pitchFamily="34" charset="0"/>
              <a:buChar char="-"/>
              <a:tabLst>
                <a:tab pos="4202113" algn="l"/>
              </a:tabLst>
            </a:pPr>
            <a:r>
              <a:rPr lang="hu-HU" b="1">
                <a:latin typeface="Calibri" pitchFamily="34" charset="0"/>
              </a:rPr>
              <a:t>Együttműködés hiánya [7]</a:t>
            </a:r>
            <a:endParaRPr lang="hu-HU" sz="1600">
              <a:latin typeface="Calibri" pitchFamily="34" charset="0"/>
            </a:endParaRPr>
          </a:p>
          <a:p>
            <a:pPr>
              <a:lnSpc>
                <a:spcPct val="115000"/>
              </a:lnSpc>
              <a:buFont typeface="Calibri" pitchFamily="34" charset="0"/>
              <a:buChar char="-"/>
              <a:tabLst>
                <a:tab pos="4202113" algn="l"/>
              </a:tabLst>
            </a:pPr>
            <a:r>
              <a:rPr lang="hu-HU" b="1">
                <a:latin typeface="Calibri" pitchFamily="34" charset="0"/>
              </a:rPr>
              <a:t>Rövid távú gondolkodás [6]</a:t>
            </a:r>
            <a:endParaRPr lang="hu-HU" sz="1600">
              <a:latin typeface="Calibri" pitchFamily="34" charset="0"/>
            </a:endParaRPr>
          </a:p>
          <a:p>
            <a:pPr>
              <a:lnSpc>
                <a:spcPct val="115000"/>
              </a:lnSpc>
              <a:buFont typeface="Calibri" pitchFamily="34" charset="0"/>
              <a:buChar char="-"/>
              <a:tabLst>
                <a:tab pos="4202113" algn="l"/>
              </a:tabLst>
            </a:pPr>
            <a:r>
              <a:rPr lang="hu-HU" b="1">
                <a:latin typeface="Calibri" pitchFamily="34" charset="0"/>
              </a:rPr>
              <a:t>Rendezetlen birtokviszonyok [5] </a:t>
            </a:r>
            <a:endParaRPr lang="hu-HU" sz="1600">
              <a:latin typeface="Calibri" pitchFamily="34" charset="0"/>
            </a:endParaRPr>
          </a:p>
          <a:p>
            <a:pPr>
              <a:lnSpc>
                <a:spcPct val="115000"/>
              </a:lnSpc>
              <a:buFont typeface="Calibri" pitchFamily="34" charset="0"/>
              <a:buChar char="-"/>
              <a:tabLst>
                <a:tab pos="4202113" algn="l"/>
              </a:tabLst>
            </a:pPr>
            <a:r>
              <a:rPr lang="hu-HU" b="1">
                <a:latin typeface="Calibri" pitchFamily="34" charset="0"/>
              </a:rPr>
              <a:t>Történelem (gazdálkodói szokások) [5]</a:t>
            </a:r>
            <a:endParaRPr lang="hu-HU" sz="1600">
              <a:latin typeface="Calibri" pitchFamily="34" charset="0"/>
            </a:endParaRPr>
          </a:p>
          <a:p>
            <a:pPr>
              <a:lnSpc>
                <a:spcPct val="115000"/>
              </a:lnSpc>
              <a:tabLst>
                <a:tab pos="4202113" algn="l"/>
              </a:tabLst>
            </a:pPr>
            <a:r>
              <a:rPr lang="hu-HU">
                <a:latin typeface="Calibri" pitchFamily="34" charset="0"/>
                <a:cs typeface="Times New Roman" pitchFamily="18" charset="0"/>
              </a:rPr>
              <a:t>---------------------------------------------------------------------------------------------------------------------------</a:t>
            </a:r>
            <a:endParaRPr lang="hu-HU" sz="1600">
              <a:latin typeface="Calibri" pitchFamily="34" charset="0"/>
              <a:cs typeface="Times New Roman" pitchFamily="18" charset="0"/>
            </a:endParaRPr>
          </a:p>
          <a:p>
            <a:pPr algn="ctr">
              <a:lnSpc>
                <a:spcPct val="115000"/>
              </a:lnSpc>
              <a:tabLst>
                <a:tab pos="4202113" algn="l"/>
              </a:tabLst>
            </a:pPr>
            <a:r>
              <a:rPr lang="hu-HU" b="1" u="sng">
                <a:latin typeface="Calibri" pitchFamily="34" charset="0"/>
                <a:cs typeface="Times New Roman" pitchFamily="18" charset="0"/>
              </a:rPr>
              <a:t>Javaslatok</a:t>
            </a:r>
            <a:endParaRPr lang="hu-HU">
              <a:latin typeface="Calibri" pitchFamily="34" charset="0"/>
              <a:cs typeface="Times New Roman" pitchFamily="18" charset="0"/>
            </a:endParaRPr>
          </a:p>
          <a:p>
            <a:pPr lvl="1">
              <a:lnSpc>
                <a:spcPct val="115000"/>
              </a:lnSpc>
              <a:tabLst>
                <a:tab pos="4202113" algn="l"/>
              </a:tabLst>
            </a:pPr>
            <a:r>
              <a:rPr lang="hu-HU">
                <a:latin typeface="Calibri" pitchFamily="34" charset="0"/>
                <a:cs typeface="Times New Roman" pitchFamily="18" charset="0"/>
              </a:rPr>
              <a:t>A vízkészlet-gazdálkodást stratégiai szintre kell emelni. </a:t>
            </a:r>
          </a:p>
          <a:p>
            <a:pPr lvl="1">
              <a:lnSpc>
                <a:spcPct val="115000"/>
              </a:lnSpc>
              <a:tabLst>
                <a:tab pos="4202113" algn="l"/>
              </a:tabLst>
            </a:pPr>
            <a:r>
              <a:rPr lang="hu-HU">
                <a:latin typeface="Calibri" pitchFamily="34" charset="0"/>
                <a:cs typeface="Times New Roman" pitchFamily="18" charset="0"/>
              </a:rPr>
              <a:t>A vizek Magyarországon tartása alapkövetelmény. </a:t>
            </a:r>
          </a:p>
          <a:p>
            <a:pPr lvl="1">
              <a:lnSpc>
                <a:spcPct val="115000"/>
              </a:lnSpc>
              <a:tabLst>
                <a:tab pos="4202113" algn="l"/>
              </a:tabLst>
            </a:pPr>
            <a:r>
              <a:rPr lang="hu-HU">
                <a:latin typeface="Calibri" pitchFamily="34" charset="0"/>
                <a:cs typeface="Times New Roman" pitchFamily="18" charset="0"/>
              </a:rPr>
              <a:t>Az elméletek helyett a gyakorlati megvalósíthatóság módját kell végre bemutatni. </a:t>
            </a:r>
          </a:p>
          <a:p>
            <a:pPr lvl="1">
              <a:lnSpc>
                <a:spcPct val="115000"/>
              </a:lnSpc>
              <a:tabLst>
                <a:tab pos="4202113" algn="l"/>
              </a:tabLst>
            </a:pPr>
            <a:r>
              <a:rPr lang="hu-HU">
                <a:latin typeface="Calibri" pitchFamily="34" charset="0"/>
                <a:cs typeface="Times New Roman" pitchFamily="18" charset="0"/>
              </a:rPr>
              <a:t>Elő kell segíteni a szemléletváltozást. </a:t>
            </a:r>
          </a:p>
          <a:p>
            <a:pPr lvl="1">
              <a:lnSpc>
                <a:spcPct val="115000"/>
              </a:lnSpc>
              <a:tabLst>
                <a:tab pos="4202113" algn="l"/>
              </a:tabLst>
            </a:pPr>
            <a:r>
              <a:rPr lang="hu-HU">
                <a:latin typeface="Calibri" pitchFamily="34" charset="0"/>
                <a:cs typeface="Times New Roman" pitchFamily="18" charset="0"/>
              </a:rPr>
              <a:t>A gazdálkodók képzése (fórumok, szakmai továbbképzések jóval nagyobb mértékben)</a:t>
            </a:r>
          </a:p>
          <a:p>
            <a:pPr lvl="1">
              <a:lnSpc>
                <a:spcPct val="115000"/>
              </a:lnSpc>
              <a:tabLst>
                <a:tab pos="4202113" algn="l"/>
              </a:tabLst>
            </a:pPr>
            <a:r>
              <a:rPr lang="hu-HU">
                <a:latin typeface="Calibri" pitchFamily="34" charset="0"/>
                <a:cs typeface="Times New Roman" pitchFamily="18" charset="0"/>
              </a:rPr>
              <a:t>Naprakész tájékoztatás az alkalmazkodáshoz.</a:t>
            </a:r>
          </a:p>
        </p:txBody>
      </p:sp>
    </p:spTree>
  </p:cSld>
  <p:clrMapOvr>
    <a:masterClrMapping/>
  </p:clrMapOvr>
  <p:transition spd="slow" advTm="3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3"/>
          <a:srcRect/>
          <a:stretch>
            <a:fillRect/>
          </a:stretch>
        </p:blipFill>
        <p:spPr bwMode="auto">
          <a:xfrm>
            <a:off x="26988" y="-4763"/>
            <a:ext cx="4822825" cy="6858001"/>
          </a:xfrm>
          <a:prstGeom prst="rect">
            <a:avLst/>
          </a:prstGeom>
          <a:noFill/>
          <a:ln w="9525">
            <a:noFill/>
            <a:miter lim="800000"/>
            <a:headEnd/>
            <a:tailEnd/>
          </a:ln>
        </p:spPr>
      </p:pic>
      <p:pic>
        <p:nvPicPr>
          <p:cNvPr id="8194" name="Picture 2"/>
          <p:cNvPicPr>
            <a:picLocks noChangeAspect="1" noChangeArrowheads="1"/>
          </p:cNvPicPr>
          <p:nvPr/>
        </p:nvPicPr>
        <p:blipFill>
          <a:blip r:embed="rId4"/>
          <a:srcRect/>
          <a:stretch>
            <a:fillRect/>
          </a:stretch>
        </p:blipFill>
        <p:spPr bwMode="auto">
          <a:xfrm>
            <a:off x="1476375" y="908050"/>
            <a:ext cx="1774825" cy="1574800"/>
          </a:xfrm>
          <a:prstGeom prst="rect">
            <a:avLst/>
          </a:prstGeom>
          <a:noFill/>
          <a:ln w="9525">
            <a:noFill/>
            <a:miter lim="800000"/>
            <a:headEnd/>
            <a:tailEnd/>
          </a:ln>
        </p:spPr>
      </p:pic>
      <p:sp>
        <p:nvSpPr>
          <p:cNvPr id="142339" name="Text Box 3"/>
          <p:cNvSpPr txBox="1">
            <a:spLocks noChangeArrowheads="1"/>
          </p:cNvSpPr>
          <p:nvPr/>
        </p:nvSpPr>
        <p:spPr bwMode="auto">
          <a:xfrm>
            <a:off x="5148263" y="404813"/>
            <a:ext cx="3578225" cy="708025"/>
          </a:xfrm>
          <a:prstGeom prst="rect">
            <a:avLst/>
          </a:prstGeom>
          <a:noFill/>
          <a:ln w="9525">
            <a:noFill/>
            <a:miter lim="800000"/>
            <a:headEnd/>
            <a:tailEnd/>
          </a:ln>
        </p:spPr>
        <p:txBody>
          <a:bodyPr wrap="none" anchor="ctr"/>
          <a:lstStyle/>
          <a:p>
            <a:pPr defTabSz="449263">
              <a:lnSpc>
                <a:spcPct val="62000"/>
              </a:lnSpc>
              <a:buClr>
                <a:srgbClr val="000000"/>
              </a:buClr>
              <a:buSzPct val="100000"/>
              <a:buFont typeface="Arial" charset="0"/>
              <a:buNone/>
            </a:pPr>
            <a:endParaRPr lang="hu-HU">
              <a:solidFill>
                <a:srgbClr val="FFFFFF"/>
              </a:solidFill>
              <a:cs typeface="Lucida Sans Unicode" pitchFamily="34" charset="0"/>
            </a:endParaRPr>
          </a:p>
        </p:txBody>
      </p:sp>
      <p:sp>
        <p:nvSpPr>
          <p:cNvPr id="8196" name="Text Box 4"/>
          <p:cNvSpPr txBox="1">
            <a:spLocks noChangeArrowheads="1"/>
          </p:cNvSpPr>
          <p:nvPr/>
        </p:nvSpPr>
        <p:spPr bwMode="auto">
          <a:xfrm>
            <a:off x="5040313" y="115888"/>
            <a:ext cx="3794125" cy="1819275"/>
          </a:xfrm>
          <a:prstGeom prst="rect">
            <a:avLst/>
          </a:prstGeom>
          <a:noFill/>
          <a:ln w="9525">
            <a:noFill/>
            <a:miter lim="800000"/>
            <a:headEnd/>
            <a:tailEnd/>
          </a:ln>
        </p:spPr>
        <p:txBody>
          <a:bodyPr lIns="90000" tIns="46800" rIns="90000" bIns="46800">
            <a:spAutoFit/>
          </a:bodyPr>
          <a:lstStyle/>
          <a:p>
            <a:pPr algn="ctr" defTabSz="449263">
              <a:buClr>
                <a:srgbClr val="FF0000"/>
              </a:buClr>
              <a:buSzPct val="100000"/>
              <a:buFont typeface="Calibri"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a:solidFill>
                  <a:srgbClr val="FF0000"/>
                </a:solidFill>
                <a:cs typeface="Lucida Sans Unicode" pitchFamily="34" charset="0"/>
              </a:rPr>
              <a:t>„</a:t>
            </a:r>
            <a:r>
              <a:rPr lang="en-GB" sz="2800" b="1">
                <a:solidFill>
                  <a:srgbClr val="FF0000"/>
                </a:solidFill>
                <a:ea typeface="Lucida Sans Unicode" pitchFamily="34" charset="0"/>
                <a:cs typeface="Times New Roman" pitchFamily="18" charset="0"/>
              </a:rPr>
              <a:t>BLUEPRINT”</a:t>
            </a:r>
          </a:p>
          <a:p>
            <a:pPr algn="ctr" defTabSz="449263">
              <a:buClr>
                <a:srgbClr val="FF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FF0000"/>
                </a:solidFill>
                <a:ea typeface="Lucida Sans Unicode" pitchFamily="34" charset="0"/>
                <a:cs typeface="Times New Roman" pitchFamily="18" charset="0"/>
              </a:rPr>
              <a:t>JELENTÉS AZ EURÓPAI VÍZKÉSZLETEK MEGŐRZÉSÉRŐL</a:t>
            </a:r>
          </a:p>
        </p:txBody>
      </p:sp>
      <p:sp>
        <p:nvSpPr>
          <p:cNvPr id="142341" name="Téglalap 1"/>
          <p:cNvSpPr>
            <a:spLocks noChangeArrowheads="1"/>
          </p:cNvSpPr>
          <p:nvPr/>
        </p:nvSpPr>
        <p:spPr bwMode="auto">
          <a:xfrm>
            <a:off x="4938713" y="1838325"/>
            <a:ext cx="4205287" cy="4767263"/>
          </a:xfrm>
          <a:prstGeom prst="rect">
            <a:avLst/>
          </a:prstGeom>
          <a:noFill/>
          <a:ln w="9525">
            <a:noFill/>
            <a:miter lim="800000"/>
            <a:headEnd/>
            <a:tailEnd/>
          </a:ln>
        </p:spPr>
        <p:txBody>
          <a:bodyPr>
            <a:spAutoFit/>
          </a:bodyPr>
          <a:lstStyle/>
          <a:p>
            <a:pPr defTabSz="449263">
              <a:spcBef>
                <a:spcPts val="500"/>
              </a:spcBef>
              <a:buClr>
                <a:srgbClr val="000000"/>
              </a:buClr>
              <a:buSzPct val="100000"/>
            </a:pPr>
            <a:endParaRPr lang="hu-HU" sz="1400" b="1">
              <a:solidFill>
                <a:srgbClr val="000000"/>
              </a:solidFill>
              <a:cs typeface="Times New Roman" pitchFamily="18" charset="0"/>
            </a:endParaRPr>
          </a:p>
          <a:p>
            <a:pPr defTabSz="449263">
              <a:spcBef>
                <a:spcPts val="500"/>
              </a:spcBef>
              <a:buClr>
                <a:srgbClr val="000000"/>
              </a:buClr>
              <a:buSzPct val="100000"/>
            </a:pPr>
            <a:r>
              <a:rPr lang="en-GB" sz="1400" b="1">
                <a:solidFill>
                  <a:srgbClr val="000000"/>
                </a:solidFill>
                <a:cs typeface="Times New Roman" pitchFamily="18" charset="0"/>
              </a:rPr>
              <a:t>Célja: az EU vízügyi szabályozás komplett </a:t>
            </a:r>
            <a:r>
              <a:rPr lang="hu-HU" sz="1400" b="1">
                <a:solidFill>
                  <a:srgbClr val="000000"/>
                </a:solidFill>
                <a:cs typeface="Times New Roman" pitchFamily="18" charset="0"/>
              </a:rPr>
              <a:t>		  </a:t>
            </a:r>
            <a:r>
              <a:rPr lang="en-GB" sz="1400" b="1">
                <a:solidFill>
                  <a:srgbClr val="000000"/>
                </a:solidFill>
                <a:cs typeface="Times New Roman" pitchFamily="18" charset="0"/>
              </a:rPr>
              <a:t>értékelése, áttekintése</a:t>
            </a:r>
          </a:p>
          <a:p>
            <a:pPr defTabSz="449263">
              <a:spcBef>
                <a:spcPts val="500"/>
              </a:spcBef>
              <a:buClr>
                <a:srgbClr val="000000"/>
              </a:buClr>
              <a:buSzPct val="100000"/>
            </a:pPr>
            <a:r>
              <a:rPr lang="en-GB" sz="1400" b="1">
                <a:solidFill>
                  <a:srgbClr val="000000"/>
                </a:solidFill>
                <a:cs typeface="Times New Roman" pitchFamily="18" charset="0"/>
              </a:rPr>
              <a:t>Idő horizont: 2020</a:t>
            </a:r>
            <a:r>
              <a:rPr lang="hu-HU" sz="1400" b="1">
                <a:solidFill>
                  <a:srgbClr val="000000"/>
                </a:solidFill>
                <a:cs typeface="Times New Roman" pitchFamily="18" charset="0"/>
              </a:rPr>
              <a:t> (</a:t>
            </a:r>
            <a:r>
              <a:rPr lang="en-GB" sz="1400" b="1">
                <a:solidFill>
                  <a:srgbClr val="000000"/>
                </a:solidFill>
                <a:cs typeface="Times New Roman" pitchFamily="18" charset="0"/>
              </a:rPr>
              <a:t>mint az EU 2020 Stratégi</a:t>
            </a:r>
            <a:r>
              <a:rPr lang="hu-HU" sz="1400" b="1">
                <a:solidFill>
                  <a:srgbClr val="000000"/>
                </a:solidFill>
                <a:cs typeface="Times New Roman" pitchFamily="18" charset="0"/>
              </a:rPr>
              <a:t>a)</a:t>
            </a:r>
            <a:endParaRPr lang="en-GB" sz="1400" b="1">
              <a:solidFill>
                <a:srgbClr val="000000"/>
              </a:solidFill>
              <a:cs typeface="Times New Roman" pitchFamily="18" charset="0"/>
            </a:endParaRPr>
          </a:p>
          <a:p>
            <a:pPr defTabSz="449263">
              <a:spcBef>
                <a:spcPts val="500"/>
              </a:spcBef>
              <a:buClr>
                <a:srgbClr val="000000"/>
              </a:buClr>
              <a:buSzPct val="100000"/>
            </a:pPr>
            <a:endParaRPr lang="hu-HU" b="1">
              <a:solidFill>
                <a:srgbClr val="000000"/>
              </a:solidFill>
              <a:cs typeface="Times New Roman" pitchFamily="18" charset="0"/>
            </a:endParaRPr>
          </a:p>
          <a:p>
            <a:pPr defTabSz="449263">
              <a:spcBef>
                <a:spcPts val="500"/>
              </a:spcBef>
              <a:buClr>
                <a:srgbClr val="000000"/>
              </a:buClr>
              <a:buSzPct val="100000"/>
            </a:pPr>
            <a:r>
              <a:rPr lang="en-GB" b="1">
                <a:solidFill>
                  <a:srgbClr val="000000"/>
                </a:solidFill>
                <a:cs typeface="Times New Roman" pitchFamily="18" charset="0"/>
              </a:rPr>
              <a:t>Új </a:t>
            </a:r>
            <a:r>
              <a:rPr lang="hu-HU" b="1">
                <a:solidFill>
                  <a:srgbClr val="000000"/>
                </a:solidFill>
                <a:cs typeface="Times New Roman" pitchFamily="18" charset="0"/>
              </a:rPr>
              <a:t>elemek </a:t>
            </a:r>
            <a:r>
              <a:rPr lang="en-GB" b="1">
                <a:solidFill>
                  <a:srgbClr val="000000"/>
                </a:solidFill>
                <a:cs typeface="Times New Roman" pitchFamily="18" charset="0"/>
              </a:rPr>
              <a:t>a vízgazdálkodásban: </a:t>
            </a:r>
          </a:p>
          <a:p>
            <a:pPr defTabSz="449263">
              <a:spcBef>
                <a:spcPts val="500"/>
              </a:spcBef>
              <a:buClr>
                <a:srgbClr val="000000"/>
              </a:buClr>
              <a:buSzPct val="100000"/>
            </a:pPr>
            <a:r>
              <a:rPr lang="en-GB" b="1">
                <a:solidFill>
                  <a:srgbClr val="00B050"/>
                </a:solidFill>
                <a:cs typeface="Times New Roman" pitchFamily="18" charset="0"/>
              </a:rPr>
              <a:t>- ökológiai szolgáltatások szerepe, </a:t>
            </a:r>
          </a:p>
          <a:p>
            <a:pPr defTabSz="449263">
              <a:spcBef>
                <a:spcPts val="500"/>
              </a:spcBef>
              <a:buClr>
                <a:srgbClr val="000000"/>
              </a:buClr>
              <a:buSzPct val="100000"/>
            </a:pPr>
            <a:r>
              <a:rPr lang="en-GB" b="1">
                <a:solidFill>
                  <a:srgbClr val="00B050"/>
                </a:solidFill>
                <a:cs typeface="Times New Roman" pitchFamily="18" charset="0"/>
              </a:rPr>
              <a:t>- klímaváltozás, extremizáció, vízhiány</a:t>
            </a:r>
          </a:p>
          <a:p>
            <a:pPr defTabSz="449263">
              <a:spcBef>
                <a:spcPts val="500"/>
              </a:spcBef>
              <a:buClr>
                <a:srgbClr val="000000"/>
              </a:buClr>
              <a:buSzPct val="100000"/>
            </a:pPr>
            <a:r>
              <a:rPr lang="en-GB" b="1">
                <a:solidFill>
                  <a:srgbClr val="00B050"/>
                </a:solidFill>
                <a:cs typeface="Times New Roman" pitchFamily="18" charset="0"/>
              </a:rPr>
              <a:t>- demográfiai változások, víz-élelmiszer-</a:t>
            </a:r>
            <a:r>
              <a:rPr lang="hu-HU" b="1">
                <a:solidFill>
                  <a:srgbClr val="00B050"/>
                </a:solidFill>
                <a:cs typeface="Times New Roman" pitchFamily="18" charset="0"/>
              </a:rPr>
              <a:t>	</a:t>
            </a:r>
            <a:r>
              <a:rPr lang="en-GB" b="1">
                <a:solidFill>
                  <a:srgbClr val="00B050"/>
                </a:solidFill>
                <a:cs typeface="Times New Roman" pitchFamily="18" charset="0"/>
              </a:rPr>
              <a:t>energia nexus,</a:t>
            </a:r>
          </a:p>
          <a:p>
            <a:pPr defTabSz="449263">
              <a:spcBef>
                <a:spcPts val="500"/>
              </a:spcBef>
              <a:buClr>
                <a:srgbClr val="000000"/>
              </a:buClr>
              <a:buSzPct val="100000"/>
            </a:pPr>
            <a:r>
              <a:rPr lang="en-GB" b="1">
                <a:solidFill>
                  <a:srgbClr val="00B050"/>
                </a:solidFill>
                <a:cs typeface="Times New Roman" pitchFamily="18" charset="0"/>
              </a:rPr>
              <a:t>- területhasználatok, integráció jelentősége, stb.</a:t>
            </a:r>
          </a:p>
          <a:p>
            <a:pPr defTabSz="449263">
              <a:spcBef>
                <a:spcPts val="500"/>
              </a:spcBef>
              <a:buClr>
                <a:srgbClr val="000000"/>
              </a:buClr>
              <a:buSzPct val="100000"/>
            </a:pPr>
            <a:endParaRPr lang="hu-HU" sz="1200" b="1">
              <a:solidFill>
                <a:srgbClr val="000000"/>
              </a:solidFill>
              <a:cs typeface="Times New Roman" pitchFamily="18" charset="0"/>
            </a:endParaRPr>
          </a:p>
          <a:p>
            <a:pPr defTabSz="449263">
              <a:spcBef>
                <a:spcPts val="500"/>
              </a:spcBef>
              <a:buClr>
                <a:srgbClr val="000000"/>
              </a:buClr>
              <a:buSzPct val="100000"/>
            </a:pPr>
            <a:r>
              <a:rPr lang="en-GB" sz="1400" b="1">
                <a:solidFill>
                  <a:srgbClr val="000000"/>
                </a:solidFill>
                <a:cs typeface="Times New Roman" pitchFamily="18" charset="0"/>
              </a:rPr>
              <a:t>Egyéb szakpolitikákkal való</a:t>
            </a:r>
            <a:r>
              <a:rPr lang="hu-HU" sz="1400" b="1">
                <a:solidFill>
                  <a:srgbClr val="000000"/>
                </a:solidFill>
                <a:cs typeface="Times New Roman" pitchFamily="18" charset="0"/>
              </a:rPr>
              <a:t> </a:t>
            </a:r>
            <a:r>
              <a:rPr lang="en-GB" sz="1400" b="1">
                <a:solidFill>
                  <a:srgbClr val="000000"/>
                </a:solidFill>
                <a:cs typeface="Times New Roman" pitchFamily="18" charset="0"/>
              </a:rPr>
              <a:t>kapcsolatok</a:t>
            </a:r>
            <a:r>
              <a:rPr lang="hu-HU" sz="1400" b="1">
                <a:solidFill>
                  <a:srgbClr val="000000"/>
                </a:solidFill>
                <a:cs typeface="Times New Roman" pitchFamily="18" charset="0"/>
              </a:rPr>
              <a:t> (NÉS, MEP,</a:t>
            </a:r>
            <a:r>
              <a:rPr lang="en-GB" sz="1400" b="1">
                <a:solidFill>
                  <a:srgbClr val="000000"/>
                </a:solidFill>
                <a:cs typeface="Times New Roman" pitchFamily="18" charset="0"/>
              </a:rPr>
              <a:t> KAP reform, stb. </a:t>
            </a:r>
            <a:r>
              <a:rPr lang="hu-HU" sz="1400" b="1">
                <a:solidFill>
                  <a:srgbClr val="000000"/>
                </a:solidFill>
                <a:cs typeface="Times New Roman" pitchFamily="18" charset="0"/>
              </a:rPr>
              <a:t>)</a:t>
            </a:r>
            <a:endParaRPr lang="en-GB" sz="1400" b="1">
              <a:solidFill>
                <a:srgbClr val="000000"/>
              </a:solidFill>
              <a:cs typeface="Times New Roman" pitchFamily="18" charset="0"/>
            </a:endParaRPr>
          </a:p>
        </p:txBody>
      </p:sp>
    </p:spTree>
  </p:cSld>
  <p:clrMapOvr>
    <a:masterClrMapping/>
  </p:clrMapOvr>
  <p:transition spd="med"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8194"/>
                                        </p:tgtEl>
                                        <p:attrNameLst>
                                          <p:attrName>style.visibility</p:attrName>
                                        </p:attrNameLst>
                                      </p:cBhvr>
                                      <p:to>
                                        <p:strVal val="visible"/>
                                      </p:to>
                                    </p:set>
                                    <p:anim calcmode="lin" valueType="num">
                                      <p:cBhvr additive="repl">
                                        <p:cTn id="7" dur="500" fill="hold"/>
                                        <p:tgtEl>
                                          <p:spTgt spid="8194"/>
                                        </p:tgtEl>
                                        <p:attrNameLst>
                                          <p:attrName>ppt_x</p:attrName>
                                        </p:attrNameLst>
                                      </p:cBhvr>
                                      <p:tavLst>
                                        <p:tav tm="100000">
                                          <p:val>
                                            <p:strVal val="1+#ppt_w/2"/>
                                          </p:val>
                                        </p:tav>
                                        <p:tav>
                                          <p:val>
                                            <p:strVal val="#ppt_x"/>
                                          </p:val>
                                        </p:tav>
                                      </p:tavLst>
                                    </p:anim>
                                    <p:anim calcmode="lin" valueType="num">
                                      <p:cBhvr additive="repl">
                                        <p:cTn id="8" dur="500" fill="hold"/>
                                        <p:tgtEl>
                                          <p:spTgt spid="8194"/>
                                        </p:tgtEl>
                                        <p:attrNameLst>
                                          <p:attrName>ppt_y</p:attrName>
                                        </p:attrNameLst>
                                      </p:cBhvr>
                                      <p:tavLst>
                                        <p:tav tm="100000">
                                          <p:val>
                                            <p:strVal val="#ppt_y"/>
                                          </p:val>
                                        </p:tav>
                                        <p:tav>
                                          <p:val>
                                            <p:strVal val="#ppt_y"/>
                                          </p:val>
                                        </p:tav>
                                      </p:tavLst>
                                    </p:anim>
                                  </p:childTnLst>
                                </p:cTn>
                              </p:par>
                              <p:par>
                                <p:cTn id="9" presetID="2" presetClass="entr" presetSubtype="2" fill="hold" nodeType="withEffect">
                                  <p:stCondLst>
                                    <p:cond delay="0"/>
                                  </p:stCondLst>
                                  <p:childTnLst>
                                    <p:set>
                                      <p:cBhvr additive="repl">
                                        <p:cTn id="10" dur="1" fill="hold">
                                          <p:stCondLst>
                                            <p:cond delay="0"/>
                                          </p:stCondLst>
                                        </p:cTn>
                                        <p:tgtEl>
                                          <p:spTgt spid="8196"/>
                                        </p:tgtEl>
                                        <p:attrNameLst>
                                          <p:attrName>style.visibility</p:attrName>
                                        </p:attrNameLst>
                                      </p:cBhvr>
                                      <p:to>
                                        <p:strVal val="visible"/>
                                      </p:to>
                                    </p:set>
                                    <p:anim calcmode="lin" valueType="num">
                                      <p:cBhvr additive="repl">
                                        <p:cTn id="11" dur="500" fill="hold"/>
                                        <p:tgtEl>
                                          <p:spTgt spid="8196"/>
                                        </p:tgtEl>
                                        <p:attrNameLst>
                                          <p:attrName>ppt_x</p:attrName>
                                        </p:attrNameLst>
                                      </p:cBhvr>
                                      <p:tavLst>
                                        <p:tav tm="100000">
                                          <p:val>
                                            <p:strVal val="1+#ppt_w/2"/>
                                          </p:val>
                                        </p:tav>
                                        <p:tav>
                                          <p:val>
                                            <p:strVal val="#ppt_x"/>
                                          </p:val>
                                        </p:tav>
                                      </p:tavLst>
                                    </p:anim>
                                    <p:anim calcmode="lin" valueType="num">
                                      <p:cBhvr additive="repl">
                                        <p:cTn id="12" dur="500" fill="hold"/>
                                        <p:tgtEl>
                                          <p:spTgt spid="8196"/>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C:\Water Summit\bws_body_intro.jpg"/>
          <p:cNvPicPr>
            <a:picLocks noChangeAspect="1" noChangeArrowheads="1"/>
          </p:cNvPicPr>
          <p:nvPr/>
        </p:nvPicPr>
        <p:blipFill>
          <a:blip r:embed="rId3"/>
          <a:srcRect/>
          <a:stretch>
            <a:fillRect/>
          </a:stretch>
        </p:blipFill>
        <p:spPr bwMode="auto">
          <a:xfrm>
            <a:off x="0" y="1052513"/>
            <a:ext cx="9144000" cy="5805487"/>
          </a:xfrm>
          <a:prstGeom prst="rect">
            <a:avLst/>
          </a:prstGeom>
          <a:noFill/>
          <a:ln w="9525">
            <a:noFill/>
            <a:miter lim="800000"/>
            <a:headEnd/>
            <a:tailEnd/>
          </a:ln>
        </p:spPr>
      </p:pic>
      <p:pic>
        <p:nvPicPr>
          <p:cNvPr id="107522" name="Picture 4" descr="http://www.budapestwatersummit.hu/_images/front/bws_logo.jpg"/>
          <p:cNvPicPr>
            <a:picLocks noChangeAspect="1" noChangeArrowheads="1"/>
          </p:cNvPicPr>
          <p:nvPr/>
        </p:nvPicPr>
        <p:blipFill>
          <a:blip r:embed="rId4"/>
          <a:srcRect/>
          <a:stretch>
            <a:fillRect/>
          </a:stretch>
        </p:blipFill>
        <p:spPr bwMode="auto">
          <a:xfrm>
            <a:off x="6011863" y="5157788"/>
            <a:ext cx="2571750" cy="1314450"/>
          </a:xfrm>
          <a:prstGeom prst="rect">
            <a:avLst/>
          </a:prstGeom>
          <a:noFill/>
          <a:ln w="9525">
            <a:noFill/>
            <a:miter lim="800000"/>
            <a:headEnd/>
            <a:tailEnd/>
          </a:ln>
        </p:spPr>
      </p:pic>
      <p:pic>
        <p:nvPicPr>
          <p:cNvPr id="107523" name="Picture 6" descr="http://www.budapestwatersummit.hu/_images/front/bws_head_time_hu.jpg"/>
          <p:cNvPicPr>
            <a:picLocks noChangeAspect="1" noChangeArrowheads="1"/>
          </p:cNvPicPr>
          <p:nvPr/>
        </p:nvPicPr>
        <p:blipFill>
          <a:blip r:embed="rId5"/>
          <a:srcRect/>
          <a:stretch>
            <a:fillRect/>
          </a:stretch>
        </p:blipFill>
        <p:spPr bwMode="auto">
          <a:xfrm>
            <a:off x="3098800" y="1054100"/>
            <a:ext cx="3009900" cy="276225"/>
          </a:xfrm>
          <a:prstGeom prst="rect">
            <a:avLst/>
          </a:prstGeom>
          <a:noFill/>
          <a:ln w="9525">
            <a:noFill/>
            <a:miter lim="800000"/>
            <a:headEnd/>
            <a:tailEnd/>
          </a:ln>
        </p:spPr>
      </p:pic>
      <p:pic>
        <p:nvPicPr>
          <p:cNvPr id="107524" name="Picture 12" descr="Világtalálkozó">
            <a:hlinkClick r:id="rId6" tooltip="Világtalálkozó"/>
          </p:cNvPr>
          <p:cNvPicPr>
            <a:picLocks noChangeAspect="1" noChangeArrowheads="1"/>
          </p:cNvPicPr>
          <p:nvPr/>
        </p:nvPicPr>
        <p:blipFill>
          <a:blip r:embed="rId7"/>
          <a:srcRect/>
          <a:stretch>
            <a:fillRect/>
          </a:stretch>
        </p:blipFill>
        <p:spPr bwMode="auto">
          <a:xfrm>
            <a:off x="11113" y="1989138"/>
            <a:ext cx="1981200" cy="2286000"/>
          </a:xfrm>
          <a:prstGeom prst="rect">
            <a:avLst/>
          </a:prstGeom>
          <a:noFill/>
          <a:ln w="9525">
            <a:noFill/>
            <a:miter lim="800000"/>
            <a:headEnd/>
            <a:tailEnd/>
          </a:ln>
        </p:spPr>
      </p:pic>
      <p:pic>
        <p:nvPicPr>
          <p:cNvPr id="107525" name="Picture 13" descr="Víz és jövő">
            <a:hlinkClick r:id="rId8" tooltip="Víz és jövő"/>
          </p:cNvPr>
          <p:cNvPicPr>
            <a:picLocks noChangeAspect="1" noChangeArrowheads="1"/>
          </p:cNvPicPr>
          <p:nvPr/>
        </p:nvPicPr>
        <p:blipFill>
          <a:blip r:embed="rId9"/>
          <a:srcRect/>
          <a:stretch>
            <a:fillRect/>
          </a:stretch>
        </p:blipFill>
        <p:spPr bwMode="auto">
          <a:xfrm>
            <a:off x="4772025" y="2495550"/>
            <a:ext cx="1600200" cy="2286000"/>
          </a:xfrm>
          <a:prstGeom prst="rect">
            <a:avLst/>
          </a:prstGeom>
          <a:noFill/>
          <a:ln w="9525">
            <a:noFill/>
            <a:miter lim="800000"/>
            <a:headEnd/>
            <a:tailEnd/>
          </a:ln>
        </p:spPr>
      </p:pic>
      <p:pic>
        <p:nvPicPr>
          <p:cNvPr id="107526" name="Picture 14" descr="Inspirációk">
            <a:hlinkClick r:id="rId10" tooltip="Inspirációk"/>
          </p:cNvPr>
          <p:cNvPicPr>
            <a:picLocks noChangeAspect="1" noChangeArrowheads="1"/>
          </p:cNvPicPr>
          <p:nvPr/>
        </p:nvPicPr>
        <p:blipFill>
          <a:blip r:embed="rId11"/>
          <a:srcRect/>
          <a:stretch>
            <a:fillRect/>
          </a:stretch>
        </p:blipFill>
        <p:spPr bwMode="auto">
          <a:xfrm>
            <a:off x="1781175" y="3284538"/>
            <a:ext cx="1809750" cy="2286000"/>
          </a:xfrm>
          <a:prstGeom prst="rect">
            <a:avLst/>
          </a:prstGeom>
          <a:noFill/>
          <a:ln w="9525">
            <a:noFill/>
            <a:miter lim="800000"/>
            <a:headEnd/>
            <a:tailEnd/>
          </a:ln>
        </p:spPr>
      </p:pic>
      <p:pic>
        <p:nvPicPr>
          <p:cNvPr id="107527" name="Picture 15" descr="Ezer víz országa">
            <a:hlinkClick r:id="rId12" tooltip="Ezer víz országa"/>
          </p:cNvPr>
          <p:cNvPicPr>
            <a:picLocks noChangeAspect="1" noChangeArrowheads="1"/>
          </p:cNvPicPr>
          <p:nvPr/>
        </p:nvPicPr>
        <p:blipFill>
          <a:blip r:embed="rId13"/>
          <a:srcRect/>
          <a:stretch>
            <a:fillRect/>
          </a:stretch>
        </p:blipFill>
        <p:spPr bwMode="auto">
          <a:xfrm>
            <a:off x="7297738" y="2449513"/>
            <a:ext cx="1828800" cy="2286000"/>
          </a:xfrm>
          <a:prstGeom prst="rect">
            <a:avLst/>
          </a:prstGeom>
          <a:noFill/>
          <a:ln w="9525">
            <a:noFill/>
            <a:miter lim="800000"/>
            <a:headEnd/>
            <a:tailEnd/>
          </a:ln>
        </p:spPr>
      </p:pic>
    </p:spTree>
  </p:cSld>
  <p:clrMapOvr>
    <a:masterClrMapping/>
  </p:clrMapOvr>
  <p:transition spd="slow" advTm="3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1"/>
          <p:cNvSpPr txBox="1">
            <a:spLocks noChangeArrowheads="1"/>
          </p:cNvSpPr>
          <p:nvPr/>
        </p:nvSpPr>
        <p:spPr bwMode="auto">
          <a:xfrm>
            <a:off x="323850" y="728663"/>
            <a:ext cx="6335713" cy="936625"/>
          </a:xfrm>
          <a:prstGeom prst="rect">
            <a:avLst/>
          </a:prstGeom>
          <a:noFill/>
          <a:ln w="9525">
            <a:noFill/>
            <a:miter lim="800000"/>
            <a:headEnd/>
            <a:tailEnd/>
          </a:ln>
        </p:spPr>
        <p:txBody>
          <a:bodyPr lIns="90000" tIns="46800" rIns="90000" bIns="46800" anchor="ctr"/>
          <a:lstStyle/>
          <a:p>
            <a:pPr marL="349250" algn="ctr" defTabSz="449263">
              <a:buClr>
                <a:srgbClr val="000090"/>
              </a:buClr>
              <a:buSzPct val="100000"/>
              <a:buFont typeface="Verdana" pitchFamily="34" charset="0"/>
              <a:buNone/>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pPr>
            <a:r>
              <a:rPr lang="en-GB" sz="2400" b="1">
                <a:solidFill>
                  <a:srgbClr val="FF3300"/>
                </a:solidFill>
                <a:cs typeface="Lucida Sans Unicode" pitchFamily="34" charset="0"/>
              </a:rPr>
              <a:t>Blueprint hatástanulmány</a:t>
            </a:r>
          </a:p>
          <a:p>
            <a:pPr marL="349250" algn="ctr" defTabSz="449263">
              <a:buClr>
                <a:srgbClr val="000090"/>
              </a:buClr>
              <a:buSzPct val="100000"/>
              <a:buFont typeface="Verdana" pitchFamily="34" charset="0"/>
              <a:buNone/>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pPr>
            <a:r>
              <a:rPr lang="en-GB" sz="2400" b="1">
                <a:solidFill>
                  <a:srgbClr val="FF3300"/>
                </a:solidFill>
                <a:cs typeface="Lucida Sans Unicode" pitchFamily="34" charset="0"/>
              </a:rPr>
              <a:t> 12 fő probléma</a:t>
            </a:r>
          </a:p>
        </p:txBody>
      </p:sp>
      <p:sp>
        <p:nvSpPr>
          <p:cNvPr id="144386" name="Text Box 2"/>
          <p:cNvSpPr txBox="1">
            <a:spLocks noChangeArrowheads="1"/>
          </p:cNvSpPr>
          <p:nvPr/>
        </p:nvSpPr>
        <p:spPr bwMode="auto">
          <a:xfrm>
            <a:off x="354013" y="1698625"/>
            <a:ext cx="8301037" cy="3744913"/>
          </a:xfrm>
          <a:prstGeom prst="rect">
            <a:avLst/>
          </a:prstGeom>
          <a:noFill/>
          <a:ln w="9525">
            <a:noFill/>
            <a:miter lim="800000"/>
            <a:headEnd/>
            <a:tailEnd/>
          </a:ln>
        </p:spPr>
        <p:txBody>
          <a:bodyPr lIns="90000" tIns="46800" rIns="90000" bIns="46800"/>
          <a:lstStyle/>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latin typeface="Times New Roman" pitchFamily="18" charset="0"/>
                <a:cs typeface="Lucida Sans Unicode" pitchFamily="34" charset="0"/>
              </a:rPr>
              <a:t>1. </a:t>
            </a:r>
            <a:r>
              <a:rPr lang="en-GB" sz="2000" b="1">
                <a:solidFill>
                  <a:srgbClr val="00B0F0"/>
                </a:solidFill>
                <a:cs typeface="Lucida Sans Unicode" pitchFamily="34" charset="0"/>
              </a:rPr>
              <a:t>A víz megfelelő árazásának hiánya</a:t>
            </a: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2. </a:t>
            </a:r>
            <a:r>
              <a:rPr lang="en-GB" sz="2000" b="1">
                <a:solidFill>
                  <a:srgbClr val="00B0F0"/>
                </a:solidFill>
                <a:cs typeface="Lucida Sans Unicode" pitchFamily="34" charset="0"/>
              </a:rPr>
              <a:t>Vízmennyiségi mérések hiánya</a:t>
            </a: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3. Kereskedelmi áruk címkézésének hiánya</a:t>
            </a: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4.Területhasználat/mezőgazdaság hatásai</a:t>
            </a:r>
            <a:endParaRPr lang="hu-HU" sz="2000" b="1">
              <a:cs typeface="Lucida Sans Unicode" pitchFamily="34" charset="0"/>
            </a:endParaRP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5. Épületek és berendezések </a:t>
            </a:r>
            <a:r>
              <a:rPr lang="hu-HU" sz="2000" b="1">
                <a:solidFill>
                  <a:srgbClr val="000090"/>
                </a:solidFill>
                <a:cs typeface="Lucida Sans Unicode" pitchFamily="34" charset="0"/>
              </a:rPr>
              <a:t>	</a:t>
            </a:r>
            <a:r>
              <a:rPr lang="en-GB" sz="2000" b="1">
                <a:cs typeface="Lucida Sans Unicode" pitchFamily="34" charset="0"/>
              </a:rPr>
              <a:t>víz-</a:t>
            </a:r>
            <a:r>
              <a:rPr lang="hu-HU" sz="2000" b="1">
                <a:cs typeface="Lucida Sans Unicode" pitchFamily="34" charset="0"/>
              </a:rPr>
              <a:t>	</a:t>
            </a:r>
            <a:r>
              <a:rPr lang="en-GB" sz="2000" b="1">
                <a:cs typeface="Lucida Sans Unicode" pitchFamily="34" charset="0"/>
              </a:rPr>
              <a:t>hatékony</a:t>
            </a:r>
            <a:r>
              <a:rPr lang="hu-HU" sz="2000" b="1">
                <a:cs typeface="Lucida Sans Unicode" pitchFamily="34" charset="0"/>
              </a:rPr>
              <a:t>ta</a:t>
            </a:r>
            <a:r>
              <a:rPr lang="en-GB" sz="2000" b="1">
                <a:cs typeface="Lucida Sans Unicode" pitchFamily="34" charset="0"/>
              </a:rPr>
              <a:t>lansága</a:t>
            </a:r>
            <a:endParaRPr lang="hu-HU" sz="2000" b="1">
              <a:cs typeface="Lucida Sans Unicode" pitchFamily="34" charset="0"/>
            </a:endParaRP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6. Rossz hatékonyságú infrastruktúra (viziközművek)</a:t>
            </a:r>
            <a:endParaRPr lang="hu-HU" sz="2000" b="1">
              <a:cs typeface="Lucida Sans Unicode" pitchFamily="34" charset="0"/>
            </a:endParaRP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7. </a:t>
            </a:r>
            <a:r>
              <a:rPr lang="en-GB" sz="2000" b="1">
                <a:solidFill>
                  <a:srgbClr val="00B0F0"/>
                </a:solidFill>
                <a:cs typeface="Lucida Sans Unicode" pitchFamily="34" charset="0"/>
              </a:rPr>
              <a:t>A használt vizek újra felhaszná</a:t>
            </a:r>
            <a:r>
              <a:rPr lang="hu-HU" sz="2000" b="1">
                <a:solidFill>
                  <a:srgbClr val="00B0F0"/>
                </a:solidFill>
                <a:cs typeface="Lucida Sans Unicode" pitchFamily="34" charset="0"/>
              </a:rPr>
              <a:t>lá</a:t>
            </a:r>
            <a:r>
              <a:rPr lang="en-GB" sz="2000" b="1">
                <a:solidFill>
                  <a:srgbClr val="00B0F0"/>
                </a:solidFill>
                <a:cs typeface="Lucida Sans Unicode" pitchFamily="34" charset="0"/>
              </a:rPr>
              <a:t>sának hiánya</a:t>
            </a:r>
            <a:endParaRPr lang="hu-HU" sz="2000" b="1">
              <a:solidFill>
                <a:srgbClr val="00B0F0"/>
              </a:solidFill>
              <a:cs typeface="Lucida Sans Unicode" pitchFamily="34" charset="0"/>
            </a:endParaRP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8. Jó vízügyi  irányítási szervezet </a:t>
            </a:r>
            <a:r>
              <a:rPr lang="hu-HU" sz="2000" b="1">
                <a:cs typeface="Lucida Sans Unicode" pitchFamily="34" charset="0"/>
              </a:rPr>
              <a:t> </a:t>
            </a:r>
            <a:r>
              <a:rPr lang="en-GB" sz="2000" b="1">
                <a:cs typeface="Lucida Sans Unicode" pitchFamily="34" charset="0"/>
              </a:rPr>
              <a:t>(„governance)</a:t>
            </a:r>
            <a:endParaRPr lang="hu-HU" sz="2000" b="1">
              <a:cs typeface="Lucida Sans Unicode" pitchFamily="34" charset="0"/>
            </a:endParaRPr>
          </a:p>
          <a:p>
            <a:pPr lvl="1" defTabSz="449263">
              <a:spcBef>
                <a:spcPts val="500"/>
              </a:spcBef>
              <a:buClr>
                <a:srgbClr val="009FBA"/>
              </a:buClr>
              <a:buSzPct val="1000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hu-HU" sz="2000" b="1">
                <a:cs typeface="Lucida Sans Unicode" pitchFamily="34" charset="0"/>
              </a:rPr>
              <a:t>9. </a:t>
            </a:r>
            <a:r>
              <a:rPr lang="en-GB" sz="2000" b="1">
                <a:cs typeface="Lucida Sans Unicode" pitchFamily="34" charset="0"/>
              </a:rPr>
              <a:t>Célkitűzések meghatározása</a:t>
            </a:r>
            <a:endParaRPr lang="hu-HU" sz="2000" b="1">
              <a:cs typeface="Lucida Sans Unicode" pitchFamily="34" charset="0"/>
            </a:endParaRPr>
          </a:p>
          <a:p>
            <a:pPr lvl="1" defTabSz="449263">
              <a:spcBef>
                <a:spcPts val="500"/>
              </a:spcBef>
              <a:buClr>
                <a:srgbClr val="009FBA"/>
              </a:buClr>
              <a:buSzPct val="1000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10. Aszály kezelés </a:t>
            </a:r>
            <a:endParaRPr lang="hu-HU" sz="2000" b="1">
              <a:cs typeface="Lucida Sans Unicode" pitchFamily="34" charset="0"/>
            </a:endParaRPr>
          </a:p>
          <a:p>
            <a:pPr lvl="1" defTabSz="449263">
              <a:spcBef>
                <a:spcPts val="500"/>
              </a:spcBef>
              <a:buClr>
                <a:srgbClr val="009FBA"/>
              </a:buClr>
              <a:buSzPct val="1000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solidFill>
                  <a:srgbClr val="00B0F0"/>
                </a:solidFill>
                <a:cs typeface="Lucida Sans Unicode" pitchFamily="34" charset="0"/>
              </a:rPr>
              <a:t>11.</a:t>
            </a:r>
            <a:r>
              <a:rPr lang="hu-HU" sz="2000" b="1">
                <a:solidFill>
                  <a:srgbClr val="00B0F0"/>
                </a:solidFill>
                <a:cs typeface="Lucida Sans Unicode" pitchFamily="34" charset="0"/>
              </a:rPr>
              <a:t> </a:t>
            </a:r>
            <a:r>
              <a:rPr lang="en-GB" sz="2000" b="1">
                <a:solidFill>
                  <a:srgbClr val="00B0F0"/>
                </a:solidFill>
                <a:cs typeface="Lucida Sans Unicode" pitchFamily="34" charset="0"/>
              </a:rPr>
              <a:t>Költség-haszon elemzések </a:t>
            </a:r>
            <a:endParaRPr lang="hu-HU" sz="2000" b="1">
              <a:solidFill>
                <a:srgbClr val="00B0F0"/>
              </a:solidFill>
              <a:cs typeface="Lucida Sans Unicode" pitchFamily="34" charset="0"/>
            </a:endParaRPr>
          </a:p>
          <a:p>
            <a:pPr lvl="1" defTabSz="449263">
              <a:spcBef>
                <a:spcPts val="500"/>
              </a:spcBef>
              <a:buClr>
                <a:srgbClr val="009FBA"/>
              </a:buClr>
              <a:buSzPct val="1000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000" b="1">
                <a:cs typeface="Lucida Sans Unicode" pitchFamily="34" charset="0"/>
              </a:rPr>
              <a:t>12.</a:t>
            </a:r>
            <a:r>
              <a:rPr lang="hu-HU" sz="2000" b="1">
                <a:cs typeface="Lucida Sans Unicode" pitchFamily="34" charset="0"/>
              </a:rPr>
              <a:t> </a:t>
            </a:r>
            <a:r>
              <a:rPr lang="en-GB" sz="2000" b="1">
                <a:cs typeface="Lucida Sans Unicode" pitchFamily="34" charset="0"/>
              </a:rPr>
              <a:t>Tudásbázis/</a:t>
            </a:r>
            <a:r>
              <a:rPr lang="hu-HU" sz="2000" b="1">
                <a:cs typeface="Lucida Sans Unicode" pitchFamily="34" charset="0"/>
              </a:rPr>
              <a:t>Oktatás/</a:t>
            </a:r>
            <a:r>
              <a:rPr lang="en-GB" sz="2000" b="1">
                <a:cs typeface="Lucida Sans Unicode" pitchFamily="34" charset="0"/>
              </a:rPr>
              <a:t>Kutatás szerepe</a:t>
            </a:r>
          </a:p>
          <a:p>
            <a:pPr marL="342900" indent="-342900" defTabSz="449263">
              <a:buClr>
                <a:srgbClr val="000090"/>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GB" sz="2000" b="1">
              <a:solidFill>
                <a:srgbClr val="000090"/>
              </a:solidFill>
              <a:cs typeface="Lucida Sans Unicode" pitchFamily="34" charset="0"/>
            </a:endParaRPr>
          </a:p>
          <a:p>
            <a:pPr lvl="1" defTabSz="449263">
              <a:spcBef>
                <a:spcPts val="500"/>
              </a:spcBef>
              <a:buClr>
                <a:srgbClr val="009FBA"/>
              </a:buClr>
              <a:buSzPct val="100000"/>
              <a:buFont typeface="Verdana" pitchFamily="34" charset="0"/>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GB" sz="2000" b="1">
              <a:cs typeface="Lucida Sans Unicode" pitchFamily="34" charset="0"/>
            </a:endParaRPr>
          </a:p>
        </p:txBody>
      </p:sp>
    </p:spTree>
  </p:cSld>
  <p:clrMapOvr>
    <a:masterClrMapping/>
  </p:clrMapOvr>
  <p:transition spd="med" advTm="30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0" y="241300"/>
            <a:ext cx="9144000" cy="852488"/>
          </a:xfrm>
        </p:spPr>
        <p:txBody>
          <a:bodyPr>
            <a:normAutofit/>
          </a:bodyPr>
          <a:lstStyle/>
          <a:p>
            <a:pPr>
              <a:defRPr/>
            </a:pPr>
            <a:r>
              <a:rPr lang="hu-HU" sz="3200" b="1" dirty="0" smtClean="0">
                <a:solidFill>
                  <a:schemeClr val="accent2">
                    <a:lumMod val="50000"/>
                  </a:schemeClr>
                </a:solidFill>
              </a:rPr>
              <a:t>Vízvisszatartás - tározás</a:t>
            </a:r>
          </a:p>
        </p:txBody>
      </p:sp>
      <p:sp>
        <p:nvSpPr>
          <p:cNvPr id="53251" name="Rectangle 3"/>
          <p:cNvSpPr>
            <a:spLocks noGrp="1"/>
          </p:cNvSpPr>
          <p:nvPr>
            <p:ph idx="1"/>
          </p:nvPr>
        </p:nvSpPr>
        <p:spPr>
          <a:xfrm>
            <a:off x="323850" y="1052513"/>
            <a:ext cx="8229600" cy="5661025"/>
          </a:xfrm>
        </p:spPr>
        <p:txBody>
          <a:bodyPr>
            <a:normAutofit lnSpcReduction="10000"/>
          </a:bodyPr>
          <a:lstStyle/>
          <a:p>
            <a:pPr>
              <a:defRPr/>
            </a:pPr>
            <a:r>
              <a:rPr lang="hu-HU" sz="2200" dirty="0" smtClean="0"/>
              <a:t>1980-as évek végén még több, mint 500 millió m3 víz </a:t>
            </a:r>
            <a:r>
              <a:rPr lang="hu-HU" sz="2200" dirty="0" err="1" smtClean="0"/>
              <a:t>tározására</a:t>
            </a:r>
            <a:r>
              <a:rPr lang="hu-HU" sz="2200" dirty="0" smtClean="0"/>
              <a:t> volt lehetőség </a:t>
            </a:r>
            <a:r>
              <a:rPr lang="hu-HU" sz="1600" dirty="0" smtClean="0"/>
              <a:t>(ezek részben kiépített tározók, halastavak, részben a csatornák, holt-ágak vízszintjének megemelésével ún. </a:t>
            </a:r>
            <a:r>
              <a:rPr lang="hu-HU" sz="1600" dirty="0" err="1" smtClean="0"/>
              <a:t>medertározás</a:t>
            </a:r>
            <a:r>
              <a:rPr lang="hu-HU" sz="1600" dirty="0" smtClean="0"/>
              <a:t>), </a:t>
            </a:r>
            <a:r>
              <a:rPr lang="hu-HU" sz="2200" dirty="0" smtClean="0"/>
              <a:t>ami azóta folyamatosan csökken, most minden lehetőséget figyelembe véve (a Tisza-tó víztározó kapacitásának növelésével együtt) mintegy 400 millió m3 áll rendelkezésre.</a:t>
            </a:r>
          </a:p>
          <a:p>
            <a:pPr>
              <a:defRPr/>
            </a:pPr>
            <a:r>
              <a:rPr lang="hu-HU" sz="2200" dirty="0" smtClean="0"/>
              <a:t>A </a:t>
            </a:r>
            <a:r>
              <a:rPr lang="hu-HU" sz="2200" b="1" dirty="0" smtClean="0"/>
              <a:t>tározás</a:t>
            </a:r>
            <a:r>
              <a:rPr lang="hu-HU" sz="2200" dirty="0" smtClean="0"/>
              <a:t> növelésére rekonstrukciós és fejlesztési programot tartalmaz a stratégia, legalább </a:t>
            </a:r>
            <a:r>
              <a:rPr lang="hu-HU" sz="2200" b="1" dirty="0" smtClean="0"/>
              <a:t>négy szinten</a:t>
            </a:r>
            <a:r>
              <a:rPr lang="hu-HU" sz="2200" dirty="0" smtClean="0"/>
              <a:t>!</a:t>
            </a:r>
          </a:p>
          <a:p>
            <a:pPr>
              <a:defRPr/>
            </a:pPr>
            <a:r>
              <a:rPr lang="hu-HU" sz="2200" dirty="0" smtClean="0"/>
              <a:t>Kiemelt árvízvédelmi </a:t>
            </a:r>
            <a:r>
              <a:rPr lang="hu-HU" sz="2200" dirty="0" err="1"/>
              <a:t>t</a:t>
            </a:r>
            <a:r>
              <a:rPr lang="hu-HU" sz="2200" dirty="0" err="1" smtClean="0"/>
              <a:t>ározási</a:t>
            </a:r>
            <a:r>
              <a:rPr lang="hu-HU" sz="2200" dirty="0" smtClean="0"/>
              <a:t> program (Vásárhelyi Terv)</a:t>
            </a:r>
          </a:p>
          <a:p>
            <a:pPr>
              <a:defRPr/>
            </a:pPr>
            <a:r>
              <a:rPr lang="hu-HU" sz="2200" dirty="0" smtClean="0"/>
              <a:t>A potenciális </a:t>
            </a:r>
            <a:r>
              <a:rPr lang="hu-HU" sz="2200" dirty="0" err="1" smtClean="0"/>
              <a:t>tározási</a:t>
            </a:r>
            <a:r>
              <a:rPr lang="hu-HU" sz="2200" dirty="0" smtClean="0"/>
              <a:t> lehetőségek kiépítése új tározó terekkel (121 dombvidéki, 134 síkvidéki) </a:t>
            </a:r>
            <a:endParaRPr lang="hu-HU" sz="2200" dirty="0"/>
          </a:p>
          <a:p>
            <a:pPr>
              <a:defRPr/>
            </a:pPr>
            <a:r>
              <a:rPr lang="hu-HU" sz="2200" dirty="0" smtClean="0"/>
              <a:t>Önkormányzati, üzemi, lakossági vízvisszatartás, tározás támogatása</a:t>
            </a:r>
          </a:p>
          <a:p>
            <a:pPr>
              <a:defRPr/>
            </a:pPr>
            <a:r>
              <a:rPr lang="hu-HU" sz="2200" dirty="0" smtClean="0"/>
              <a:t>több mint 400 millió m3-el növelhető a vízvisszatartás. </a:t>
            </a:r>
          </a:p>
          <a:p>
            <a:pPr marL="0" indent="0" algn="ctr">
              <a:buFontTx/>
              <a:buNone/>
              <a:defRPr/>
            </a:pPr>
            <a:r>
              <a:rPr lang="hu-HU" sz="2800" b="1" dirty="0" smtClean="0"/>
              <a:t>a talaj a legnagyobb víztározó!!!</a:t>
            </a:r>
            <a:r>
              <a:rPr lang="es-ES" sz="2800" dirty="0"/>
              <a:t> </a:t>
            </a:r>
            <a:endParaRPr lang="hu-HU" sz="2800" dirty="0" smtClean="0"/>
          </a:p>
          <a:p>
            <a:pPr marL="0" indent="0" algn="ctr">
              <a:buFontTx/>
              <a:buNone/>
              <a:defRPr/>
            </a:pPr>
            <a:r>
              <a:rPr lang="es-ES" sz="2400" dirty="0" smtClean="0"/>
              <a:t>0–100 </a:t>
            </a:r>
            <a:r>
              <a:rPr lang="es-ES" sz="2400" dirty="0"/>
              <a:t>cm-</a:t>
            </a:r>
            <a:r>
              <a:rPr lang="hu-HU" sz="2400" dirty="0" err="1"/>
              <a:t>ben</a:t>
            </a:r>
            <a:r>
              <a:rPr lang="hu-HU" sz="2400" dirty="0"/>
              <a:t> 3</a:t>
            </a:r>
            <a:r>
              <a:rPr lang="es-ES" sz="2400" dirty="0"/>
              <a:t>00–350 mm </a:t>
            </a:r>
          </a:p>
          <a:p>
            <a:pPr marL="0" indent="0" algn="ctr">
              <a:buFont typeface="Wingdings 2" pitchFamily="18" charset="2"/>
              <a:buNone/>
              <a:defRPr/>
            </a:pPr>
            <a:endParaRPr lang="hu-HU" sz="2800" b="1" dirty="0" smtClean="0"/>
          </a:p>
          <a:p>
            <a:pPr>
              <a:defRPr/>
            </a:pPr>
            <a:endParaRPr lang="hu-HU" sz="2200" dirty="0" smtClean="0"/>
          </a:p>
        </p:txBody>
      </p:sp>
      <p:sp>
        <p:nvSpPr>
          <p:cNvPr id="146435" name="Dia számának helye 1"/>
          <p:cNvSpPr>
            <a:spLocks noGrp="1"/>
          </p:cNvSpPr>
          <p:nvPr>
            <p:ph type="sldNum" sz="quarter" idx="4294967295"/>
          </p:nvPr>
        </p:nvSpPr>
        <p:spPr bwMode="auto">
          <a:xfrm>
            <a:off x="8382000" y="6356350"/>
            <a:ext cx="762000" cy="365125"/>
          </a:xfrm>
          <a:prstGeom prst="rect">
            <a:avLst/>
          </a:prstGeom>
          <a:noFill/>
          <a:ln>
            <a:miter lim="800000"/>
            <a:headEnd/>
            <a:tailEnd/>
          </a:ln>
        </p:spPr>
        <p:txBody>
          <a:bodyPr/>
          <a:lstStyle/>
          <a:p>
            <a:fld id="{23605CDA-3EA7-46A6-A2F1-FFECC9D1EA83}" type="slidenum">
              <a:rPr lang="hu-HU"/>
              <a:pPr/>
              <a:t>21</a:t>
            </a:fld>
            <a:endParaRPr lang="hu-HU"/>
          </a:p>
        </p:txBody>
      </p:sp>
    </p:spTree>
  </p:cSld>
  <p:clrMapOvr>
    <a:masterClrMapping/>
  </p:clrMapOvr>
  <p:transition advTm="3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Cím 1"/>
          <p:cNvSpPr>
            <a:spLocks noGrp="1"/>
          </p:cNvSpPr>
          <p:nvPr>
            <p:ph type="title"/>
          </p:nvPr>
        </p:nvSpPr>
        <p:spPr/>
        <p:txBody>
          <a:bodyPr/>
          <a:lstStyle/>
          <a:p>
            <a:endParaRPr lang="hu-HU" smtClean="0"/>
          </a:p>
        </p:txBody>
      </p:sp>
      <p:sp>
        <p:nvSpPr>
          <p:cNvPr id="148482" name="Tartalom helye 2"/>
          <p:cNvSpPr>
            <a:spLocks noGrp="1"/>
          </p:cNvSpPr>
          <p:nvPr>
            <p:ph idx="1"/>
          </p:nvPr>
        </p:nvSpPr>
        <p:spPr/>
        <p:txBody>
          <a:bodyPr/>
          <a:lstStyle/>
          <a:p>
            <a:endParaRPr lang="hu-HU" smtClean="0"/>
          </a:p>
        </p:txBody>
      </p:sp>
      <p:pic>
        <p:nvPicPr>
          <p:cNvPr id="148483" name="Picture 2" descr="G:\Kormány határozatok_előterjesztések\2013\2013.01.09-önt. célú tározók\1  melléklet Magyarország átlag csapadékának térképe - 2014-ig megvalósítható tározókkal.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3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Cím 1"/>
          <p:cNvSpPr>
            <a:spLocks noGrp="1"/>
          </p:cNvSpPr>
          <p:nvPr>
            <p:ph type="title"/>
          </p:nvPr>
        </p:nvSpPr>
        <p:spPr/>
        <p:txBody>
          <a:bodyPr/>
          <a:lstStyle/>
          <a:p>
            <a:endParaRPr lang="hu-HU" smtClean="0"/>
          </a:p>
        </p:txBody>
      </p:sp>
      <p:sp>
        <p:nvSpPr>
          <p:cNvPr id="150530" name="Tartalom helye 2"/>
          <p:cNvSpPr>
            <a:spLocks noGrp="1"/>
          </p:cNvSpPr>
          <p:nvPr>
            <p:ph idx="1"/>
          </p:nvPr>
        </p:nvSpPr>
        <p:spPr/>
        <p:txBody>
          <a:bodyPr/>
          <a:lstStyle/>
          <a:p>
            <a:endParaRPr lang="hu-HU" smtClean="0"/>
          </a:p>
        </p:txBody>
      </p:sp>
      <p:pic>
        <p:nvPicPr>
          <p:cNvPr id="150531" name="Picture 2" descr="G:\Kormány határozatok_előterjesztések\2013\2013.01.09-önt. célú tározók\2  melléklet Magyarország aszályosságának térképe - 2014-ig megvalósítható tározókkal.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3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188913"/>
            <a:ext cx="8748713" cy="966787"/>
          </a:xfrm>
        </p:spPr>
        <p:txBody>
          <a:bodyPr/>
          <a:lstStyle/>
          <a:p>
            <a:pPr>
              <a:defRPr/>
            </a:pPr>
            <a:r>
              <a:rPr lang="hu-HU" sz="3600" b="1" dirty="0" smtClean="0">
                <a:solidFill>
                  <a:schemeClr val="accent2">
                    <a:lumMod val="50000"/>
                  </a:schemeClr>
                </a:solidFill>
                <a:latin typeface="Times New Roman"/>
                <a:ea typeface="Times New Roman"/>
              </a:rPr>
              <a:t>     Néhány alapvetés         </a:t>
            </a:r>
            <a:r>
              <a:rPr lang="hu-HU" sz="1600" dirty="0" smtClean="0">
                <a:solidFill>
                  <a:schemeClr val="accent2">
                    <a:lumMod val="50000"/>
                  </a:schemeClr>
                </a:solidFill>
                <a:latin typeface="Times New Roman"/>
                <a:ea typeface="Times New Roman"/>
              </a:rPr>
              <a:t>Dr. Nagy István: „Vízgondok kezelése az 		                                                                             Alföldön”  c. tanulmánya nyomán</a:t>
            </a:r>
            <a:endParaRPr lang="hu-HU" sz="1600" dirty="0">
              <a:solidFill>
                <a:schemeClr val="accent2">
                  <a:lumMod val="50000"/>
                </a:schemeClr>
              </a:solidFill>
            </a:endParaRPr>
          </a:p>
        </p:txBody>
      </p:sp>
      <p:sp>
        <p:nvSpPr>
          <p:cNvPr id="152578" name="Tartalom helye 2"/>
          <p:cNvSpPr>
            <a:spLocks noGrp="1"/>
          </p:cNvSpPr>
          <p:nvPr>
            <p:ph idx="1"/>
          </p:nvPr>
        </p:nvSpPr>
        <p:spPr>
          <a:xfrm>
            <a:off x="0" y="1125538"/>
            <a:ext cx="9144000" cy="5732462"/>
          </a:xfrm>
        </p:spPr>
        <p:txBody>
          <a:bodyPr/>
          <a:lstStyle/>
          <a:p>
            <a:pPr algn="just"/>
            <a:r>
              <a:rPr lang="hu-HU" sz="2000" smtClean="0">
                <a:latin typeface="Times New Roman" pitchFamily="18" charset="0"/>
                <a:cs typeface="Times New Roman" pitchFamily="18" charset="0"/>
              </a:rPr>
              <a:t>A vízhiányos és víztöbbletes időszakokkal is foglalkozva, </a:t>
            </a:r>
            <a:r>
              <a:rPr lang="hu-HU" sz="2000" b="1" u="sng" smtClean="0">
                <a:latin typeface="Times New Roman" pitchFamily="18" charset="0"/>
                <a:cs typeface="Times New Roman" pitchFamily="18" charset="0"/>
              </a:rPr>
              <a:t>el kell döntenünk, hogy hogyan kívánjuk a jövőben kezelni a vízgondokat.</a:t>
            </a:r>
            <a:endParaRPr lang="hu-HU" sz="2000" smtClean="0">
              <a:latin typeface="Times New Roman" pitchFamily="18" charset="0"/>
              <a:cs typeface="Times New Roman" pitchFamily="18" charset="0"/>
            </a:endParaRPr>
          </a:p>
          <a:p>
            <a:pPr algn="just"/>
            <a:r>
              <a:rPr lang="hu-HU" sz="2000" smtClean="0">
                <a:latin typeface="Times New Roman" pitchFamily="18" charset="0"/>
                <a:cs typeface="Times New Roman" pitchFamily="18" charset="0"/>
              </a:rPr>
              <a:t>1964 előtt </a:t>
            </a:r>
            <a:r>
              <a:rPr lang="hu-HU" sz="2000" b="1" smtClean="0">
                <a:latin typeface="Times New Roman" pitchFamily="18" charset="0"/>
                <a:cs typeface="Times New Roman" pitchFamily="18" charset="0"/>
              </a:rPr>
              <a:t>szabályozott vízelvezetés</a:t>
            </a:r>
            <a:r>
              <a:rPr lang="hu-HU" sz="2000" smtClean="0">
                <a:latin typeface="Times New Roman" pitchFamily="18" charset="0"/>
                <a:cs typeface="Times New Roman" pitchFamily="18" charset="0"/>
              </a:rPr>
              <a:t>, 1964 után szabályozás nélküli vízelvezetés.</a:t>
            </a:r>
          </a:p>
          <a:p>
            <a:pPr algn="just"/>
            <a:r>
              <a:rPr lang="hu-HU" sz="2000" b="1" u="sng" smtClean="0">
                <a:latin typeface="Times New Roman" pitchFamily="18" charset="0"/>
                <a:cs typeface="Times New Roman" pitchFamily="18" charset="0"/>
              </a:rPr>
              <a:t>A vízgazdálkodási alapinfrastruktúra fenntartása és működtetése, szolgáltatása közös érdeke a gazdálkodóknak, a településeknek és az országnak. </a:t>
            </a:r>
            <a:endParaRPr lang="hu-HU" sz="2000" smtClean="0">
              <a:latin typeface="Times New Roman" pitchFamily="18" charset="0"/>
              <a:cs typeface="Times New Roman" pitchFamily="18" charset="0"/>
            </a:endParaRPr>
          </a:p>
          <a:p>
            <a:pPr algn="just"/>
            <a:r>
              <a:rPr lang="hu-HU" sz="2000" smtClean="0">
                <a:latin typeface="Times New Roman" pitchFamily="18" charset="0"/>
                <a:cs typeface="Times New Roman" pitchFamily="18" charset="0"/>
              </a:rPr>
              <a:t>A mezőgazdasági vízgazdálkodással kapcsolatos </a:t>
            </a:r>
            <a:r>
              <a:rPr lang="hu-HU" sz="2000" b="1" smtClean="0">
                <a:latin typeface="Times New Roman" pitchFamily="18" charset="0"/>
                <a:cs typeface="Times New Roman" pitchFamily="18" charset="0"/>
              </a:rPr>
              <a:t>tudás és gyakorlati tapasztalat jelentős része elveszett</a:t>
            </a:r>
            <a:r>
              <a:rPr lang="hu-HU" sz="2000" smtClean="0">
                <a:latin typeface="Times New Roman" pitchFamily="18" charset="0"/>
                <a:cs typeface="Times New Roman" pitchFamily="18" charset="0"/>
              </a:rPr>
              <a:t>, leépültek a szakmai műhelyek, a vízügyi oktatás, aminek egyenes következménye az </a:t>
            </a:r>
            <a:r>
              <a:rPr lang="hu-HU" sz="2000" b="1" smtClean="0">
                <a:latin typeface="Times New Roman" pitchFamily="18" charset="0"/>
                <a:cs typeface="Times New Roman" pitchFamily="18" charset="0"/>
              </a:rPr>
              <a:t>egyre nagyobb szakember hiány.</a:t>
            </a:r>
            <a:r>
              <a:rPr lang="hu-HU" sz="2000" smtClean="0">
                <a:latin typeface="Times New Roman" pitchFamily="18" charset="0"/>
                <a:cs typeface="Times New Roman" pitchFamily="18" charset="0"/>
              </a:rPr>
              <a:t> </a:t>
            </a:r>
          </a:p>
          <a:p>
            <a:pPr algn="just"/>
            <a:r>
              <a:rPr lang="hu-HU" sz="2000" smtClean="0">
                <a:latin typeface="Times New Roman" pitchFamily="18" charset="0"/>
                <a:cs typeface="Times New Roman" pitchFamily="18" charset="0"/>
              </a:rPr>
              <a:t>A többlet vizek elvezetése helyett </a:t>
            </a:r>
            <a:r>
              <a:rPr lang="hu-HU" sz="2000" b="1" smtClean="0">
                <a:latin typeface="Times New Roman" pitchFamily="18" charset="0"/>
                <a:cs typeface="Times New Roman" pitchFamily="18" charset="0"/>
              </a:rPr>
              <a:t>talajba juttatás</a:t>
            </a:r>
            <a:r>
              <a:rPr lang="hu-HU" sz="2000" smtClean="0">
                <a:latin typeface="Times New Roman" pitchFamily="18" charset="0"/>
                <a:cs typeface="Times New Roman" pitchFamily="18" charset="0"/>
              </a:rPr>
              <a:t>, a </a:t>
            </a:r>
            <a:r>
              <a:rPr lang="hu-HU" sz="2000" b="1" smtClean="0">
                <a:latin typeface="Times New Roman" pitchFamily="18" charset="0"/>
                <a:cs typeface="Times New Roman" pitchFamily="18" charset="0"/>
              </a:rPr>
              <a:t>talajvízszint szabályozás</a:t>
            </a:r>
            <a:r>
              <a:rPr lang="hu-HU" sz="2000" smtClean="0">
                <a:latin typeface="Times New Roman" pitchFamily="18" charset="0"/>
                <a:cs typeface="Times New Roman" pitchFamily="18" charset="0"/>
              </a:rPr>
              <a:t>. </a:t>
            </a:r>
          </a:p>
          <a:p>
            <a:pPr algn="just"/>
            <a:r>
              <a:rPr lang="hu-HU" sz="2000" smtClean="0">
                <a:latin typeface="Times New Roman" pitchFamily="18" charset="0"/>
                <a:cs typeface="Times New Roman" pitchFamily="18" charset="0"/>
              </a:rPr>
              <a:t>A </a:t>
            </a:r>
            <a:r>
              <a:rPr lang="hu-HU" sz="2000" b="1" smtClean="0">
                <a:latin typeface="Times New Roman" pitchFamily="18" charset="0"/>
                <a:cs typeface="Times New Roman" pitchFamily="18" charset="0"/>
              </a:rPr>
              <a:t>területhasznosítás optimalizálása és a víz tározását </a:t>
            </a:r>
            <a:r>
              <a:rPr lang="hu-HU" sz="2000" smtClean="0">
                <a:latin typeface="Times New Roman" pitchFamily="18" charset="0"/>
                <a:cs typeface="Times New Roman" pitchFamily="18" charset="0"/>
              </a:rPr>
              <a:t>kell előtérbe helyezni. Többlet vizek elvezetését végső megoldásként kell figyelembe venni! </a:t>
            </a:r>
          </a:p>
          <a:p>
            <a:pPr algn="just"/>
            <a:r>
              <a:rPr lang="hu-HU" sz="2000" smtClean="0">
                <a:latin typeface="Times New Roman" pitchFamily="18" charset="0"/>
                <a:cs typeface="Times New Roman" pitchFamily="18" charset="0"/>
              </a:rPr>
              <a:t>A művek korszerűsítésével kell biztosítani az éven belüli, valamint az évek között is változó igényekhez való rugalmas alkalmazkodás üzemeltetési feltételeit. A rendszerek üzemeltetésével elő kell segíteni a talajvízszint szabályozását, a felszín közeli vízkészletek növelését, a vizek tározását, a többlet- és káros vizek elvezetését.</a:t>
            </a:r>
          </a:p>
          <a:p>
            <a:pPr algn="just"/>
            <a:r>
              <a:rPr lang="hu-HU" sz="2000" b="1" smtClean="0">
                <a:latin typeface="Times New Roman" pitchFamily="18" charset="0"/>
                <a:cs typeface="Times New Roman" pitchFamily="18" charset="0"/>
              </a:rPr>
              <a:t>Az egyes területeken jelentkező fizetőképes vízigények teljesítésénél, - a felszíni vízkészleteken túl - figyelembe kell venni a felszín közeli vízkészleteket is.</a:t>
            </a:r>
            <a:endParaRPr lang="hu-HU" sz="2000" smtClean="0">
              <a:latin typeface="Times New Roman" pitchFamily="18" charset="0"/>
              <a:cs typeface="Times New Roman" pitchFamily="18" charset="0"/>
            </a:endParaRPr>
          </a:p>
          <a:p>
            <a:endParaRPr lang="hu-HU" smtClean="0"/>
          </a:p>
        </p:txBody>
      </p:sp>
    </p:spTree>
  </p:cSld>
  <p:clrMapOvr>
    <a:masterClrMapping/>
  </p:clrMapOvr>
  <p:transition advTm="3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pPr marL="0" indent="0" algn="ctr">
              <a:spcBef>
                <a:spcPct val="0"/>
              </a:spcBef>
              <a:buFontTx/>
              <a:buNone/>
              <a:defRPr/>
            </a:pPr>
            <a:r>
              <a:rPr lang="hu-HU" sz="3600" dirty="0" smtClean="0">
                <a:solidFill>
                  <a:schemeClr val="tx2"/>
                </a:solidFill>
              </a:rPr>
              <a:t>Felmerül a kérdés:</a:t>
            </a:r>
          </a:p>
          <a:p>
            <a:pPr marL="0" indent="0" algn="ctr">
              <a:spcBef>
                <a:spcPct val="0"/>
              </a:spcBef>
              <a:buFontTx/>
              <a:buNone/>
              <a:defRPr/>
            </a:pPr>
            <a:endParaRPr lang="hu-HU" sz="3600" dirty="0" smtClean="0">
              <a:solidFill>
                <a:schemeClr val="tx2"/>
              </a:solidFill>
            </a:endParaRPr>
          </a:p>
          <a:p>
            <a:pPr marL="0" indent="0" algn="ctr">
              <a:spcBef>
                <a:spcPct val="0"/>
              </a:spcBef>
              <a:buFontTx/>
              <a:buNone/>
              <a:defRPr/>
            </a:pPr>
            <a:r>
              <a:rPr lang="hu-HU" sz="3600" dirty="0" smtClean="0">
                <a:solidFill>
                  <a:schemeClr val="tx2"/>
                </a:solidFill>
              </a:rPr>
              <a:t>Ha </a:t>
            </a:r>
            <a:r>
              <a:rPr lang="hu-HU" sz="3600" dirty="0">
                <a:solidFill>
                  <a:schemeClr val="tx2"/>
                </a:solidFill>
              </a:rPr>
              <a:t>mindezeket </a:t>
            </a:r>
            <a:r>
              <a:rPr lang="hu-HU" sz="3600" dirty="0" smtClean="0">
                <a:solidFill>
                  <a:schemeClr val="tx2"/>
                </a:solidFill>
              </a:rPr>
              <a:t>tudjuk</a:t>
            </a:r>
            <a:r>
              <a:rPr lang="hu-HU" sz="3600" dirty="0">
                <a:solidFill>
                  <a:schemeClr val="tx2"/>
                </a:solidFill>
              </a:rPr>
              <a:t>, </a:t>
            </a:r>
            <a:r>
              <a:rPr lang="hu-HU" sz="3600" dirty="0" smtClean="0">
                <a:solidFill>
                  <a:schemeClr val="tx2"/>
                </a:solidFill>
              </a:rPr>
              <a:t>ismerjük,néhol, némelykor alkalmazzuk, oktatjuk, akkor miért </a:t>
            </a:r>
            <a:r>
              <a:rPr lang="hu-HU" sz="3600" dirty="0">
                <a:solidFill>
                  <a:schemeClr val="tx2"/>
                </a:solidFill>
              </a:rPr>
              <a:t>nem valósultak meg </a:t>
            </a:r>
            <a:r>
              <a:rPr lang="hu-HU" sz="3600" dirty="0" smtClean="0">
                <a:solidFill>
                  <a:schemeClr val="tx2"/>
                </a:solidFill>
              </a:rPr>
              <a:t>???</a:t>
            </a:r>
          </a:p>
          <a:p>
            <a:pPr marL="0" indent="0" algn="ctr">
              <a:spcBef>
                <a:spcPct val="0"/>
              </a:spcBef>
              <a:buFontTx/>
              <a:buNone/>
              <a:defRPr/>
            </a:pPr>
            <a:endParaRPr lang="hu-HU" sz="3600" dirty="0">
              <a:solidFill>
                <a:schemeClr val="tx2"/>
              </a:solidFill>
            </a:endParaRPr>
          </a:p>
          <a:p>
            <a:pPr>
              <a:defRPr/>
            </a:pPr>
            <a:endParaRPr lang="hu-HU" dirty="0"/>
          </a:p>
        </p:txBody>
      </p:sp>
    </p:spTree>
  </p:cSld>
  <p:clrMapOvr>
    <a:masterClrMapping/>
  </p:clrMapOvr>
  <p:transition spd="slow" advTm="3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30175" y="1052513"/>
            <a:ext cx="8928100" cy="5124450"/>
          </a:xfrm>
          <a:prstGeom prst="rect">
            <a:avLst/>
          </a:prstGeom>
        </p:spPr>
        <p:txBody>
          <a:bodyPr>
            <a:spAutoFit/>
          </a:bodyPr>
          <a:lstStyle/>
          <a:p>
            <a:pPr marL="609600" indent="-609600">
              <a:spcBef>
                <a:spcPts val="0"/>
              </a:spcBef>
              <a:buClr>
                <a:schemeClr val="tx1"/>
              </a:buClr>
              <a:defRPr/>
            </a:pPr>
            <a:r>
              <a:rPr lang="hu-HU" sz="2000" dirty="0">
                <a:solidFill>
                  <a:srgbClr val="0070C0"/>
                </a:solidFill>
                <a:latin typeface="Arial" pitchFamily="34" charset="0"/>
                <a:ea typeface="Arial Unicode MS" pitchFamily="34" charset="-128"/>
                <a:cs typeface="Arial" pitchFamily="34" charset="0"/>
              </a:rPr>
              <a:t>Kulcsszavak: </a:t>
            </a:r>
            <a:r>
              <a:rPr lang="hu-HU" sz="1600" dirty="0">
                <a:latin typeface="Arial" pitchFamily="34" charset="0"/>
                <a:ea typeface="Arial Unicode MS" pitchFamily="34" charset="-128"/>
                <a:cs typeface="Arial" pitchFamily="34" charset="0"/>
              </a:rPr>
              <a:t>elérhető vízkészletek csökkenése, szennyezések </a:t>
            </a:r>
            <a:r>
              <a:rPr lang="hu-HU" sz="1600" dirty="0">
                <a:latin typeface="Arial" pitchFamily="34" charset="0"/>
                <a:ea typeface="Arial Unicode MS" pitchFamily="34" charset="-128"/>
                <a:cs typeface="Arial" pitchFamily="34" charset="0"/>
              </a:rPr>
              <a:t>növekedése, vízbiztonság, </a:t>
            </a:r>
            <a:r>
              <a:rPr lang="hu-HU" sz="1600" dirty="0">
                <a:latin typeface="Arial" pitchFamily="34" charset="0"/>
                <a:cs typeface="Arial" pitchFamily="34" charset="0"/>
              </a:rPr>
              <a:t>verseny a </a:t>
            </a:r>
            <a:r>
              <a:rPr lang="hu-HU" sz="1600" dirty="0">
                <a:latin typeface="Arial" pitchFamily="34" charset="0"/>
                <a:cs typeface="Arial" pitchFamily="34" charset="0"/>
              </a:rPr>
              <a:t>szűkülő készletekért</a:t>
            </a:r>
            <a:r>
              <a:rPr lang="hu-HU" sz="1600" dirty="0">
                <a:latin typeface="Arial" pitchFamily="34" charset="0"/>
                <a:cs typeface="Arial" pitchFamily="34" charset="0"/>
              </a:rPr>
              <a:t>, vízhasználati, vízszétosztási </a:t>
            </a:r>
            <a:r>
              <a:rPr lang="hu-HU" sz="1600" dirty="0">
                <a:latin typeface="Arial" pitchFamily="34" charset="0"/>
                <a:cs typeface="Arial" pitchFamily="34" charset="0"/>
              </a:rPr>
              <a:t>konfliktusok, </a:t>
            </a:r>
            <a:r>
              <a:rPr lang="hu-HU" sz="1600" dirty="0">
                <a:latin typeface="Arial" pitchFamily="34" charset="0"/>
                <a:ea typeface="Arial Unicode MS" pitchFamily="34" charset="-128"/>
                <a:cs typeface="Arial" pitchFamily="34" charset="0"/>
              </a:rPr>
              <a:t>biztonságos élelemtermelés, kiszámítható gazdálkodás, </a:t>
            </a:r>
            <a:endParaRPr lang="hu-HU" sz="1600" dirty="0">
              <a:latin typeface="Arial" pitchFamily="34" charset="0"/>
              <a:cs typeface="Arial" pitchFamily="34" charset="0"/>
            </a:endParaRPr>
          </a:p>
          <a:p>
            <a:pPr>
              <a:spcBef>
                <a:spcPts val="0"/>
              </a:spcBef>
              <a:buClr>
                <a:schemeClr val="tx1"/>
              </a:buClr>
              <a:defRPr/>
            </a:pPr>
            <a:endParaRPr lang="hu-HU" sz="1600" b="1" dirty="0">
              <a:solidFill>
                <a:srgbClr val="C00000"/>
              </a:solidFill>
              <a:latin typeface="Arial" pitchFamily="34" charset="0"/>
              <a:cs typeface="Arial" pitchFamily="34" charset="0"/>
            </a:endParaRPr>
          </a:p>
          <a:p>
            <a:pPr algn="ctr">
              <a:spcBef>
                <a:spcPts val="0"/>
              </a:spcBef>
              <a:buClr>
                <a:schemeClr val="tx1"/>
              </a:buClr>
              <a:defRPr/>
            </a:pPr>
            <a:r>
              <a:rPr lang="hu-HU" sz="3000" b="1" dirty="0">
                <a:solidFill>
                  <a:schemeClr val="tx2"/>
                </a:solidFill>
                <a:latin typeface="Times New Roman" pitchFamily="18" charset="0"/>
                <a:ea typeface="+mj-ea"/>
                <a:cs typeface="Times New Roman" pitchFamily="18" charset="0"/>
              </a:rPr>
              <a:t>Vízgazdálkodási</a:t>
            </a:r>
            <a:r>
              <a:rPr lang="hu-HU" sz="2000" b="1" dirty="0">
                <a:solidFill>
                  <a:schemeClr val="tx2"/>
                </a:solidFill>
                <a:latin typeface="Arial" pitchFamily="34" charset="0"/>
                <a:cs typeface="Arial" pitchFamily="34" charset="0"/>
              </a:rPr>
              <a:t> </a:t>
            </a:r>
            <a:r>
              <a:rPr lang="hu-HU" sz="3000" b="1" dirty="0">
                <a:solidFill>
                  <a:schemeClr val="tx2"/>
                </a:solidFill>
                <a:latin typeface="Times New Roman" pitchFamily="18" charset="0"/>
                <a:ea typeface="+mj-ea"/>
                <a:cs typeface="Times New Roman" pitchFamily="18" charset="0"/>
              </a:rPr>
              <a:t>konfliktusok megoldása a vízstratégia</a:t>
            </a:r>
            <a:r>
              <a:rPr lang="hu-HU" sz="1600" dirty="0">
                <a:latin typeface="Arial" pitchFamily="34" charset="0"/>
                <a:cs typeface="Arial" pitchFamily="34" charset="0"/>
              </a:rPr>
              <a:t/>
            </a:r>
            <a:br>
              <a:rPr lang="hu-HU" sz="1600" dirty="0">
                <a:latin typeface="Arial" pitchFamily="34" charset="0"/>
                <a:cs typeface="Arial" pitchFamily="34" charset="0"/>
              </a:rPr>
            </a:br>
            <a:endParaRPr lang="hu-HU" sz="1600" dirty="0">
              <a:solidFill>
                <a:srgbClr val="0070C0"/>
              </a:solidFill>
              <a:latin typeface="Arial" pitchFamily="34" charset="0"/>
              <a:ea typeface="Arial Unicode MS" pitchFamily="34" charset="-128"/>
              <a:cs typeface="Arial" pitchFamily="34" charset="0"/>
            </a:endParaRPr>
          </a:p>
          <a:p>
            <a:pPr>
              <a:spcBef>
                <a:spcPts val="0"/>
              </a:spcBef>
              <a:buClr>
                <a:schemeClr val="tx1"/>
              </a:buClr>
              <a:defRPr/>
            </a:pPr>
            <a:r>
              <a:rPr lang="hu-HU" sz="2000" dirty="0">
                <a:solidFill>
                  <a:srgbClr val="0070C0"/>
                </a:solidFill>
                <a:latin typeface="Arial" pitchFamily="34" charset="0"/>
                <a:ea typeface="Arial Unicode MS" pitchFamily="34" charset="-128"/>
                <a:cs typeface="Arial" pitchFamily="34" charset="0"/>
              </a:rPr>
              <a:t>Válaszokat kell adnunk (alkalmazkodás):</a:t>
            </a:r>
          </a:p>
          <a:p>
            <a:pPr>
              <a:spcAft>
                <a:spcPts val="600"/>
              </a:spcAft>
              <a:buFont typeface="Arial" charset="0"/>
              <a:buChar char="•"/>
              <a:defRPr/>
            </a:pPr>
            <a:r>
              <a:rPr lang="hu-HU" sz="1600" dirty="0">
                <a:latin typeface="Arial" pitchFamily="34" charset="0"/>
                <a:ea typeface="Arial Unicode MS" pitchFamily="34" charset="-128"/>
                <a:cs typeface="Arial" pitchFamily="34" charset="0"/>
              </a:rPr>
              <a:t> rendelkezünk-e elegendő mennyiségű és minőségű </a:t>
            </a:r>
            <a:r>
              <a:rPr lang="hu-HU" sz="1600" b="1" u="sng" dirty="0">
                <a:latin typeface="Arial" pitchFamily="34" charset="0"/>
                <a:ea typeface="Arial Unicode MS" pitchFamily="34" charset="-128"/>
                <a:cs typeface="Arial" pitchFamily="34" charset="0"/>
              </a:rPr>
              <a:t>vízkészlet</a:t>
            </a:r>
            <a:r>
              <a:rPr lang="hu-HU" sz="1600" dirty="0">
                <a:latin typeface="Arial" pitchFamily="34" charset="0"/>
                <a:ea typeface="Arial Unicode MS" pitchFamily="34" charset="-128"/>
                <a:cs typeface="Arial" pitchFamily="34" charset="0"/>
              </a:rPr>
              <a:t>tel;</a:t>
            </a:r>
          </a:p>
          <a:p>
            <a:pPr>
              <a:spcAft>
                <a:spcPts val="600"/>
              </a:spcAft>
              <a:buFont typeface="Arial" charset="0"/>
              <a:buChar char="•"/>
              <a:defRPr/>
            </a:pPr>
            <a:r>
              <a:rPr lang="hu-HU" sz="1600" dirty="0">
                <a:latin typeface="Arial" pitchFamily="34" charset="0"/>
                <a:ea typeface="Arial Unicode MS" pitchFamily="34" charset="-128"/>
                <a:cs typeface="Arial" pitchFamily="34" charset="0"/>
              </a:rPr>
              <a:t> milyen mértékű a </a:t>
            </a:r>
            <a:r>
              <a:rPr lang="hu-HU" sz="1600" b="1" u="sng" dirty="0">
                <a:latin typeface="Arial" pitchFamily="34" charset="0"/>
                <a:ea typeface="Arial Unicode MS" pitchFamily="34" charset="-128"/>
                <a:cs typeface="Arial" pitchFamily="34" charset="0"/>
              </a:rPr>
              <a:t>biztonság</a:t>
            </a:r>
            <a:r>
              <a:rPr lang="hu-HU" sz="1600" dirty="0">
                <a:latin typeface="Arial" pitchFamily="34" charset="0"/>
                <a:ea typeface="Arial Unicode MS" pitchFamily="34" charset="-128"/>
                <a:cs typeface="Arial" pitchFamily="34" charset="0"/>
              </a:rPr>
              <a:t>, és mekkorák a </a:t>
            </a:r>
            <a:r>
              <a:rPr lang="hu-HU" sz="1600" b="1" u="sng" dirty="0">
                <a:latin typeface="Arial" pitchFamily="34" charset="0"/>
                <a:ea typeface="Arial Unicode MS" pitchFamily="34" charset="-128"/>
                <a:cs typeface="Arial" pitchFamily="34" charset="0"/>
              </a:rPr>
              <a:t>kockázat</a:t>
            </a:r>
            <a:r>
              <a:rPr lang="hu-HU" sz="1600" dirty="0">
                <a:latin typeface="Arial" pitchFamily="34" charset="0"/>
                <a:ea typeface="Arial Unicode MS" pitchFamily="34" charset="-128"/>
                <a:cs typeface="Arial" pitchFamily="34" charset="0"/>
              </a:rPr>
              <a:t>ok;</a:t>
            </a:r>
          </a:p>
          <a:p>
            <a:pPr>
              <a:spcAft>
                <a:spcPts val="600"/>
              </a:spcAft>
              <a:buFont typeface="Arial" charset="0"/>
              <a:buChar char="•"/>
              <a:defRPr/>
            </a:pPr>
            <a:r>
              <a:rPr lang="hu-HU" sz="1600" dirty="0">
                <a:latin typeface="Arial" pitchFamily="34" charset="0"/>
                <a:ea typeface="Arial Unicode MS" pitchFamily="34" charset="-128"/>
                <a:cs typeface="Arial" pitchFamily="34" charset="0"/>
              </a:rPr>
              <a:t> milyen mértékbe szolgálja a mezőgazdasági termelés kiszámíthatóságát és biztonságát, az  </a:t>
            </a:r>
          </a:p>
          <a:p>
            <a:pPr>
              <a:spcAft>
                <a:spcPts val="600"/>
              </a:spcAft>
              <a:defRPr/>
            </a:pPr>
            <a:r>
              <a:rPr lang="hu-HU" sz="1600" b="1" dirty="0">
                <a:latin typeface="Arial" pitchFamily="34" charset="0"/>
                <a:ea typeface="Arial Unicode MS" pitchFamily="34" charset="-128"/>
                <a:cs typeface="Arial" pitchFamily="34" charset="0"/>
              </a:rPr>
              <a:t>  </a:t>
            </a:r>
            <a:r>
              <a:rPr lang="hu-HU" sz="1600" b="1" u="sng" dirty="0">
                <a:latin typeface="Arial" pitchFamily="34" charset="0"/>
                <a:ea typeface="Arial Unicode MS" pitchFamily="34" charset="-128"/>
                <a:cs typeface="Arial" pitchFamily="34" charset="0"/>
              </a:rPr>
              <a:t>öntözéses-gazdálkodás</a:t>
            </a:r>
            <a:r>
              <a:rPr lang="hu-HU" sz="1600" b="1" dirty="0">
                <a:latin typeface="Arial" pitchFamily="34" charset="0"/>
                <a:ea typeface="Arial Unicode MS" pitchFamily="34" charset="-128"/>
                <a:cs typeface="Arial" pitchFamily="34" charset="0"/>
              </a:rPr>
              <a:t> </a:t>
            </a:r>
            <a:r>
              <a:rPr lang="hu-HU" sz="1600" dirty="0">
                <a:latin typeface="Arial" pitchFamily="34" charset="0"/>
                <a:ea typeface="Arial Unicode MS" pitchFamily="34" charset="-128"/>
                <a:cs typeface="Arial" pitchFamily="34" charset="0"/>
              </a:rPr>
              <a:t>elősegítését, az </a:t>
            </a:r>
            <a:r>
              <a:rPr lang="hu-HU" sz="1600" b="1" dirty="0">
                <a:latin typeface="Arial" pitchFamily="34" charset="0"/>
                <a:ea typeface="Arial Unicode MS" pitchFamily="34" charset="-128"/>
                <a:cs typeface="Arial" pitchFamily="34" charset="0"/>
              </a:rPr>
              <a:t>integrációt</a:t>
            </a:r>
            <a:r>
              <a:rPr lang="hu-HU" sz="1600" dirty="0">
                <a:latin typeface="Arial" pitchFamily="34" charset="0"/>
                <a:ea typeface="Arial Unicode MS" pitchFamily="34" charset="-128"/>
                <a:cs typeface="Arial" pitchFamily="34" charset="0"/>
              </a:rPr>
              <a:t>;</a:t>
            </a:r>
          </a:p>
          <a:p>
            <a:pPr>
              <a:spcAft>
                <a:spcPts val="600"/>
              </a:spcAft>
              <a:buFont typeface="Arial" charset="0"/>
              <a:buChar char="•"/>
              <a:defRPr/>
            </a:pPr>
            <a:r>
              <a:rPr lang="hu-HU" sz="1600" dirty="0">
                <a:latin typeface="Arial" pitchFamily="34" charset="0"/>
                <a:ea typeface="Arial Unicode MS" pitchFamily="34" charset="-128"/>
                <a:cs typeface="Arial" pitchFamily="34" charset="0"/>
              </a:rPr>
              <a:t> milyen mértékben szolgálja a vízgazdálkodás a </a:t>
            </a:r>
            <a:r>
              <a:rPr lang="hu-HU" sz="1600" b="1" u="sng" dirty="0">
                <a:latin typeface="Arial" pitchFamily="34" charset="0"/>
                <a:ea typeface="Arial Unicode MS" pitchFamily="34" charset="-128"/>
                <a:cs typeface="Arial" pitchFamily="34" charset="0"/>
              </a:rPr>
              <a:t>gazdaság, a társadalom, a vidék fejlődését</a:t>
            </a:r>
            <a:r>
              <a:rPr lang="hu-HU" sz="1600" dirty="0">
                <a:latin typeface="Arial" pitchFamily="34" charset="0"/>
                <a:ea typeface="Arial Unicode MS" pitchFamily="34" charset="-128"/>
                <a:cs typeface="Arial" pitchFamily="34" charset="0"/>
              </a:rPr>
              <a:t>;</a:t>
            </a:r>
          </a:p>
          <a:p>
            <a:pPr>
              <a:spcAft>
                <a:spcPts val="600"/>
              </a:spcAft>
              <a:buFont typeface="Arial" charset="0"/>
              <a:buChar char="•"/>
              <a:defRPr/>
            </a:pPr>
            <a:r>
              <a:rPr lang="hu-HU" sz="1600" dirty="0">
                <a:latin typeface="Arial" pitchFamily="34" charset="0"/>
                <a:ea typeface="Arial Unicode MS" pitchFamily="34" charset="-128"/>
                <a:cs typeface="Arial" pitchFamily="34" charset="0"/>
              </a:rPr>
              <a:t> a hazai vízgazdálkodás mennyire szolgálja az </a:t>
            </a:r>
            <a:r>
              <a:rPr lang="hu-HU" sz="1600" b="1" u="sng" dirty="0">
                <a:latin typeface="Arial" pitchFamily="34" charset="0"/>
                <a:ea typeface="Arial Unicode MS" pitchFamily="34" charset="-128"/>
                <a:cs typeface="Arial" pitchFamily="34" charset="0"/>
              </a:rPr>
              <a:t>életminőség javítását</a:t>
            </a:r>
            <a:r>
              <a:rPr lang="hu-HU" sz="1600" dirty="0">
                <a:latin typeface="Arial" pitchFamily="34" charset="0"/>
                <a:ea typeface="Arial Unicode MS" pitchFamily="34" charset="-128"/>
                <a:cs typeface="Arial" pitchFamily="34" charset="0"/>
              </a:rPr>
              <a:t>;</a:t>
            </a:r>
          </a:p>
          <a:p>
            <a:pPr>
              <a:spcAft>
                <a:spcPts val="600"/>
              </a:spcAft>
              <a:buFont typeface="Arial" charset="0"/>
              <a:buChar char="•"/>
              <a:defRPr/>
            </a:pPr>
            <a:r>
              <a:rPr lang="hu-HU" sz="1600" dirty="0">
                <a:latin typeface="Arial" pitchFamily="34" charset="0"/>
                <a:ea typeface="Arial Unicode MS" pitchFamily="34" charset="-128"/>
                <a:cs typeface="Arial" pitchFamily="34" charset="0"/>
              </a:rPr>
              <a:t> mennyire érvényesülnek az </a:t>
            </a:r>
            <a:r>
              <a:rPr lang="hu-HU" sz="1600" b="1" u="sng" dirty="0">
                <a:latin typeface="Arial" pitchFamily="34" charset="0"/>
                <a:ea typeface="Arial Unicode MS" pitchFamily="34" charset="-128"/>
                <a:cs typeface="Arial" pitchFamily="34" charset="0"/>
              </a:rPr>
              <a:t>ökológia</a:t>
            </a:r>
            <a:r>
              <a:rPr lang="hu-HU" sz="1600" dirty="0">
                <a:latin typeface="Arial" pitchFamily="34" charset="0"/>
                <a:ea typeface="Arial Unicode MS" pitchFamily="34" charset="-128"/>
                <a:cs typeface="Arial" pitchFamily="34" charset="0"/>
              </a:rPr>
              <a:t>i, </a:t>
            </a:r>
            <a:r>
              <a:rPr lang="hu-HU" sz="1600" b="1" u="sng" dirty="0">
                <a:latin typeface="Arial" pitchFamily="34" charset="0"/>
                <a:ea typeface="Arial Unicode MS" pitchFamily="34" charset="-128"/>
                <a:cs typeface="Arial" pitchFamily="34" charset="0"/>
              </a:rPr>
              <a:t>ökonómia</a:t>
            </a:r>
            <a:r>
              <a:rPr lang="hu-HU" sz="1600" dirty="0">
                <a:latin typeface="Arial" pitchFamily="34" charset="0"/>
                <a:ea typeface="Arial Unicode MS" pitchFamily="34" charset="-128"/>
                <a:cs typeface="Arial" pitchFamily="34" charset="0"/>
              </a:rPr>
              <a:t>i szempontok;</a:t>
            </a:r>
          </a:p>
          <a:p>
            <a:pPr>
              <a:spcAft>
                <a:spcPts val="600"/>
              </a:spcAft>
              <a:buFont typeface="Arial" charset="0"/>
              <a:buChar char="•"/>
              <a:defRPr/>
            </a:pPr>
            <a:r>
              <a:rPr lang="hu-HU" sz="1600" dirty="0">
                <a:latin typeface="Arial" pitchFamily="34" charset="0"/>
                <a:ea typeface="Arial Unicode MS" pitchFamily="34" charset="-128"/>
                <a:cs typeface="Arial" pitchFamily="34" charset="0"/>
              </a:rPr>
              <a:t> mennyire hatékony az </a:t>
            </a:r>
            <a:r>
              <a:rPr lang="hu-HU" sz="1600" b="1" u="sng" dirty="0">
                <a:latin typeface="Arial" pitchFamily="34" charset="0"/>
                <a:ea typeface="Arial Unicode MS" pitchFamily="34" charset="-128"/>
                <a:cs typeface="Arial" pitchFamily="34" charset="0"/>
              </a:rPr>
              <a:t>intézményi rendszer </a:t>
            </a:r>
            <a:r>
              <a:rPr lang="hu-HU" sz="1600" dirty="0">
                <a:latin typeface="Arial" pitchFamily="34" charset="0"/>
                <a:ea typeface="Arial Unicode MS" pitchFamily="34" charset="-128"/>
                <a:cs typeface="Arial" pitchFamily="34" charset="0"/>
              </a:rPr>
              <a:t>működése, milyen legyen az intézmény rendszer?</a:t>
            </a:r>
            <a:endParaRPr lang="hu-HU" sz="1600" dirty="0">
              <a:latin typeface="Arial" pitchFamily="34" charset="0"/>
              <a:ea typeface="Arial Unicode MS" pitchFamily="34" charset="-128"/>
              <a:cs typeface="Arial" pitchFamily="34" charset="0"/>
            </a:endParaRPr>
          </a:p>
        </p:txBody>
      </p:sp>
      <p:sp>
        <p:nvSpPr>
          <p:cNvPr id="5" name="Téglalap 4"/>
          <p:cNvSpPr/>
          <p:nvPr/>
        </p:nvSpPr>
        <p:spPr>
          <a:xfrm>
            <a:off x="0" y="349250"/>
            <a:ext cx="8893175" cy="554038"/>
          </a:xfrm>
          <a:prstGeom prst="rect">
            <a:avLst/>
          </a:prstGeom>
        </p:spPr>
        <p:txBody>
          <a:bodyPr>
            <a:spAutoFit/>
          </a:bodyPr>
          <a:lstStyle/>
          <a:p>
            <a:pPr algn="ctr">
              <a:spcAft>
                <a:spcPts val="600"/>
              </a:spcAft>
              <a:defRPr/>
            </a:pPr>
            <a:r>
              <a:rPr lang="hu-HU" sz="3000" b="1" dirty="0">
                <a:solidFill>
                  <a:schemeClr val="accent2">
                    <a:lumMod val="50000"/>
                  </a:schemeClr>
                </a:solidFill>
                <a:latin typeface="Times New Roman" pitchFamily="18" charset="0"/>
                <a:ea typeface="+mj-ea"/>
                <a:cs typeface="Times New Roman" pitchFamily="18" charset="0"/>
              </a:rPr>
              <a:t>„A víz akkor és ott legyen, ahol, és amikor kell”</a:t>
            </a:r>
            <a:r>
              <a:rPr lang="hu-HU" sz="3000" b="1" dirty="0">
                <a:solidFill>
                  <a:srgbClr val="A69765"/>
                </a:solidFill>
                <a:latin typeface="Times New Roman" pitchFamily="18" charset="0"/>
                <a:ea typeface="+mj-ea"/>
                <a:cs typeface="Times New Roman" pitchFamily="18" charset="0"/>
              </a:rPr>
              <a:t>	</a:t>
            </a:r>
          </a:p>
        </p:txBody>
      </p:sp>
    </p:spTree>
  </p:cSld>
  <p:clrMapOvr>
    <a:masterClrMapping/>
  </p:clrMapOvr>
  <p:transition spd="slow" advTm="3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zövegdoboz 1"/>
          <p:cNvSpPr txBox="1">
            <a:spLocks noChangeArrowheads="1"/>
          </p:cNvSpPr>
          <p:nvPr/>
        </p:nvSpPr>
        <p:spPr bwMode="auto">
          <a:xfrm>
            <a:off x="468313" y="774700"/>
            <a:ext cx="8280400" cy="5448300"/>
          </a:xfrm>
          <a:prstGeom prst="rect">
            <a:avLst/>
          </a:prstGeom>
          <a:noFill/>
          <a:ln w="9525">
            <a:noFill/>
            <a:miter lim="800000"/>
            <a:headEnd/>
            <a:tailEnd/>
          </a:ln>
        </p:spPr>
        <p:txBody>
          <a:bodyPr>
            <a:spAutoFit/>
          </a:bodyPr>
          <a:lstStyle/>
          <a:p>
            <a:pPr algn="ctr"/>
            <a:r>
              <a:rPr lang="hu-HU" sz="3000" b="1">
                <a:solidFill>
                  <a:srgbClr val="A29061"/>
                </a:solidFill>
                <a:latin typeface="Times New Roman" pitchFamily="18" charset="0"/>
              </a:rPr>
              <a:t>A Nemzeti Vízstratégia </a:t>
            </a:r>
          </a:p>
          <a:p>
            <a:pPr algn="just"/>
            <a:r>
              <a:rPr lang="hu-HU">
                <a:solidFill>
                  <a:srgbClr val="000000"/>
                </a:solidFill>
              </a:rPr>
              <a:t> </a:t>
            </a:r>
          </a:p>
          <a:p>
            <a:pPr algn="just"/>
            <a:r>
              <a:rPr lang="hu-HU" sz="2000">
                <a:solidFill>
                  <a:srgbClr val="000000"/>
                </a:solidFill>
              </a:rPr>
              <a:t>A </a:t>
            </a:r>
            <a:r>
              <a:rPr lang="hu-HU" sz="2000" b="1">
                <a:solidFill>
                  <a:srgbClr val="000000"/>
                </a:solidFill>
              </a:rPr>
              <a:t>vizek mennyiségi és minőségi védelmé</a:t>
            </a:r>
            <a:r>
              <a:rPr lang="hu-HU" sz="2000">
                <a:solidFill>
                  <a:srgbClr val="000000"/>
                </a:solidFill>
              </a:rPr>
              <a:t>nek, a vízhasználatok (beleértve az ivóvízellátást, az ipari és öntözési célú vízkivételeket, az ökológiai vízigényeket) szükségleteinek, </a:t>
            </a:r>
            <a:r>
              <a:rPr lang="hu-HU" sz="2000" b="1">
                <a:solidFill>
                  <a:srgbClr val="000000"/>
                </a:solidFill>
              </a:rPr>
              <a:t>a vizek többletéből vagy hiányából eredő káros hatások</a:t>
            </a:r>
            <a:r>
              <a:rPr lang="hu-HU" sz="2000">
                <a:solidFill>
                  <a:srgbClr val="000000"/>
                </a:solidFill>
              </a:rPr>
              <a:t> csökkentésének, megelőzésének biztosítása. </a:t>
            </a:r>
          </a:p>
          <a:p>
            <a:pPr algn="just"/>
            <a:endParaRPr lang="hu-HU" sz="2000" b="1">
              <a:solidFill>
                <a:srgbClr val="000000"/>
              </a:solidFill>
            </a:endParaRPr>
          </a:p>
          <a:p>
            <a:pPr algn="just"/>
            <a:r>
              <a:rPr lang="hu-HU" sz="2000" b="1">
                <a:solidFill>
                  <a:srgbClr val="000000"/>
                </a:solidFill>
              </a:rPr>
              <a:t>Időtávja: rövid távú teendők</a:t>
            </a:r>
            <a:r>
              <a:rPr lang="hu-HU" sz="2000">
                <a:solidFill>
                  <a:srgbClr val="000000"/>
                </a:solidFill>
              </a:rPr>
              <a:t>     </a:t>
            </a:r>
            <a:r>
              <a:rPr lang="hu-HU" sz="2000" b="1">
                <a:solidFill>
                  <a:srgbClr val="000000"/>
                </a:solidFill>
              </a:rPr>
              <a:t>-2014</a:t>
            </a:r>
          </a:p>
          <a:p>
            <a:pPr algn="just"/>
            <a:r>
              <a:rPr lang="hu-HU" sz="2000" b="1">
                <a:solidFill>
                  <a:srgbClr val="000000"/>
                </a:solidFill>
              </a:rPr>
              <a:t>	 középtávú teendők</a:t>
            </a:r>
            <a:r>
              <a:rPr lang="hu-HU" sz="2000">
                <a:solidFill>
                  <a:srgbClr val="000000"/>
                </a:solidFill>
              </a:rPr>
              <a:t>    </a:t>
            </a:r>
            <a:r>
              <a:rPr lang="hu-HU" sz="2000" b="1">
                <a:solidFill>
                  <a:srgbClr val="000000"/>
                </a:solidFill>
              </a:rPr>
              <a:t>-2021     a Víz Keretirányelv és az EU  </a:t>
            </a:r>
          </a:p>
          <a:p>
            <a:pPr algn="just"/>
            <a:r>
              <a:rPr lang="hu-HU" sz="2000" b="1">
                <a:solidFill>
                  <a:srgbClr val="000000"/>
                </a:solidFill>
              </a:rPr>
              <a:t>                hosszú távú teendők</a:t>
            </a:r>
            <a:r>
              <a:rPr lang="hu-HU" sz="2000">
                <a:solidFill>
                  <a:srgbClr val="000000"/>
                </a:solidFill>
              </a:rPr>
              <a:t> </a:t>
            </a:r>
            <a:r>
              <a:rPr lang="hu-HU" sz="2000" b="1">
                <a:solidFill>
                  <a:srgbClr val="000000"/>
                </a:solidFill>
              </a:rPr>
              <a:t>-2027             finanszírozás szerint</a:t>
            </a:r>
          </a:p>
          <a:p>
            <a:pPr algn="just"/>
            <a:r>
              <a:rPr lang="hu-HU" sz="2000" b="1">
                <a:solidFill>
                  <a:srgbClr val="000000"/>
                </a:solidFill>
              </a:rPr>
              <a:t>	</a:t>
            </a:r>
            <a:endParaRPr lang="hu-HU" sz="2000">
              <a:solidFill>
                <a:srgbClr val="000000"/>
              </a:solidFill>
            </a:endParaRPr>
          </a:p>
          <a:p>
            <a:pPr algn="just"/>
            <a:r>
              <a:rPr lang="hu-HU" sz="2000">
                <a:solidFill>
                  <a:srgbClr val="000000"/>
                </a:solidFill>
              </a:rPr>
              <a:t>A stratégia az alkotmányos alapelvekre, a hazai és EU szabályozásra, a már elkészített egyéb stratégiákra, tervekre, programokra épül, mint a Víz Keretirányelv szerint elkészített Vízgyűjtő-gazdálkodási Tervek, a Nemzeti Környezetvédelmi Program, a Nemzeti Vidékstratégia, az Új Széchenyi Terv, az EU Duna Régió Stratégia, stb.). </a:t>
            </a:r>
          </a:p>
        </p:txBody>
      </p:sp>
      <p:sp>
        <p:nvSpPr>
          <p:cNvPr id="3" name="Jobb oldali kapcsos zárójel 2"/>
          <p:cNvSpPr/>
          <p:nvPr/>
        </p:nvSpPr>
        <p:spPr>
          <a:xfrm>
            <a:off x="5076825" y="3498850"/>
            <a:ext cx="71438" cy="10096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hu-HU" dirty="0">
              <a:solidFill>
                <a:prstClr val="black"/>
              </a:solidFill>
            </a:endParaRPr>
          </a:p>
        </p:txBody>
      </p:sp>
    </p:spTree>
  </p:cSld>
  <p:clrMapOvr>
    <a:masterClrMapping/>
  </p:clrMapOvr>
  <p:transition spd="slow" advTm="3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468313" y="836613"/>
            <a:ext cx="8229600" cy="779462"/>
          </a:xfrm>
        </p:spPr>
        <p:txBody>
          <a:bodyPr>
            <a:normAutofit fontScale="90000"/>
          </a:bodyPr>
          <a:lstStyle/>
          <a:p>
            <a:pPr algn="ctr">
              <a:defRPr/>
            </a:pPr>
            <a:r>
              <a:rPr lang="hu-HU" sz="4600" b="1" dirty="0" smtClean="0"/>
              <a:t>KÖVETENDŐK</a:t>
            </a:r>
          </a:p>
        </p:txBody>
      </p:sp>
      <p:sp>
        <p:nvSpPr>
          <p:cNvPr id="29699" name="Rectangle 3"/>
          <p:cNvSpPr>
            <a:spLocks noGrp="1"/>
          </p:cNvSpPr>
          <p:nvPr>
            <p:ph idx="1"/>
          </p:nvPr>
        </p:nvSpPr>
        <p:spPr>
          <a:xfrm>
            <a:off x="179388" y="1700213"/>
            <a:ext cx="8785225" cy="4824412"/>
          </a:xfrm>
        </p:spPr>
        <p:txBody>
          <a:bodyPr/>
          <a:lstStyle/>
          <a:p>
            <a:pPr>
              <a:lnSpc>
                <a:spcPct val="90000"/>
              </a:lnSpc>
              <a:defRPr/>
            </a:pPr>
            <a:r>
              <a:rPr lang="hu-HU" sz="2400" dirty="0" smtClean="0"/>
              <a:t>A megelőzés elve</a:t>
            </a:r>
          </a:p>
          <a:p>
            <a:pPr>
              <a:lnSpc>
                <a:spcPct val="90000"/>
              </a:lnSpc>
              <a:defRPr/>
            </a:pPr>
            <a:r>
              <a:rPr lang="hu-HU" sz="2400" dirty="0" smtClean="0"/>
              <a:t>Az elővigyázatosság elve </a:t>
            </a:r>
          </a:p>
          <a:p>
            <a:pPr>
              <a:lnSpc>
                <a:spcPct val="90000"/>
              </a:lnSpc>
              <a:defRPr/>
            </a:pPr>
            <a:r>
              <a:rPr lang="hu-HU" sz="2400" dirty="0" smtClean="0"/>
              <a:t>A megalapozottság elve</a:t>
            </a:r>
          </a:p>
          <a:p>
            <a:pPr>
              <a:lnSpc>
                <a:spcPct val="90000"/>
              </a:lnSpc>
              <a:defRPr/>
            </a:pPr>
            <a:r>
              <a:rPr lang="hu-HU" sz="2400" dirty="0" smtClean="0"/>
              <a:t>Az élőhelyekre épülő vízgazdálkodás elve</a:t>
            </a:r>
          </a:p>
          <a:p>
            <a:pPr>
              <a:lnSpc>
                <a:spcPct val="90000"/>
              </a:lnSpc>
              <a:defRPr/>
            </a:pPr>
            <a:r>
              <a:rPr lang="hu-HU" sz="2400" dirty="0" smtClean="0"/>
              <a:t>Az integrálás elve</a:t>
            </a:r>
          </a:p>
          <a:p>
            <a:pPr>
              <a:lnSpc>
                <a:spcPct val="90000"/>
              </a:lnSpc>
              <a:defRPr/>
            </a:pPr>
            <a:r>
              <a:rPr lang="hu-HU" sz="2400" dirty="0" smtClean="0"/>
              <a:t>A még elviselhető kockázat elve</a:t>
            </a:r>
          </a:p>
          <a:p>
            <a:pPr>
              <a:lnSpc>
                <a:spcPct val="90000"/>
              </a:lnSpc>
              <a:defRPr/>
            </a:pPr>
            <a:r>
              <a:rPr lang="hu-HU" sz="2400" dirty="0" smtClean="0"/>
              <a:t>A költségmegtérülés, de legalább a költséghasznosulás elve</a:t>
            </a:r>
          </a:p>
          <a:p>
            <a:pPr>
              <a:lnSpc>
                <a:spcPct val="90000"/>
              </a:lnSpc>
              <a:defRPr/>
            </a:pPr>
            <a:r>
              <a:rPr lang="hu-HU" sz="2400" dirty="0" smtClean="0"/>
              <a:t>Hazai sajátosság: közcélúság, közfeladat, közérdek érvényesítésének lehetőségei,</a:t>
            </a:r>
          </a:p>
          <a:p>
            <a:pPr>
              <a:lnSpc>
                <a:spcPct val="90000"/>
              </a:lnSpc>
              <a:defRPr/>
            </a:pPr>
            <a:r>
              <a:rPr lang="hu-HU" sz="2400" dirty="0" smtClean="0"/>
              <a:t>Társadalom bevonásának követelménye,</a:t>
            </a:r>
          </a:p>
          <a:p>
            <a:pPr>
              <a:lnSpc>
                <a:spcPct val="90000"/>
              </a:lnSpc>
              <a:defRPr/>
            </a:pPr>
            <a:r>
              <a:rPr lang="hu-HU" sz="2400" dirty="0" smtClean="0"/>
              <a:t>Közmegegyezés elve (konszenzuson alapuló döntés)</a:t>
            </a:r>
          </a:p>
          <a:p>
            <a:pPr>
              <a:lnSpc>
                <a:spcPct val="90000"/>
              </a:lnSpc>
              <a:defRPr/>
            </a:pPr>
            <a:endParaRPr lang="hu-HU" dirty="0" smtClean="0"/>
          </a:p>
          <a:p>
            <a:pPr marL="0" indent="0">
              <a:lnSpc>
                <a:spcPct val="90000"/>
              </a:lnSpc>
              <a:buFontTx/>
              <a:buNone/>
              <a:defRPr/>
            </a:pPr>
            <a:endParaRPr lang="hu-HU" dirty="0" smtClean="0"/>
          </a:p>
        </p:txBody>
      </p:sp>
      <p:sp>
        <p:nvSpPr>
          <p:cNvPr id="160771" name="Dia számának helye 1"/>
          <p:cNvSpPr>
            <a:spLocks noGrp="1"/>
          </p:cNvSpPr>
          <p:nvPr>
            <p:ph type="sldNum" sz="quarter" idx="4294967295"/>
          </p:nvPr>
        </p:nvSpPr>
        <p:spPr bwMode="auto">
          <a:xfrm>
            <a:off x="8382000" y="6356350"/>
            <a:ext cx="762000" cy="365125"/>
          </a:xfrm>
          <a:prstGeom prst="rect">
            <a:avLst/>
          </a:prstGeom>
          <a:noFill/>
          <a:ln>
            <a:miter lim="800000"/>
            <a:headEnd/>
            <a:tailEnd/>
          </a:ln>
        </p:spPr>
        <p:txBody>
          <a:bodyPr/>
          <a:lstStyle/>
          <a:p>
            <a:fld id="{511BBB8C-BFA0-4206-A46B-C3FAC17CBB29}" type="slidenum">
              <a:rPr lang="hu-HU"/>
              <a:pPr/>
              <a:t>28</a:t>
            </a:fld>
            <a:endParaRPr lang="hu-HU"/>
          </a:p>
        </p:txBody>
      </p:sp>
    </p:spTree>
  </p:cSld>
  <p:clrMapOvr>
    <a:masterClrMapping/>
  </p:clrMapOvr>
  <p:transition advTm="3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Tartalom helye 6" descr="corn.JPG"/>
          <p:cNvPicPr>
            <a:picLocks noGrp="1" noChangeAspect="1"/>
          </p:cNvPicPr>
          <p:nvPr>
            <p:ph idx="1"/>
          </p:nvPr>
        </p:nvPicPr>
        <p:blipFill>
          <a:blip r:embed="rId3"/>
          <a:srcRect/>
          <a:stretch>
            <a:fillRect/>
          </a:stretch>
        </p:blipFill>
        <p:spPr>
          <a:xfrm>
            <a:off x="6804025" y="4437063"/>
            <a:ext cx="2114550" cy="1601787"/>
          </a:xfrm>
        </p:spPr>
      </p:pic>
      <p:sp>
        <p:nvSpPr>
          <p:cNvPr id="2" name="Cím 1"/>
          <p:cNvSpPr>
            <a:spLocks noGrp="1"/>
          </p:cNvSpPr>
          <p:nvPr>
            <p:ph type="title"/>
          </p:nvPr>
        </p:nvSpPr>
        <p:spPr>
          <a:xfrm>
            <a:off x="0" y="908050"/>
            <a:ext cx="7092950" cy="784225"/>
          </a:xfrm>
        </p:spPr>
        <p:txBody>
          <a:bodyPr rtlCol="0">
            <a:noAutofit/>
          </a:bodyPr>
          <a:lstStyle/>
          <a:p>
            <a:pPr algn="ctr">
              <a:defRPr/>
            </a:pPr>
            <a:r>
              <a:rPr lang="hu-HU" sz="3000" b="1" dirty="0" smtClean="0">
                <a:solidFill>
                  <a:srgbClr val="A29061"/>
                </a:solidFill>
                <a:latin typeface="Times New Roman" pitchFamily="18" charset="0"/>
                <a:ea typeface="+mn-ea"/>
              </a:rPr>
              <a:t>Területi vízgazdálkodás, öntözésfejlesztés, aszálykezelés</a:t>
            </a:r>
            <a:endParaRPr lang="hu-HU" sz="3000" b="1" dirty="0">
              <a:solidFill>
                <a:srgbClr val="A29061"/>
              </a:solidFill>
              <a:latin typeface="Times New Roman" pitchFamily="18" charset="0"/>
              <a:ea typeface="+mn-ea"/>
            </a:endParaRPr>
          </a:p>
        </p:txBody>
      </p:sp>
      <p:sp>
        <p:nvSpPr>
          <p:cNvPr id="5" name="Szövegdoboz 4"/>
          <p:cNvSpPr txBox="1"/>
          <p:nvPr/>
        </p:nvSpPr>
        <p:spPr>
          <a:xfrm>
            <a:off x="323850" y="1916113"/>
            <a:ext cx="8351838" cy="3048000"/>
          </a:xfrm>
          <a:prstGeom prst="rect">
            <a:avLst/>
          </a:prstGeom>
          <a:noFill/>
        </p:spPr>
        <p:txBody>
          <a:bodyPr>
            <a:spAutoFit/>
          </a:bodyPr>
          <a:lstStyle/>
          <a:p>
            <a:pPr>
              <a:defRPr/>
            </a:pPr>
            <a:r>
              <a:rPr lang="hu-HU" sz="1600" b="1" dirty="0">
                <a:solidFill>
                  <a:schemeClr val="tx2">
                    <a:lumMod val="60000"/>
                    <a:lumOff val="40000"/>
                  </a:schemeClr>
                </a:solidFill>
                <a:latin typeface="Arial" pitchFamily="34" charset="0"/>
                <a:cs typeface="Arial" pitchFamily="34" charset="0"/>
              </a:rPr>
              <a:t>Célkitűzések:</a:t>
            </a:r>
          </a:p>
          <a:p>
            <a:pPr>
              <a:buFont typeface="Arial" pitchFamily="34" charset="0"/>
              <a:buChar char="•"/>
              <a:defRPr/>
            </a:pPr>
            <a:r>
              <a:rPr lang="hu-HU" sz="1600" dirty="0">
                <a:latin typeface="Arial" pitchFamily="34" charset="0"/>
                <a:cs typeface="Arial" pitchFamily="34" charset="0"/>
              </a:rPr>
              <a:t> Gyors vízelvezetés és </a:t>
            </a:r>
            <a:r>
              <a:rPr lang="hu-HU" sz="1600" b="1" dirty="0">
                <a:latin typeface="Arial" pitchFamily="34" charset="0"/>
                <a:cs typeface="Arial" pitchFamily="34" charset="0"/>
              </a:rPr>
              <a:t>Vízvisszatartás</a:t>
            </a:r>
          </a:p>
          <a:p>
            <a:pPr>
              <a:buFont typeface="Arial" pitchFamily="34" charset="0"/>
              <a:buChar char="•"/>
              <a:defRPr/>
            </a:pPr>
            <a:r>
              <a:rPr lang="hu-HU" sz="1600" dirty="0">
                <a:latin typeface="Arial" pitchFamily="34" charset="0"/>
                <a:cs typeface="Arial" pitchFamily="34" charset="0"/>
              </a:rPr>
              <a:t> A klímaváltozás hatásainak mérséklése, beleértve az </a:t>
            </a:r>
            <a:r>
              <a:rPr lang="hu-HU" sz="1600" b="1" dirty="0">
                <a:latin typeface="Arial" pitchFamily="34" charset="0"/>
                <a:cs typeface="Arial" pitchFamily="34" charset="0"/>
              </a:rPr>
              <a:t>aszálykezelés</a:t>
            </a:r>
            <a:r>
              <a:rPr lang="hu-HU" sz="1600" dirty="0">
                <a:latin typeface="Arial" pitchFamily="34" charset="0"/>
                <a:cs typeface="Arial" pitchFamily="34" charset="0"/>
              </a:rPr>
              <a:t>i feladatokat;</a:t>
            </a:r>
          </a:p>
          <a:p>
            <a:pPr>
              <a:buFont typeface="Arial" pitchFamily="34" charset="0"/>
              <a:buChar char="•"/>
              <a:defRPr/>
            </a:pPr>
            <a:r>
              <a:rPr lang="hu-HU" sz="1600" b="1" dirty="0">
                <a:latin typeface="Arial" pitchFamily="34" charset="0"/>
                <a:cs typeface="Arial" pitchFamily="34" charset="0"/>
              </a:rPr>
              <a:t> Az öntözési feltételek javítása</a:t>
            </a:r>
            <a:r>
              <a:rPr lang="hu-HU" sz="1600" dirty="0">
                <a:latin typeface="Arial" pitchFamily="34" charset="0"/>
                <a:cs typeface="Arial" pitchFamily="34" charset="0"/>
              </a:rPr>
              <a:t>, az öntözéses gazdálkodás feltételeinek biztosítása, a mezőgazdaság versenyképességének javítása;</a:t>
            </a:r>
          </a:p>
          <a:p>
            <a:pPr>
              <a:buFont typeface="Arial" pitchFamily="34" charset="0"/>
              <a:buChar char="•"/>
              <a:defRPr/>
            </a:pPr>
            <a:r>
              <a:rPr lang="hu-HU" sz="1600" b="1" dirty="0">
                <a:latin typeface="Arial" pitchFamily="34" charset="0"/>
                <a:cs typeface="Arial" pitchFamily="34" charset="0"/>
              </a:rPr>
              <a:t> A mezőgazdasági termelők terheinek csökkentése</a:t>
            </a:r>
            <a:r>
              <a:rPr lang="hu-HU" sz="1600" dirty="0">
                <a:latin typeface="Arial" pitchFamily="34" charset="0"/>
                <a:cs typeface="Arial" pitchFamily="34" charset="0"/>
              </a:rPr>
              <a:t>, a termelés biztonság vízgazdálkodási feltételeinek stabilizálása;</a:t>
            </a:r>
          </a:p>
          <a:p>
            <a:pPr>
              <a:buFont typeface="Arial" pitchFamily="34" charset="0"/>
              <a:buChar char="•"/>
              <a:defRPr/>
            </a:pPr>
            <a:r>
              <a:rPr lang="hu-HU" sz="1600" b="1" dirty="0">
                <a:latin typeface="Arial" pitchFamily="34" charset="0"/>
                <a:cs typeface="Arial" pitchFamily="34" charset="0"/>
              </a:rPr>
              <a:t> A települések és a lakosság nem ivóvíz célú vízszükségletének biztosítására a helyi </a:t>
            </a:r>
            <a:r>
              <a:rPr lang="hu-HU" sz="1600" b="1" dirty="0" err="1">
                <a:latin typeface="Arial" pitchFamily="34" charset="0"/>
                <a:cs typeface="Arial" pitchFamily="34" charset="0"/>
              </a:rPr>
              <a:t>víztározás</a:t>
            </a:r>
            <a:r>
              <a:rPr lang="hu-HU" sz="1600" b="1" dirty="0">
                <a:latin typeface="Arial" pitchFamily="34" charset="0"/>
                <a:cs typeface="Arial" pitchFamily="34" charset="0"/>
              </a:rPr>
              <a:t> pályázatainak elősegítése;</a:t>
            </a:r>
            <a:endParaRPr lang="hu-HU" sz="1600" dirty="0">
              <a:latin typeface="Arial" pitchFamily="34" charset="0"/>
              <a:cs typeface="Arial" pitchFamily="34" charset="0"/>
            </a:endParaRPr>
          </a:p>
          <a:p>
            <a:pPr>
              <a:buFont typeface="Arial" pitchFamily="34" charset="0"/>
              <a:buChar char="•"/>
              <a:defRPr/>
            </a:pPr>
            <a:r>
              <a:rPr lang="hu-HU" sz="1600" dirty="0">
                <a:latin typeface="Arial" pitchFamily="34" charset="0"/>
                <a:cs typeface="Arial" pitchFamily="34" charset="0"/>
              </a:rPr>
              <a:t> A Nitrát Irányelv követelményeinek teljesítése a kijelölt érzékeny területeken, a jó mezőgazdasági gyakorlat végrehajtásának elősegítése</a:t>
            </a:r>
          </a:p>
          <a:p>
            <a:pPr>
              <a:defRPr/>
            </a:pPr>
            <a:endParaRPr lang="hu-HU" sz="1600" dirty="0">
              <a:latin typeface="Arial" pitchFamily="34" charset="0"/>
              <a:cs typeface="Arial" pitchFamily="34" charset="0"/>
            </a:endParaRPr>
          </a:p>
        </p:txBody>
      </p:sp>
      <p:pic>
        <p:nvPicPr>
          <p:cNvPr id="162820" name="Picture 8" descr="viztarozo"/>
          <p:cNvPicPr>
            <a:picLocks noChangeAspect="1" noChangeArrowheads="1"/>
          </p:cNvPicPr>
          <p:nvPr/>
        </p:nvPicPr>
        <p:blipFill>
          <a:blip r:embed="rId4"/>
          <a:srcRect/>
          <a:stretch>
            <a:fillRect/>
          </a:stretch>
        </p:blipFill>
        <p:spPr bwMode="auto">
          <a:xfrm>
            <a:off x="468313" y="4652963"/>
            <a:ext cx="2374900" cy="1676400"/>
          </a:xfrm>
          <a:prstGeom prst="rect">
            <a:avLst/>
          </a:prstGeom>
          <a:noFill/>
          <a:ln w="57150" cmpd="thinThick">
            <a:noFill/>
            <a:miter lim="800000"/>
            <a:headEnd/>
            <a:tailEnd/>
          </a:ln>
        </p:spPr>
      </p:pic>
      <p:pic>
        <p:nvPicPr>
          <p:cNvPr id="162821" name="Picture 1" descr="\\gvvrcommon06\gvvrcommon06\VM_VizugyHAT\2012-2013 Vízügyi Stratégia\ORSZÁGJÁRÁS\KÉPEK\Szféra\aszály\mesterszállás.jpg"/>
          <p:cNvPicPr>
            <a:picLocks noChangeAspect="1" noChangeArrowheads="1"/>
          </p:cNvPicPr>
          <p:nvPr/>
        </p:nvPicPr>
        <p:blipFill>
          <a:blip r:embed="rId5"/>
          <a:srcRect/>
          <a:stretch>
            <a:fillRect/>
          </a:stretch>
        </p:blipFill>
        <p:spPr bwMode="auto">
          <a:xfrm>
            <a:off x="3851275" y="4810125"/>
            <a:ext cx="2397125" cy="1608138"/>
          </a:xfrm>
          <a:prstGeom prst="rect">
            <a:avLst/>
          </a:prstGeom>
          <a:noFill/>
          <a:ln w="9525">
            <a:noFill/>
            <a:miter lim="800000"/>
            <a:headEnd/>
            <a:tailEnd/>
          </a:ln>
        </p:spPr>
      </p:pic>
    </p:spTree>
  </p:cSld>
  <p:clrMapOvr>
    <a:masterClrMapping/>
  </p:clrMapOvr>
  <p:transition advTm="3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5"/>
          <p:cNvSpPr txBox="1">
            <a:spLocks noChangeArrowheads="1"/>
          </p:cNvSpPr>
          <p:nvPr/>
        </p:nvSpPr>
        <p:spPr bwMode="auto">
          <a:xfrm>
            <a:off x="1692275" y="1196975"/>
            <a:ext cx="5668963" cy="554038"/>
          </a:xfrm>
          <a:prstGeom prst="rect">
            <a:avLst/>
          </a:prstGeom>
          <a:noFill/>
          <a:ln w="9525">
            <a:noFill/>
            <a:miter lim="800000"/>
            <a:headEnd/>
            <a:tailEnd/>
          </a:ln>
        </p:spPr>
        <p:txBody>
          <a:bodyPr wrap="none">
            <a:spAutoFit/>
          </a:bodyPr>
          <a:lstStyle/>
          <a:p>
            <a:pPr algn="ctr"/>
            <a:r>
              <a:rPr lang="hu-HU" altLang="ko-KR" sz="3000" b="1">
                <a:solidFill>
                  <a:srgbClr val="A69765"/>
                </a:solidFill>
                <a:latin typeface="Times New Roman" pitchFamily="18" charset="0"/>
                <a:cs typeface="Times New Roman" pitchFamily="18" charset="0"/>
              </a:rPr>
              <a:t>A Föld vízkészletének megoszlása</a:t>
            </a:r>
          </a:p>
        </p:txBody>
      </p:sp>
      <p:sp>
        <p:nvSpPr>
          <p:cNvPr id="6" name="Jobb oldali kapcsos zárójel 5"/>
          <p:cNvSpPr/>
          <p:nvPr/>
        </p:nvSpPr>
        <p:spPr>
          <a:xfrm>
            <a:off x="5651500" y="2133600"/>
            <a:ext cx="144463" cy="503238"/>
          </a:xfrm>
          <a:prstGeom prst="rightBrace">
            <a:avLst/>
          </a:pr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hu-HU" dirty="0">
              <a:solidFill>
                <a:schemeClr val="bg1"/>
              </a:solidFill>
            </a:endParaRPr>
          </a:p>
        </p:txBody>
      </p:sp>
      <p:sp>
        <p:nvSpPr>
          <p:cNvPr id="109571" name="Szövegdoboz 6"/>
          <p:cNvSpPr txBox="1">
            <a:spLocks noChangeArrowheads="1"/>
          </p:cNvSpPr>
          <p:nvPr/>
        </p:nvSpPr>
        <p:spPr bwMode="auto">
          <a:xfrm>
            <a:off x="6011863" y="2205038"/>
            <a:ext cx="774700" cy="369887"/>
          </a:xfrm>
          <a:prstGeom prst="rect">
            <a:avLst/>
          </a:prstGeom>
          <a:noFill/>
          <a:ln w="9525">
            <a:noFill/>
            <a:miter lim="800000"/>
            <a:headEnd/>
            <a:tailEnd/>
          </a:ln>
        </p:spPr>
        <p:txBody>
          <a:bodyPr wrap="none">
            <a:spAutoFit/>
          </a:bodyPr>
          <a:lstStyle/>
          <a:p>
            <a:r>
              <a:rPr lang="hu-HU">
                <a:solidFill>
                  <a:schemeClr val="bg1"/>
                </a:solidFill>
              </a:rPr>
              <a:t>100%</a:t>
            </a:r>
          </a:p>
        </p:txBody>
      </p:sp>
      <p:pic>
        <p:nvPicPr>
          <p:cNvPr id="109572" name="Picture 2" descr="http://www.szeretlekmagyarorszag.hu/wp-content/uploads/2012/05/víz2.jpg"/>
          <p:cNvPicPr>
            <a:picLocks noGrp="1" noChangeAspect="1" noChangeArrowheads="1"/>
          </p:cNvPicPr>
          <p:nvPr>
            <p:ph sz="half" idx="1"/>
          </p:nvPr>
        </p:nvPicPr>
        <p:blipFill>
          <a:blip r:embed="rId3"/>
          <a:srcRect/>
          <a:stretch>
            <a:fillRect/>
          </a:stretch>
        </p:blipFill>
        <p:spPr>
          <a:xfrm>
            <a:off x="-1427163" y="0"/>
            <a:ext cx="10591801" cy="6883400"/>
          </a:xfrm>
        </p:spPr>
      </p:pic>
      <p:sp>
        <p:nvSpPr>
          <p:cNvPr id="13" name="Szövegdoboz 12"/>
          <p:cNvSpPr txBox="1"/>
          <p:nvPr/>
        </p:nvSpPr>
        <p:spPr>
          <a:xfrm>
            <a:off x="6516688" y="4570413"/>
            <a:ext cx="2232025" cy="1570037"/>
          </a:xfrm>
          <a:prstGeom prst="rect">
            <a:avLst/>
          </a:prstGeom>
          <a:noFill/>
        </p:spPr>
        <p:txBody>
          <a:bodyPr>
            <a:spAutoFit/>
          </a:bodyPr>
          <a:lstStyle/>
          <a:p>
            <a:pPr fontAlgn="auto">
              <a:spcBef>
                <a:spcPts val="0"/>
              </a:spcBef>
              <a:spcAft>
                <a:spcPts val="0"/>
              </a:spcAft>
              <a:defRPr/>
            </a:pPr>
            <a:r>
              <a:rPr lang="hu-HU" kern="0" dirty="0">
                <a:solidFill>
                  <a:srgbClr val="FFFF00"/>
                </a:solidFill>
                <a:latin typeface="Arial" pitchFamily="34" charset="0"/>
                <a:cs typeface="Arial" pitchFamily="34" charset="0"/>
              </a:rPr>
              <a:t>Az édesvíz készlet mindössze 2,8 % </a:t>
            </a:r>
            <a:r>
              <a:rPr lang="hu-HU" sz="1400" kern="0" dirty="0">
                <a:solidFill>
                  <a:srgbClr val="FFFF00"/>
                </a:solidFill>
                <a:latin typeface="Arial" pitchFamily="34" charset="0"/>
                <a:cs typeface="Arial" pitchFamily="34" charset="0"/>
              </a:rPr>
              <a:t>(ráadásul ennek  </a:t>
            </a:r>
            <a:r>
              <a:rPr lang="hu-HU" kern="0" dirty="0">
                <a:solidFill>
                  <a:srgbClr val="FFFF00"/>
                </a:solidFill>
                <a:latin typeface="Arial" pitchFamily="34" charset="0"/>
                <a:cs typeface="Arial" pitchFamily="34" charset="0"/>
              </a:rPr>
              <a:t>¾</a:t>
            </a:r>
            <a:r>
              <a:rPr lang="hu-HU" sz="1400" kern="0" dirty="0">
                <a:solidFill>
                  <a:srgbClr val="FFFF00"/>
                </a:solidFill>
                <a:latin typeface="Arial" pitchFamily="34" charset="0"/>
                <a:cs typeface="Arial" pitchFamily="34" charset="0"/>
              </a:rPr>
              <a:t>- e sarki jég és gleccserek formájában  nem hozzáférhető)</a:t>
            </a:r>
            <a:endParaRPr lang="hu-HU" sz="1400" kern="0" dirty="0">
              <a:solidFill>
                <a:srgbClr val="FFFF00"/>
              </a:solidFill>
              <a:latin typeface="Arial" pitchFamily="34" charset="0"/>
              <a:cs typeface="Arial" pitchFamily="34" charset="0"/>
            </a:endParaRPr>
          </a:p>
        </p:txBody>
      </p:sp>
      <p:sp>
        <p:nvSpPr>
          <p:cNvPr id="14" name="Szövegdoboz 13"/>
          <p:cNvSpPr txBox="1"/>
          <p:nvPr/>
        </p:nvSpPr>
        <p:spPr>
          <a:xfrm>
            <a:off x="6156325" y="1784350"/>
            <a:ext cx="1728788" cy="923925"/>
          </a:xfrm>
          <a:prstGeom prst="rect">
            <a:avLst/>
          </a:prstGeom>
          <a:noFill/>
        </p:spPr>
        <p:txBody>
          <a:bodyPr>
            <a:spAutoFit/>
          </a:bodyPr>
          <a:lstStyle/>
          <a:p>
            <a:pPr fontAlgn="auto">
              <a:spcBef>
                <a:spcPts val="0"/>
              </a:spcBef>
              <a:spcAft>
                <a:spcPts val="0"/>
              </a:spcAft>
              <a:defRPr/>
            </a:pPr>
            <a:r>
              <a:rPr lang="hu-HU" kern="0" dirty="0">
                <a:solidFill>
                  <a:srgbClr val="FFFF00"/>
                </a:solidFill>
                <a:latin typeface="Arial" pitchFamily="34" charset="0"/>
                <a:cs typeface="Arial" pitchFamily="34" charset="0"/>
              </a:rPr>
              <a:t>A Föld vízkészletének 97,2 %-a sós víz</a:t>
            </a:r>
            <a:endParaRPr lang="hu-HU" kern="0" dirty="0">
              <a:solidFill>
                <a:srgbClr val="FFFF00"/>
              </a:solidFill>
              <a:latin typeface="Arial" pitchFamily="34" charset="0"/>
              <a:cs typeface="Arial" pitchFamily="34" charset="0"/>
            </a:endParaRPr>
          </a:p>
        </p:txBody>
      </p:sp>
      <p:sp>
        <p:nvSpPr>
          <p:cNvPr id="15" name="Lefelé nyíl 14"/>
          <p:cNvSpPr/>
          <p:nvPr/>
        </p:nvSpPr>
        <p:spPr>
          <a:xfrm>
            <a:off x="6810375" y="2852738"/>
            <a:ext cx="569913" cy="504825"/>
          </a:xfrm>
          <a:prstGeom prst="downArrow">
            <a:avLst/>
          </a:prstGeom>
          <a:solidFill>
            <a:srgbClr val="FFFF00"/>
          </a:solidFill>
          <a:ln w="25400" cap="flat" cmpd="sng" algn="ctr">
            <a:solidFill>
              <a:srgbClr val="FFFF00"/>
            </a:solidFill>
            <a:prstDash val="solid"/>
          </a:ln>
          <a:effectLst/>
        </p:spPr>
        <p:txBody>
          <a:bodyPr anchor="ctr"/>
          <a:lstStyle/>
          <a:p>
            <a:pPr algn="ctr" fontAlgn="auto">
              <a:spcBef>
                <a:spcPts val="0"/>
              </a:spcBef>
              <a:spcAft>
                <a:spcPts val="0"/>
              </a:spcAft>
              <a:defRPr/>
            </a:pPr>
            <a:endParaRPr lang="hu-HU" kern="0">
              <a:solidFill>
                <a:srgbClr val="FFFF00"/>
              </a:solidFill>
              <a:latin typeface="Calibri"/>
              <a:cs typeface="+mn-cs"/>
            </a:endParaRPr>
          </a:p>
        </p:txBody>
      </p:sp>
      <p:sp>
        <p:nvSpPr>
          <p:cNvPr id="16" name="Felfelé nyíl 15"/>
          <p:cNvSpPr/>
          <p:nvPr/>
        </p:nvSpPr>
        <p:spPr>
          <a:xfrm>
            <a:off x="7616825" y="4233863"/>
            <a:ext cx="88900" cy="303212"/>
          </a:xfrm>
          <a:prstGeom prst="upArrow">
            <a:avLst>
              <a:gd name="adj1" fmla="val 50000"/>
              <a:gd name="adj2" fmla="val 43667"/>
            </a:avLst>
          </a:prstGeom>
          <a:solidFill>
            <a:srgbClr val="FFFF00"/>
          </a:solidFill>
          <a:ln w="25400" cap="flat" cmpd="sng" algn="ctr">
            <a:solidFill>
              <a:srgbClr val="FFFF00"/>
            </a:solidFill>
            <a:prstDash val="solid"/>
          </a:ln>
          <a:effectLst/>
        </p:spPr>
        <p:txBody>
          <a:bodyPr anchor="ctr"/>
          <a:lstStyle/>
          <a:p>
            <a:pPr algn="ctr" fontAlgn="auto">
              <a:spcBef>
                <a:spcPts val="0"/>
              </a:spcBef>
              <a:spcAft>
                <a:spcPts val="0"/>
              </a:spcAft>
              <a:defRPr/>
            </a:pPr>
            <a:endParaRPr lang="hu-HU" kern="0">
              <a:solidFill>
                <a:sysClr val="window" lastClr="FFFFFF"/>
              </a:solidFill>
              <a:latin typeface="Calibri"/>
              <a:cs typeface="+mn-cs"/>
            </a:endParaRPr>
          </a:p>
        </p:txBody>
      </p:sp>
    </p:spTree>
  </p:cSld>
  <p:clrMapOvr>
    <a:masterClrMapping/>
  </p:clrMapOvr>
  <p:transition advTm="3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églalap 3"/>
          <p:cNvSpPr>
            <a:spLocks noChangeArrowheads="1"/>
          </p:cNvSpPr>
          <p:nvPr/>
        </p:nvSpPr>
        <p:spPr bwMode="auto">
          <a:xfrm>
            <a:off x="684213" y="555625"/>
            <a:ext cx="2744787" cy="554038"/>
          </a:xfrm>
          <a:prstGeom prst="rect">
            <a:avLst/>
          </a:prstGeom>
          <a:noFill/>
          <a:ln w="9525">
            <a:noFill/>
            <a:miter lim="800000"/>
            <a:headEnd/>
            <a:tailEnd/>
          </a:ln>
        </p:spPr>
        <p:txBody>
          <a:bodyPr wrap="none">
            <a:spAutoFit/>
          </a:bodyPr>
          <a:lstStyle/>
          <a:p>
            <a:pPr algn="ctr"/>
            <a:r>
              <a:rPr lang="hu-HU" sz="3000" b="1">
                <a:solidFill>
                  <a:srgbClr val="A29061"/>
                </a:solidFill>
                <a:latin typeface="Times New Roman" pitchFamily="18" charset="0"/>
              </a:rPr>
              <a:t>Vízkárelhárítás</a:t>
            </a:r>
            <a:endParaRPr lang="hu-HU" sz="3000"/>
          </a:p>
        </p:txBody>
      </p:sp>
      <p:sp>
        <p:nvSpPr>
          <p:cNvPr id="7" name="Szövegdoboz 6"/>
          <p:cNvSpPr txBox="1"/>
          <p:nvPr/>
        </p:nvSpPr>
        <p:spPr>
          <a:xfrm>
            <a:off x="684213" y="1268413"/>
            <a:ext cx="7559675" cy="4186237"/>
          </a:xfrm>
          <a:prstGeom prst="rect">
            <a:avLst/>
          </a:prstGeom>
          <a:noFill/>
        </p:spPr>
        <p:txBody>
          <a:bodyPr>
            <a:spAutoFit/>
          </a:bodyPr>
          <a:lstStyle/>
          <a:p>
            <a:pPr>
              <a:defRPr/>
            </a:pPr>
            <a:r>
              <a:rPr lang="hu-HU" sz="1400" b="1" dirty="0">
                <a:solidFill>
                  <a:schemeClr val="tx2">
                    <a:lumMod val="60000"/>
                    <a:lumOff val="40000"/>
                  </a:schemeClr>
                </a:solidFill>
                <a:latin typeface="Arial" pitchFamily="34" charset="0"/>
                <a:cs typeface="Arial" pitchFamily="34" charset="0"/>
              </a:rPr>
              <a:t>Célkitűzések:</a:t>
            </a:r>
          </a:p>
          <a:p>
            <a:pPr>
              <a:buFont typeface="Arial" pitchFamily="34" charset="0"/>
              <a:buChar char="•"/>
              <a:defRPr/>
            </a:pPr>
            <a:r>
              <a:rPr lang="hu-HU" sz="1400" dirty="0">
                <a:latin typeface="Arial" pitchFamily="34" charset="0"/>
                <a:cs typeface="Arial" pitchFamily="34" charset="0"/>
              </a:rPr>
              <a:t> Az </a:t>
            </a:r>
            <a:r>
              <a:rPr lang="hu-HU" sz="1400" b="1" dirty="0">
                <a:latin typeface="Arial" pitchFamily="34" charset="0"/>
                <a:cs typeface="Arial" pitchFamily="34" charset="0"/>
              </a:rPr>
              <a:t>állam fokozott felelőssége </a:t>
            </a:r>
            <a:r>
              <a:rPr lang="hu-HU" sz="1400" dirty="0">
                <a:latin typeface="Arial" pitchFamily="34" charset="0"/>
                <a:cs typeface="Arial" pitchFamily="34" charset="0"/>
              </a:rPr>
              <a:t>mellett a vízbiztonság megteremtése;</a:t>
            </a:r>
          </a:p>
          <a:p>
            <a:pPr>
              <a:buFont typeface="Arial" pitchFamily="34" charset="0"/>
              <a:buChar char="•"/>
              <a:defRPr/>
            </a:pPr>
            <a:r>
              <a:rPr lang="hu-HU" sz="1400" dirty="0">
                <a:latin typeface="Arial" pitchFamily="34" charset="0"/>
                <a:cs typeface="Arial" pitchFamily="34" charset="0"/>
              </a:rPr>
              <a:t> Magyarország </a:t>
            </a:r>
            <a:r>
              <a:rPr lang="hu-HU" sz="1400" b="1" dirty="0">
                <a:latin typeface="Arial" pitchFamily="34" charset="0"/>
                <a:cs typeface="Arial" pitchFamily="34" charset="0"/>
              </a:rPr>
              <a:t>tározási kapacitásának növelése</a:t>
            </a:r>
            <a:r>
              <a:rPr lang="hu-HU" sz="1400" dirty="0">
                <a:latin typeface="Arial" pitchFamily="34" charset="0"/>
                <a:cs typeface="Arial" pitchFamily="34" charset="0"/>
              </a:rPr>
              <a:t>, a </a:t>
            </a:r>
            <a:r>
              <a:rPr lang="hu-HU" sz="1400" b="1" dirty="0">
                <a:latin typeface="Arial" pitchFamily="34" charset="0"/>
                <a:cs typeface="Arial" pitchFamily="34" charset="0"/>
              </a:rPr>
              <a:t>vizek</a:t>
            </a:r>
            <a:r>
              <a:rPr lang="hu-HU" sz="1400" dirty="0">
                <a:latin typeface="Arial" pitchFamily="34" charset="0"/>
                <a:cs typeface="Arial" pitchFamily="34" charset="0"/>
              </a:rPr>
              <a:t> lehetőség szerinti </a:t>
            </a:r>
            <a:r>
              <a:rPr lang="hu-HU" sz="1400" b="1" dirty="0">
                <a:latin typeface="Arial" pitchFamily="34" charset="0"/>
                <a:cs typeface="Arial" pitchFamily="34" charset="0"/>
              </a:rPr>
              <a:t>visszatartása</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Az árvíz levonulását elősegítő </a:t>
            </a:r>
            <a:r>
              <a:rPr lang="hu-HU" sz="1400" b="1" dirty="0">
                <a:latin typeface="Arial" pitchFamily="34" charset="0"/>
                <a:cs typeface="Arial" pitchFamily="34" charset="0"/>
              </a:rPr>
              <a:t>nagyvízi meder megtartása</a:t>
            </a:r>
            <a:r>
              <a:rPr lang="hu-HU" sz="1400" dirty="0">
                <a:latin typeface="Arial" pitchFamily="34" charset="0"/>
                <a:cs typeface="Arial" pitchFamily="34" charset="0"/>
              </a:rPr>
              <a:t>, a levezető kapacitás megtartása, növelése;</a:t>
            </a:r>
          </a:p>
          <a:p>
            <a:pPr>
              <a:buFont typeface="Arial" pitchFamily="34" charset="0"/>
              <a:buChar char="•"/>
              <a:defRPr/>
            </a:pPr>
            <a:r>
              <a:rPr lang="hu-HU" sz="1400" dirty="0">
                <a:latin typeface="Arial" pitchFamily="34" charset="0"/>
                <a:cs typeface="Arial" pitchFamily="34" charset="0"/>
              </a:rPr>
              <a:t> Helyre kell állítani a védelmi művek állapotát, el kell érni a </a:t>
            </a:r>
            <a:r>
              <a:rPr lang="hu-HU" sz="1400" b="1" dirty="0">
                <a:latin typeface="Arial" pitchFamily="34" charset="0"/>
                <a:cs typeface="Arial" pitchFamily="34" charset="0"/>
              </a:rPr>
              <a:t>megfelelő szintű kiépítettséget</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 nagyvízi </a:t>
            </a:r>
            <a:r>
              <a:rPr lang="hu-HU" sz="1400" b="1" dirty="0">
                <a:latin typeface="Arial" pitchFamily="34" charset="0"/>
                <a:cs typeface="Arial" pitchFamily="34" charset="0"/>
              </a:rPr>
              <a:t>mederkezelési tervek </a:t>
            </a:r>
            <a:r>
              <a:rPr lang="hu-HU" sz="1400" dirty="0">
                <a:latin typeface="Arial" pitchFamily="34" charset="0"/>
                <a:cs typeface="Arial" pitchFamily="34" charset="0"/>
              </a:rPr>
              <a:t>elkészítése az EU Árvízi Irányelvének megfelelően;</a:t>
            </a:r>
          </a:p>
          <a:p>
            <a:pPr>
              <a:buFont typeface="Arial" pitchFamily="34" charset="0"/>
              <a:buChar char="•"/>
              <a:defRPr/>
            </a:pPr>
            <a:r>
              <a:rPr lang="hu-HU" sz="1400" dirty="0">
                <a:latin typeface="Arial" pitchFamily="34" charset="0"/>
                <a:cs typeface="Arial" pitchFamily="34" charset="0"/>
              </a:rPr>
              <a:t> Az </a:t>
            </a:r>
            <a:r>
              <a:rPr lang="hu-HU" sz="1400" b="1" dirty="0">
                <a:latin typeface="Arial" pitchFamily="34" charset="0"/>
                <a:cs typeface="Arial" pitchFamily="34" charset="0"/>
              </a:rPr>
              <a:t>árvízi veszély és kockázati térképek elkészítése</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 külföldi lefolyás-szabályozás és a hazai árvízvédelem, területi tervezés összehangolása, </a:t>
            </a:r>
            <a:r>
              <a:rPr lang="hu-HU" sz="1400" b="1" dirty="0">
                <a:latin typeface="Arial" pitchFamily="34" charset="0"/>
                <a:cs typeface="Arial" pitchFamily="34" charset="0"/>
              </a:rPr>
              <a:t>a határvízi együttműködés erősítése</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Az árvízvédelem úgynevezett </a:t>
            </a:r>
            <a:r>
              <a:rPr lang="hu-HU" sz="1400" b="1" dirty="0">
                <a:latin typeface="Arial" pitchFamily="34" charset="0"/>
                <a:cs typeface="Arial" pitchFamily="34" charset="0"/>
              </a:rPr>
              <a:t>nem-szerkezeti módszereinek (szervezeti, szervezési, fenntartási feladatok, védekezési eszközrendszer, árvízi előrejelzés és monitoring) fejlesztése és alkalmazása</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t>
            </a:r>
            <a:r>
              <a:rPr lang="hu-HU" sz="1400" b="1" dirty="0">
                <a:latin typeface="Arial" pitchFamily="34" charset="0"/>
                <a:cs typeface="Arial" pitchFamily="34" charset="0"/>
              </a:rPr>
              <a:t>Helyre kell állítani a védekező szervezetek hierarchiáját</a:t>
            </a:r>
            <a:r>
              <a:rPr lang="hu-HU" sz="1400" dirty="0">
                <a:latin typeface="Arial" pitchFamily="34" charset="0"/>
                <a:cs typeface="Arial" pitchFamily="34" charset="0"/>
              </a:rPr>
              <a:t> az igazgatóságok, a vízitársulatok, és az önkormányzatok között;</a:t>
            </a:r>
          </a:p>
          <a:p>
            <a:pPr>
              <a:buFont typeface="Arial" pitchFamily="34" charset="0"/>
              <a:buChar char="•"/>
              <a:defRPr/>
            </a:pPr>
            <a:r>
              <a:rPr lang="hu-HU" sz="1400" dirty="0">
                <a:latin typeface="Arial" pitchFamily="34" charset="0"/>
                <a:cs typeface="Arial" pitchFamily="34" charset="0"/>
              </a:rPr>
              <a:t> Az árvízkockázat kezelését össze kell kapcsolni a mezőgazdasági és egyéb területhasználatokkal.</a:t>
            </a:r>
          </a:p>
          <a:p>
            <a:pPr>
              <a:buFont typeface="Arial" pitchFamily="34" charset="0"/>
              <a:buChar char="•"/>
              <a:defRPr/>
            </a:pPr>
            <a:endParaRPr lang="hu-HU" sz="1400" dirty="0">
              <a:latin typeface="Arial" pitchFamily="34" charset="0"/>
              <a:cs typeface="Arial" pitchFamily="34" charset="0"/>
            </a:endParaRPr>
          </a:p>
          <a:p>
            <a:pPr>
              <a:buFont typeface="Arial" pitchFamily="34" charset="0"/>
              <a:buChar char="•"/>
              <a:defRPr/>
            </a:pPr>
            <a:endParaRPr lang="hu-HU" sz="1400" dirty="0">
              <a:latin typeface="Arial" pitchFamily="34" charset="0"/>
              <a:cs typeface="Arial" pitchFamily="34" charset="0"/>
            </a:endParaRPr>
          </a:p>
        </p:txBody>
      </p:sp>
      <p:pic>
        <p:nvPicPr>
          <p:cNvPr id="164867" name="Picture 9" descr="keve@foto.arviz.hu: Image03.jpg">
            <a:hlinkClick r:id="rId3"/>
          </p:cNvPr>
          <p:cNvPicPr>
            <a:picLocks noChangeAspect="1" noChangeArrowheads="1"/>
          </p:cNvPicPr>
          <p:nvPr/>
        </p:nvPicPr>
        <p:blipFill>
          <a:blip r:embed="rId4"/>
          <a:srcRect/>
          <a:stretch>
            <a:fillRect/>
          </a:stretch>
        </p:blipFill>
        <p:spPr bwMode="auto">
          <a:xfrm>
            <a:off x="468313" y="4941888"/>
            <a:ext cx="1958975" cy="1419225"/>
          </a:xfrm>
          <a:prstGeom prst="rect">
            <a:avLst/>
          </a:prstGeom>
          <a:noFill/>
          <a:ln w="9525">
            <a:noFill/>
            <a:miter lim="800000"/>
            <a:headEnd/>
            <a:tailEnd/>
          </a:ln>
        </p:spPr>
      </p:pic>
      <p:pic>
        <p:nvPicPr>
          <p:cNvPr id="164868" name="Picture 2" descr="C:\Munka - Péter\Előadások\Képek\Apr02_08.jpg"/>
          <p:cNvPicPr>
            <a:picLocks noChangeAspect="1" noChangeArrowheads="1"/>
          </p:cNvPicPr>
          <p:nvPr/>
        </p:nvPicPr>
        <p:blipFill>
          <a:blip r:embed="rId5"/>
          <a:srcRect/>
          <a:stretch>
            <a:fillRect/>
          </a:stretch>
        </p:blipFill>
        <p:spPr bwMode="auto">
          <a:xfrm>
            <a:off x="2622550" y="4941888"/>
            <a:ext cx="1871663" cy="1403350"/>
          </a:xfrm>
          <a:prstGeom prst="rect">
            <a:avLst/>
          </a:prstGeom>
          <a:noFill/>
          <a:ln w="9525">
            <a:noFill/>
            <a:miter lim="800000"/>
            <a:headEnd/>
            <a:tailEnd/>
          </a:ln>
        </p:spPr>
      </p:pic>
      <p:pic>
        <p:nvPicPr>
          <p:cNvPr id="164869" name="Picture 3" descr="C:\Munka - Péter\Előadások\Képek\P1080530.JPG"/>
          <p:cNvPicPr>
            <a:picLocks noChangeAspect="1" noChangeArrowheads="1"/>
          </p:cNvPicPr>
          <p:nvPr/>
        </p:nvPicPr>
        <p:blipFill>
          <a:blip r:embed="rId6"/>
          <a:srcRect/>
          <a:stretch>
            <a:fillRect/>
          </a:stretch>
        </p:blipFill>
        <p:spPr bwMode="auto">
          <a:xfrm>
            <a:off x="4643438" y="4957763"/>
            <a:ext cx="1873250" cy="1403350"/>
          </a:xfrm>
          <a:prstGeom prst="rect">
            <a:avLst/>
          </a:prstGeom>
          <a:noFill/>
          <a:ln w="9525">
            <a:noFill/>
            <a:miter lim="800000"/>
            <a:headEnd/>
            <a:tailEnd/>
          </a:ln>
        </p:spPr>
      </p:pic>
      <p:pic>
        <p:nvPicPr>
          <p:cNvPr id="164870" name="Picture 5" descr="http://t3.gstatic.com/images?q=tbn:ANd9GcTQQmpNOs80FrhL7yJdKXSgAEMtMzG8j4bhKGYm8widn13_p1c0hQ"/>
          <p:cNvPicPr>
            <a:picLocks noChangeAspect="1" noChangeArrowheads="1"/>
          </p:cNvPicPr>
          <p:nvPr/>
        </p:nvPicPr>
        <p:blipFill>
          <a:blip r:embed="rId7"/>
          <a:srcRect/>
          <a:stretch>
            <a:fillRect/>
          </a:stretch>
        </p:blipFill>
        <p:spPr bwMode="auto">
          <a:xfrm>
            <a:off x="6588125" y="4770438"/>
            <a:ext cx="2376488" cy="1368425"/>
          </a:xfrm>
          <a:prstGeom prst="rect">
            <a:avLst/>
          </a:prstGeom>
          <a:noFill/>
          <a:ln w="9525">
            <a:noFill/>
            <a:miter lim="800000"/>
            <a:headEnd/>
            <a:tailEnd/>
          </a:ln>
        </p:spPr>
      </p:pic>
    </p:spTree>
  </p:cSld>
  <p:clrMapOvr>
    <a:masterClrMapping/>
  </p:clrMapOvr>
  <p:transition spd="slow" advTm="3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60388" y="620713"/>
            <a:ext cx="8064500" cy="784225"/>
          </a:xfrm>
        </p:spPr>
        <p:txBody>
          <a:bodyPr rtlCol="0">
            <a:normAutofit/>
          </a:bodyPr>
          <a:lstStyle/>
          <a:p>
            <a:pPr>
              <a:defRPr/>
            </a:pPr>
            <a:r>
              <a:rPr lang="hu-HU" sz="3000" b="1" dirty="0" smtClean="0">
                <a:solidFill>
                  <a:srgbClr val="A29061"/>
                </a:solidFill>
                <a:latin typeface="Times New Roman" pitchFamily="18" charset="0"/>
                <a:ea typeface="+mn-ea"/>
              </a:rPr>
              <a:t>Települési vízgazdálkodás</a:t>
            </a:r>
            <a:endParaRPr lang="hu-HU" sz="3000" b="1" dirty="0">
              <a:solidFill>
                <a:srgbClr val="A29061"/>
              </a:solidFill>
              <a:latin typeface="Times New Roman" pitchFamily="18" charset="0"/>
              <a:ea typeface="+mn-ea"/>
            </a:endParaRPr>
          </a:p>
        </p:txBody>
      </p:sp>
      <p:sp>
        <p:nvSpPr>
          <p:cNvPr id="5" name="Szövegdoboz 4"/>
          <p:cNvSpPr txBox="1"/>
          <p:nvPr/>
        </p:nvSpPr>
        <p:spPr>
          <a:xfrm>
            <a:off x="468313" y="1557338"/>
            <a:ext cx="8351837" cy="3938587"/>
          </a:xfrm>
          <a:prstGeom prst="rect">
            <a:avLst/>
          </a:prstGeom>
          <a:noFill/>
        </p:spPr>
        <p:txBody>
          <a:bodyPr>
            <a:spAutoFit/>
          </a:bodyPr>
          <a:lstStyle/>
          <a:p>
            <a:pPr>
              <a:defRPr/>
            </a:pPr>
            <a:r>
              <a:rPr lang="hu-HU" sz="1400" b="1" dirty="0">
                <a:solidFill>
                  <a:schemeClr val="tx2">
                    <a:lumMod val="60000"/>
                    <a:lumOff val="40000"/>
                  </a:schemeClr>
                </a:solidFill>
                <a:latin typeface="Arial" pitchFamily="34" charset="0"/>
                <a:cs typeface="Arial" pitchFamily="34" charset="0"/>
              </a:rPr>
              <a:t>Célkitűzések:</a:t>
            </a:r>
          </a:p>
          <a:p>
            <a:pPr>
              <a:buFont typeface="Arial" pitchFamily="34" charset="0"/>
              <a:buChar char="•"/>
              <a:defRPr/>
            </a:pPr>
            <a:r>
              <a:rPr lang="hu-HU" sz="1400" dirty="0">
                <a:latin typeface="Arial" pitchFamily="34" charset="0"/>
                <a:cs typeface="Arial" pitchFamily="34" charset="0"/>
              </a:rPr>
              <a:t> </a:t>
            </a:r>
            <a:r>
              <a:rPr lang="hu-HU" sz="1600" b="1" dirty="0">
                <a:latin typeface="Arial" pitchFamily="34" charset="0"/>
                <a:cs typeface="Arial" pitchFamily="34" charset="0"/>
              </a:rPr>
              <a:t>Az állam szerepének erősítése </a:t>
            </a:r>
            <a:r>
              <a:rPr lang="hu-HU" sz="1600" dirty="0">
                <a:latin typeface="Arial" pitchFamily="34" charset="0"/>
                <a:cs typeface="Arial" pitchFamily="34" charset="0"/>
              </a:rPr>
              <a:t>a vízilétesítmények vagyonkezelésében, a vízszolgáltatásban, a víziközmű szolgáltatásban, a víziközművek állapotának javításában, az EU szabályozás teljesítésében </a:t>
            </a:r>
          </a:p>
          <a:p>
            <a:pPr>
              <a:buFont typeface="Arial" pitchFamily="34" charset="0"/>
              <a:buChar char="•"/>
              <a:defRPr/>
            </a:pPr>
            <a:r>
              <a:rPr lang="hu-HU" sz="1600" dirty="0">
                <a:latin typeface="Arial" pitchFamily="34" charset="0"/>
                <a:cs typeface="Arial" pitchFamily="34" charset="0"/>
              </a:rPr>
              <a:t> A 98/83/EK Ivóvíz irányelvben foglalt kötelezettségek teljesítése, az </a:t>
            </a:r>
            <a:r>
              <a:rPr lang="hu-HU" sz="1600" b="1" dirty="0">
                <a:latin typeface="Arial" pitchFamily="34" charset="0"/>
                <a:cs typeface="Arial" pitchFamily="34" charset="0"/>
              </a:rPr>
              <a:t>Ivóvízminőség-javító Program teljes körű végrehajtása;</a:t>
            </a:r>
          </a:p>
          <a:p>
            <a:pPr>
              <a:buFont typeface="Arial" pitchFamily="34" charset="0"/>
              <a:buChar char="•"/>
              <a:defRPr/>
            </a:pPr>
            <a:r>
              <a:rPr lang="hu-HU" sz="1600" dirty="0">
                <a:latin typeface="Arial" pitchFamily="34" charset="0"/>
                <a:cs typeface="Arial" pitchFamily="34" charset="0"/>
              </a:rPr>
              <a:t> A 91/271/EGK </a:t>
            </a:r>
            <a:r>
              <a:rPr lang="hu-HU" sz="1600" b="1" dirty="0">
                <a:latin typeface="Arial" pitchFamily="34" charset="0"/>
                <a:cs typeface="Arial" pitchFamily="34" charset="0"/>
              </a:rPr>
              <a:t>Szennyvíz irányelvben </a:t>
            </a:r>
            <a:r>
              <a:rPr lang="hu-HU" sz="1600" dirty="0">
                <a:latin typeface="Arial" pitchFamily="34" charset="0"/>
                <a:cs typeface="Arial" pitchFamily="34" charset="0"/>
              </a:rPr>
              <a:t>foglalt határidős kötelezettségek </a:t>
            </a:r>
            <a:r>
              <a:rPr lang="hu-HU" sz="1600" b="1" dirty="0">
                <a:latin typeface="Arial" pitchFamily="34" charset="0"/>
                <a:cs typeface="Arial" pitchFamily="34" charset="0"/>
              </a:rPr>
              <a:t>teljesítése</a:t>
            </a:r>
            <a:r>
              <a:rPr lang="hu-HU" sz="1600" dirty="0">
                <a:latin typeface="Arial" pitchFamily="34" charset="0"/>
                <a:cs typeface="Arial" pitchFamily="34" charset="0"/>
              </a:rPr>
              <a:t>;</a:t>
            </a:r>
          </a:p>
          <a:p>
            <a:pPr>
              <a:buFont typeface="Arial" pitchFamily="34" charset="0"/>
              <a:buChar char="•"/>
              <a:defRPr/>
            </a:pPr>
            <a:r>
              <a:rPr lang="hu-HU" sz="1600" dirty="0">
                <a:latin typeface="Arial" pitchFamily="34" charset="0"/>
                <a:cs typeface="Arial" pitchFamily="34" charset="0"/>
              </a:rPr>
              <a:t> A Magyar Energia Hivatalt segíteni kell az </a:t>
            </a:r>
            <a:r>
              <a:rPr lang="hu-HU" sz="1600" b="1" dirty="0">
                <a:latin typeface="Arial" pitchFamily="34" charset="0"/>
                <a:cs typeface="Arial" pitchFamily="34" charset="0"/>
              </a:rPr>
              <a:t>üzemeltető szervezetek integrációjának </a:t>
            </a:r>
            <a:r>
              <a:rPr lang="hu-HU" sz="1600" dirty="0">
                <a:latin typeface="Arial" pitchFamily="34" charset="0"/>
                <a:cs typeface="Arial" pitchFamily="34" charset="0"/>
              </a:rPr>
              <a:t>megvalósításában és a hatósági ármegállapítás és ellenőrzés teljes rendszerének felállításában, valamint a gördülő fejlesztési és rekonstrukciós terv jóváhagyásának szakmai, műszaki kérdéseiben;</a:t>
            </a:r>
          </a:p>
          <a:p>
            <a:pPr>
              <a:buFont typeface="Arial" pitchFamily="34" charset="0"/>
              <a:buChar char="•"/>
              <a:defRPr/>
            </a:pPr>
            <a:r>
              <a:rPr lang="hu-HU" sz="1600" dirty="0">
                <a:latin typeface="Arial" pitchFamily="34" charset="0"/>
                <a:cs typeface="Arial" pitchFamily="34" charset="0"/>
              </a:rPr>
              <a:t>A településeken gondoskodni kell a csapadékvíz-gazdálkodásról, melynek során a keletkező </a:t>
            </a:r>
            <a:r>
              <a:rPr lang="hu-HU" sz="1600" b="1" dirty="0">
                <a:latin typeface="Arial" pitchFamily="34" charset="0"/>
                <a:cs typeface="Arial" pitchFamily="34" charset="0"/>
              </a:rPr>
              <a:t>csapadékvizek helyben-tartására és hasznosítására</a:t>
            </a:r>
            <a:r>
              <a:rPr lang="hu-HU" sz="1600" dirty="0">
                <a:latin typeface="Arial" pitchFamily="34" charset="0"/>
                <a:cs typeface="Arial" pitchFamily="34" charset="0"/>
              </a:rPr>
              <a:t>, valamint a települési és területi elvezető rendszerek megfelelő kapcsolatának kialakítására kell törekedni.</a:t>
            </a:r>
          </a:p>
          <a:p>
            <a:pPr>
              <a:defRPr/>
            </a:pPr>
            <a:endParaRPr lang="hu-HU" sz="1400" dirty="0">
              <a:latin typeface="Arial" pitchFamily="34" charset="0"/>
              <a:cs typeface="Arial" pitchFamily="34" charset="0"/>
            </a:endParaRPr>
          </a:p>
          <a:p>
            <a:pPr>
              <a:defRPr/>
            </a:pPr>
            <a:endParaRPr lang="hu-HU" sz="1400" dirty="0">
              <a:latin typeface="Arial" pitchFamily="34" charset="0"/>
              <a:cs typeface="Arial" pitchFamily="34" charset="0"/>
            </a:endParaRPr>
          </a:p>
        </p:txBody>
      </p:sp>
      <p:pic>
        <p:nvPicPr>
          <p:cNvPr id="166915" name="Kép 6" descr="drv_1.jpg"/>
          <p:cNvPicPr>
            <a:picLocks noChangeAspect="1"/>
          </p:cNvPicPr>
          <p:nvPr/>
        </p:nvPicPr>
        <p:blipFill>
          <a:blip r:embed="rId3"/>
          <a:srcRect/>
          <a:stretch>
            <a:fillRect/>
          </a:stretch>
        </p:blipFill>
        <p:spPr bwMode="auto">
          <a:xfrm>
            <a:off x="346075" y="5078413"/>
            <a:ext cx="2435225" cy="1617662"/>
          </a:xfrm>
          <a:prstGeom prst="rect">
            <a:avLst/>
          </a:prstGeom>
          <a:noFill/>
          <a:ln w="9525">
            <a:noFill/>
            <a:miter lim="800000"/>
            <a:headEnd/>
            <a:tailEnd/>
          </a:ln>
        </p:spPr>
      </p:pic>
      <p:pic>
        <p:nvPicPr>
          <p:cNvPr id="166916" name="Picture 2" descr="C:\Munka - Péter\Előadások\Képek\arzen.jpg"/>
          <p:cNvPicPr>
            <a:picLocks noChangeAspect="1" noChangeArrowheads="1"/>
          </p:cNvPicPr>
          <p:nvPr/>
        </p:nvPicPr>
        <p:blipFill>
          <a:blip r:embed="rId4"/>
          <a:srcRect/>
          <a:stretch>
            <a:fillRect/>
          </a:stretch>
        </p:blipFill>
        <p:spPr bwMode="auto">
          <a:xfrm>
            <a:off x="2889250" y="5046663"/>
            <a:ext cx="1703388" cy="1655762"/>
          </a:xfrm>
          <a:prstGeom prst="rect">
            <a:avLst/>
          </a:prstGeom>
          <a:noFill/>
          <a:ln w="9525">
            <a:noFill/>
            <a:miter lim="800000"/>
            <a:headEnd/>
            <a:tailEnd/>
          </a:ln>
        </p:spPr>
      </p:pic>
      <p:pic>
        <p:nvPicPr>
          <p:cNvPr id="166917" name="Picture 3" descr="C:\Munka - Péter\Előadások\Képek\szenny4.jpg"/>
          <p:cNvPicPr>
            <a:picLocks noChangeAspect="1" noChangeArrowheads="1"/>
          </p:cNvPicPr>
          <p:nvPr/>
        </p:nvPicPr>
        <p:blipFill>
          <a:blip r:embed="rId5"/>
          <a:srcRect/>
          <a:stretch>
            <a:fillRect/>
          </a:stretch>
        </p:blipFill>
        <p:spPr bwMode="auto">
          <a:xfrm>
            <a:off x="4643438" y="5084763"/>
            <a:ext cx="1898650" cy="1643062"/>
          </a:xfrm>
          <a:prstGeom prst="rect">
            <a:avLst/>
          </a:prstGeom>
          <a:noFill/>
          <a:ln w="9525">
            <a:noFill/>
            <a:miter lim="800000"/>
            <a:headEnd/>
            <a:tailEnd/>
          </a:ln>
        </p:spPr>
      </p:pic>
      <p:pic>
        <p:nvPicPr>
          <p:cNvPr id="166918" name="Picture 5" descr="http://t0.gstatic.com/images?q=tbn:ANd9GcQzch9LttUUtMQUX5gNLqKmp1ldS2pJ4sc-t-e6XsStYtZGZ0iX"/>
          <p:cNvPicPr>
            <a:picLocks noChangeAspect="1" noChangeArrowheads="1"/>
          </p:cNvPicPr>
          <p:nvPr/>
        </p:nvPicPr>
        <p:blipFill>
          <a:blip r:embed="rId6"/>
          <a:srcRect/>
          <a:stretch>
            <a:fillRect/>
          </a:stretch>
        </p:blipFill>
        <p:spPr bwMode="auto">
          <a:xfrm>
            <a:off x="6618288" y="5022850"/>
            <a:ext cx="2232025" cy="1673225"/>
          </a:xfrm>
          <a:prstGeom prst="rect">
            <a:avLst/>
          </a:prstGeom>
          <a:noFill/>
          <a:ln w="9525">
            <a:noFill/>
            <a:miter lim="800000"/>
            <a:headEnd/>
            <a:tailEnd/>
          </a:ln>
        </p:spPr>
      </p:pic>
    </p:spTree>
  </p:cSld>
  <p:clrMapOvr>
    <a:masterClrMapping/>
  </p:clrMapOvr>
  <p:transition advTm="3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églalap 3"/>
          <p:cNvSpPr>
            <a:spLocks noChangeArrowheads="1"/>
          </p:cNvSpPr>
          <p:nvPr/>
        </p:nvSpPr>
        <p:spPr bwMode="auto">
          <a:xfrm>
            <a:off x="187325" y="919163"/>
            <a:ext cx="5767388" cy="554037"/>
          </a:xfrm>
          <a:prstGeom prst="rect">
            <a:avLst/>
          </a:prstGeom>
          <a:noFill/>
          <a:ln w="9525">
            <a:noFill/>
            <a:miter lim="800000"/>
            <a:headEnd/>
            <a:tailEnd/>
          </a:ln>
        </p:spPr>
        <p:txBody>
          <a:bodyPr wrap="none">
            <a:spAutoFit/>
          </a:bodyPr>
          <a:lstStyle/>
          <a:p>
            <a:pPr algn="ctr"/>
            <a:r>
              <a:rPr lang="hu-HU" sz="3000" b="1">
                <a:solidFill>
                  <a:srgbClr val="A29061"/>
                </a:solidFill>
                <a:latin typeface="Times New Roman" pitchFamily="18" charset="0"/>
              </a:rPr>
              <a:t>Kiemelt vízgazdálkodási kérdések</a:t>
            </a:r>
            <a:endParaRPr lang="hu-HU" sz="3000">
              <a:solidFill>
                <a:srgbClr val="000000"/>
              </a:solidFill>
            </a:endParaRPr>
          </a:p>
        </p:txBody>
      </p:sp>
      <p:sp>
        <p:nvSpPr>
          <p:cNvPr id="168962" name="Szövegdoboz 6"/>
          <p:cNvSpPr txBox="1">
            <a:spLocks noChangeArrowheads="1"/>
          </p:cNvSpPr>
          <p:nvPr/>
        </p:nvSpPr>
        <p:spPr bwMode="auto">
          <a:xfrm>
            <a:off x="1042988" y="1773238"/>
            <a:ext cx="7561262" cy="2584450"/>
          </a:xfrm>
          <a:prstGeom prst="rect">
            <a:avLst/>
          </a:prstGeom>
          <a:noFill/>
          <a:ln w="9525">
            <a:noFill/>
            <a:miter lim="800000"/>
            <a:headEnd/>
            <a:tailEnd/>
          </a:ln>
        </p:spPr>
        <p:txBody>
          <a:bodyPr>
            <a:spAutoFit/>
          </a:bodyPr>
          <a:lstStyle/>
          <a:p>
            <a:pPr>
              <a:buFont typeface="Arial" charset="0"/>
              <a:buChar char="•"/>
            </a:pPr>
            <a:r>
              <a:rPr lang="hu-HU">
                <a:solidFill>
                  <a:srgbClr val="000000"/>
                </a:solidFill>
              </a:rPr>
              <a:t> Nagy tavaink vízgazdálkodása</a:t>
            </a:r>
          </a:p>
          <a:p>
            <a:pPr>
              <a:buFont typeface="Arial" charset="0"/>
              <a:buChar char="•"/>
            </a:pPr>
            <a:r>
              <a:rPr lang="hu-HU">
                <a:solidFill>
                  <a:srgbClr val="000000"/>
                </a:solidFill>
              </a:rPr>
              <a:t> Regionális és Határvízi kapcsolatok</a:t>
            </a:r>
          </a:p>
          <a:p>
            <a:pPr>
              <a:buFont typeface="Arial" charset="0"/>
              <a:buChar char="•"/>
            </a:pPr>
            <a:r>
              <a:rPr lang="hu-HU">
                <a:solidFill>
                  <a:srgbClr val="000000"/>
                </a:solidFill>
              </a:rPr>
              <a:t> Hajózáshoz kapcsolódó vízügyi feladatok</a:t>
            </a:r>
          </a:p>
          <a:p>
            <a:pPr>
              <a:buFont typeface="Arial" charset="0"/>
              <a:buChar char="•"/>
            </a:pPr>
            <a:r>
              <a:rPr lang="hu-HU">
                <a:solidFill>
                  <a:srgbClr val="000000"/>
                </a:solidFill>
              </a:rPr>
              <a:t> Megújuló energia stratégia vízgazdálkodási vonatkozásai</a:t>
            </a:r>
          </a:p>
          <a:p>
            <a:pPr>
              <a:buFont typeface="Arial" charset="0"/>
              <a:buChar char="•"/>
            </a:pPr>
            <a:r>
              <a:rPr lang="hu-HU">
                <a:solidFill>
                  <a:srgbClr val="000000"/>
                </a:solidFill>
              </a:rPr>
              <a:t> Duna-Tisza Közi Homokhátság vízellátása</a:t>
            </a:r>
          </a:p>
          <a:p>
            <a:pPr>
              <a:buFont typeface="Arial" charset="0"/>
              <a:buChar char="•"/>
            </a:pPr>
            <a:r>
              <a:rPr lang="hu-HU">
                <a:solidFill>
                  <a:srgbClr val="000000"/>
                </a:solidFill>
              </a:rPr>
              <a:t> Duna-Tisza csatorna, Jászsági főcsatorna ???</a:t>
            </a:r>
          </a:p>
          <a:p>
            <a:pPr>
              <a:buFont typeface="Arial" charset="0"/>
              <a:buChar char="•"/>
            </a:pPr>
            <a:endParaRPr lang="hu-HU">
              <a:solidFill>
                <a:srgbClr val="000000"/>
              </a:solidFill>
            </a:endParaRPr>
          </a:p>
          <a:p>
            <a:pPr>
              <a:buFont typeface="Arial" charset="0"/>
              <a:buChar char="•"/>
            </a:pPr>
            <a:endParaRPr lang="hu-HU">
              <a:solidFill>
                <a:srgbClr val="000000"/>
              </a:solidFill>
            </a:endParaRPr>
          </a:p>
          <a:p>
            <a:pPr>
              <a:buFont typeface="Arial" charset="0"/>
              <a:buChar char="•"/>
            </a:pPr>
            <a:endParaRPr lang="hu-HU">
              <a:solidFill>
                <a:srgbClr val="000000"/>
              </a:solidFill>
            </a:endParaRPr>
          </a:p>
        </p:txBody>
      </p:sp>
      <p:pic>
        <p:nvPicPr>
          <p:cNvPr id="168963" name="Picture 3" descr="MinisterialMeeting2010_logo"/>
          <p:cNvPicPr>
            <a:picLocks noChangeAspect="1" noChangeArrowheads="1"/>
          </p:cNvPicPr>
          <p:nvPr/>
        </p:nvPicPr>
        <p:blipFill>
          <a:blip r:embed="rId3"/>
          <a:srcRect/>
          <a:stretch>
            <a:fillRect/>
          </a:stretch>
        </p:blipFill>
        <p:spPr bwMode="auto">
          <a:xfrm>
            <a:off x="5003800" y="5221288"/>
            <a:ext cx="3125788" cy="1425575"/>
          </a:xfrm>
          <a:prstGeom prst="rect">
            <a:avLst/>
          </a:prstGeom>
          <a:noFill/>
          <a:ln w="9525">
            <a:noFill/>
            <a:miter lim="800000"/>
            <a:headEnd/>
            <a:tailEnd/>
          </a:ln>
        </p:spPr>
      </p:pic>
      <p:pic>
        <p:nvPicPr>
          <p:cNvPr id="168964" name="Picture 3" descr="C:\Munka - Péter\Előadások\Képek\898_9807.JPG"/>
          <p:cNvPicPr>
            <a:picLocks noChangeAspect="1" noChangeArrowheads="1"/>
          </p:cNvPicPr>
          <p:nvPr/>
        </p:nvPicPr>
        <p:blipFill>
          <a:blip r:embed="rId4"/>
          <a:srcRect/>
          <a:stretch>
            <a:fillRect/>
          </a:stretch>
        </p:blipFill>
        <p:spPr bwMode="auto">
          <a:xfrm>
            <a:off x="3995738" y="3638550"/>
            <a:ext cx="2170112" cy="1439863"/>
          </a:xfrm>
          <a:prstGeom prst="rect">
            <a:avLst/>
          </a:prstGeom>
          <a:noFill/>
          <a:ln w="9525">
            <a:noFill/>
            <a:miter lim="800000"/>
            <a:headEnd/>
            <a:tailEnd/>
          </a:ln>
        </p:spPr>
      </p:pic>
      <p:pic>
        <p:nvPicPr>
          <p:cNvPr id="168965" name="Picture 11" descr="http://t0.gstatic.com/images?q=tbn:ANd9GcQ3YjIQUJ2CAnY3mxUMnORNsQpZlRL-Ch6J_H5pIXasqyf1VbKOHQ"/>
          <p:cNvPicPr>
            <a:picLocks noChangeAspect="1" noChangeArrowheads="1"/>
          </p:cNvPicPr>
          <p:nvPr/>
        </p:nvPicPr>
        <p:blipFill>
          <a:blip r:embed="rId5"/>
          <a:srcRect/>
          <a:stretch>
            <a:fillRect/>
          </a:stretch>
        </p:blipFill>
        <p:spPr bwMode="auto">
          <a:xfrm>
            <a:off x="6300788" y="2925763"/>
            <a:ext cx="2736850" cy="1955800"/>
          </a:xfrm>
          <a:prstGeom prst="rect">
            <a:avLst/>
          </a:prstGeom>
          <a:noFill/>
          <a:ln w="9525">
            <a:noFill/>
            <a:miter lim="800000"/>
            <a:headEnd/>
            <a:tailEnd/>
          </a:ln>
        </p:spPr>
      </p:pic>
      <p:pic>
        <p:nvPicPr>
          <p:cNvPr id="168966" name="Picture 2" descr="H:\Vízstratégia 2012\ORSZAGJÁRÁS-ROAD SHOW\KÉPEK\Kiadvány\Tapolcai-tavasbarlang_03_Egri_Cs.jpg"/>
          <p:cNvPicPr>
            <a:picLocks noChangeAspect="1" noChangeArrowheads="1"/>
          </p:cNvPicPr>
          <p:nvPr/>
        </p:nvPicPr>
        <p:blipFill>
          <a:blip r:embed="rId6"/>
          <a:srcRect/>
          <a:stretch>
            <a:fillRect/>
          </a:stretch>
        </p:blipFill>
        <p:spPr bwMode="auto">
          <a:xfrm>
            <a:off x="179388" y="4191000"/>
            <a:ext cx="3702050" cy="2468563"/>
          </a:xfrm>
          <a:prstGeom prst="rect">
            <a:avLst/>
          </a:prstGeom>
          <a:noFill/>
          <a:ln w="9525">
            <a:noFill/>
            <a:miter lim="800000"/>
            <a:headEnd/>
            <a:tailEnd/>
          </a:ln>
        </p:spPr>
      </p:pic>
    </p:spTree>
  </p:cSld>
  <p:clrMapOvr>
    <a:masterClrMapping/>
  </p:clrMapOvr>
  <p:transition spd="slow" advTm="3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Kép 2" descr="zátony.jpg"/>
          <p:cNvPicPr>
            <a:picLocks noChangeAspect="1"/>
          </p:cNvPicPr>
          <p:nvPr/>
        </p:nvPicPr>
        <p:blipFill>
          <a:blip r:embed="rId3"/>
          <a:srcRect/>
          <a:stretch>
            <a:fillRect/>
          </a:stretch>
        </p:blipFill>
        <p:spPr bwMode="auto">
          <a:xfrm>
            <a:off x="0" y="0"/>
            <a:ext cx="9144000" cy="6869113"/>
          </a:xfrm>
          <a:prstGeom prst="rect">
            <a:avLst/>
          </a:prstGeom>
          <a:noFill/>
          <a:ln w="9525">
            <a:noFill/>
            <a:miter lim="800000"/>
            <a:headEnd/>
            <a:tailEnd/>
          </a:ln>
        </p:spPr>
      </p:pic>
      <p:sp>
        <p:nvSpPr>
          <p:cNvPr id="171010" name="Téglalap 5"/>
          <p:cNvSpPr>
            <a:spLocks noChangeArrowheads="1"/>
          </p:cNvSpPr>
          <p:nvPr/>
        </p:nvSpPr>
        <p:spPr bwMode="auto">
          <a:xfrm>
            <a:off x="0" y="4295775"/>
            <a:ext cx="9144000" cy="2584450"/>
          </a:xfrm>
          <a:prstGeom prst="rect">
            <a:avLst/>
          </a:prstGeom>
          <a:noFill/>
          <a:ln w="9525">
            <a:noFill/>
            <a:miter lim="800000"/>
            <a:headEnd/>
            <a:tailEnd/>
          </a:ln>
        </p:spPr>
        <p:txBody>
          <a:bodyPr>
            <a:spAutoFit/>
          </a:bodyPr>
          <a:lstStyle/>
          <a:p>
            <a:pPr algn="ctr"/>
            <a:r>
              <a:rPr lang="hu-HU" b="1">
                <a:solidFill>
                  <a:srgbClr val="FFFFFF"/>
                </a:solidFill>
                <a:latin typeface="Calibri" pitchFamily="34" charset="0"/>
              </a:rPr>
              <a:t>Gróf Széchenyi István így írt a vizek szabályozásáról:</a:t>
            </a:r>
            <a:br>
              <a:rPr lang="hu-HU" b="1">
                <a:solidFill>
                  <a:srgbClr val="FFFFFF"/>
                </a:solidFill>
                <a:latin typeface="Calibri" pitchFamily="34" charset="0"/>
              </a:rPr>
            </a:br>
            <a:r>
              <a:rPr lang="hu-HU" b="1">
                <a:solidFill>
                  <a:srgbClr val="FFFFFF"/>
                </a:solidFill>
                <a:latin typeface="Calibri" pitchFamily="34" charset="0"/>
              </a:rPr>
              <a:t>„…vizeink szabályozását … ha minden oldalról megfontolás s tökéletes összefüggés nélkül vitetik végbe, … alkalmasint többet fog egy vidéknek ártani, mint amennyit használna másiknak, sőt talán még azon tájt is fogja sújtani, mellynek kedvéért vittek végbe, minthogy csak egy kissé hosszabb időt tekintve még nagy kérdés, a mezei gazdákra nézve, valljon mi sorvasztóbb baj: a néha nagyobb víz-e, vagy a közönséges és kivált az alföldön olly tikkasztó szárazság: midőn minden esetre alig követhetni el a mezei gazdaság körében otrombább bűnt, mint vizek – mert néha alkalmatlanok – meg nem fontolt, s ekkép hebehurgya leszállítása által ellökni s megsemmisíteni az irrigatio áldását, mellyel semmi nem ér fel.”</a:t>
            </a:r>
            <a:endParaRPr lang="hu-HU">
              <a:solidFill>
                <a:srgbClr val="FFFFFF"/>
              </a:solidFill>
            </a:endParaRPr>
          </a:p>
        </p:txBody>
      </p:sp>
      <p:sp>
        <p:nvSpPr>
          <p:cNvPr id="171011" name="Szövegdoboz 1"/>
          <p:cNvSpPr txBox="1">
            <a:spLocks noChangeArrowheads="1"/>
          </p:cNvSpPr>
          <p:nvPr/>
        </p:nvSpPr>
        <p:spPr bwMode="auto">
          <a:xfrm>
            <a:off x="0" y="787400"/>
            <a:ext cx="9142413" cy="1076325"/>
          </a:xfrm>
          <a:prstGeom prst="rect">
            <a:avLst/>
          </a:prstGeom>
          <a:noFill/>
          <a:ln w="9525">
            <a:noFill/>
            <a:miter lim="800000"/>
            <a:headEnd/>
            <a:tailEnd/>
          </a:ln>
        </p:spPr>
        <p:txBody>
          <a:bodyPr>
            <a:spAutoFit/>
          </a:bodyPr>
          <a:lstStyle/>
          <a:p>
            <a:pPr algn="ctr"/>
            <a:r>
              <a:rPr lang="hu-HU" sz="3200" b="1">
                <a:solidFill>
                  <a:schemeClr val="tx2"/>
                </a:solidFill>
              </a:rPr>
              <a:t>A megvalósítás programja a </a:t>
            </a:r>
          </a:p>
          <a:p>
            <a:pPr algn="ctr"/>
            <a:r>
              <a:rPr lang="hu-HU" sz="3200" b="1">
                <a:solidFill>
                  <a:schemeClr val="tx2"/>
                </a:solidFill>
              </a:rPr>
              <a:t>KVASSAY JENŐ TERV</a:t>
            </a:r>
            <a:r>
              <a:rPr lang="hu-HU" sz="3200">
                <a:solidFill>
                  <a:schemeClr val="tx2"/>
                </a:solidFill>
              </a:rPr>
              <a:t>!</a:t>
            </a:r>
          </a:p>
        </p:txBody>
      </p:sp>
      <p:sp>
        <p:nvSpPr>
          <p:cNvPr id="171012" name="Dia számának helye 4"/>
          <p:cNvSpPr>
            <a:spLocks noGrp="1"/>
          </p:cNvSpPr>
          <p:nvPr>
            <p:ph type="sldNum" sz="quarter" idx="4294967295"/>
          </p:nvPr>
        </p:nvSpPr>
        <p:spPr bwMode="auto">
          <a:xfrm>
            <a:off x="8382000" y="6356350"/>
            <a:ext cx="762000" cy="365125"/>
          </a:xfrm>
          <a:prstGeom prst="rect">
            <a:avLst/>
          </a:prstGeom>
          <a:noFill/>
          <a:ln>
            <a:miter lim="800000"/>
            <a:headEnd/>
            <a:tailEnd/>
          </a:ln>
        </p:spPr>
        <p:txBody>
          <a:bodyPr/>
          <a:lstStyle/>
          <a:p>
            <a:fld id="{CEE63592-ABB5-4784-A842-355AEE4BDD73}" type="slidenum">
              <a:rPr lang="hu-HU">
                <a:solidFill>
                  <a:srgbClr val="000000"/>
                </a:solidFill>
              </a:rPr>
              <a:pPr/>
              <a:t>33</a:t>
            </a:fld>
            <a:endParaRPr lang="hu-HU">
              <a:solidFill>
                <a:srgbClr val="000000"/>
              </a:solidFill>
            </a:endParaRPr>
          </a:p>
        </p:txBody>
      </p:sp>
    </p:spTree>
  </p:cSld>
  <p:clrMapOvr>
    <a:masterClrMapping/>
  </p:clrMapOvr>
  <p:transition spd="slow" advTm="3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850"/>
            <a:ext cx="8229600" cy="852488"/>
          </a:xfrm>
        </p:spPr>
        <p:txBody>
          <a:bodyPr>
            <a:normAutofit/>
          </a:bodyPr>
          <a:lstStyle/>
          <a:p>
            <a:pPr algn="ctr">
              <a:defRPr/>
            </a:pPr>
            <a:r>
              <a:rPr lang="hu-HU" sz="3200" b="1" dirty="0" smtClean="0">
                <a:solidFill>
                  <a:schemeClr val="accent2">
                    <a:lumMod val="50000"/>
                  </a:schemeClr>
                </a:solidFill>
              </a:rPr>
              <a:t>Kérdőjelek </a:t>
            </a:r>
            <a:endParaRPr lang="hu-HU" sz="3200" b="1" dirty="0">
              <a:solidFill>
                <a:schemeClr val="accent2">
                  <a:lumMod val="50000"/>
                </a:schemeClr>
              </a:solidFill>
            </a:endParaRPr>
          </a:p>
        </p:txBody>
      </p:sp>
      <p:sp>
        <p:nvSpPr>
          <p:cNvPr id="3" name="Tartalom helye 2"/>
          <p:cNvSpPr>
            <a:spLocks noGrp="1"/>
          </p:cNvSpPr>
          <p:nvPr>
            <p:ph idx="1"/>
          </p:nvPr>
        </p:nvSpPr>
        <p:spPr>
          <a:xfrm>
            <a:off x="395288" y="1628775"/>
            <a:ext cx="8229600" cy="4525963"/>
          </a:xfrm>
        </p:spPr>
        <p:txBody>
          <a:bodyPr>
            <a:normAutofit fontScale="92500" lnSpcReduction="20000"/>
          </a:bodyPr>
          <a:lstStyle/>
          <a:p>
            <a:pPr>
              <a:defRPr/>
            </a:pPr>
            <a:r>
              <a:rPr lang="hu-HU" sz="2800" dirty="0" smtClean="0"/>
              <a:t>Támogatási rendszer hatékonysága, vonzereje</a:t>
            </a:r>
          </a:p>
          <a:p>
            <a:pPr>
              <a:defRPr/>
            </a:pPr>
            <a:r>
              <a:rPr lang="hu-HU" sz="2800" dirty="0" smtClean="0"/>
              <a:t>Támogatási rendszer átjárhatósága (új uniós elvek)</a:t>
            </a:r>
          </a:p>
          <a:p>
            <a:pPr>
              <a:defRPr/>
            </a:pPr>
            <a:r>
              <a:rPr lang="hu-HU" sz="2800" dirty="0" smtClean="0"/>
              <a:t>Támogatási rendszer </a:t>
            </a:r>
            <a:r>
              <a:rPr lang="hu-HU" sz="2800" dirty="0" err="1" smtClean="0"/>
              <a:t>szinkronitása</a:t>
            </a:r>
            <a:endParaRPr lang="hu-HU" sz="2800" dirty="0" smtClean="0"/>
          </a:p>
          <a:p>
            <a:pPr>
              <a:defRPr/>
            </a:pPr>
            <a:r>
              <a:rPr lang="hu-HU" sz="2800" dirty="0" smtClean="0"/>
              <a:t>Vízpótlás, vízvisszatartás, öntözésfejlesztés támogatása a 2014-2020-as időszakban</a:t>
            </a:r>
          </a:p>
          <a:p>
            <a:pPr>
              <a:defRPr/>
            </a:pPr>
            <a:r>
              <a:rPr lang="hu-HU" sz="2800" dirty="0" err="1" smtClean="0"/>
              <a:t>Feladat-felelősség-finanszírozás</a:t>
            </a:r>
            <a:r>
              <a:rPr lang="hu-HU" sz="2800" dirty="0" smtClean="0"/>
              <a:t> összhangja</a:t>
            </a:r>
          </a:p>
          <a:p>
            <a:pPr>
              <a:defRPr/>
            </a:pPr>
            <a:r>
              <a:rPr lang="hu-HU" sz="2800" dirty="0" smtClean="0"/>
              <a:t>Állami szerepvállalás erősítése, szolgáltatás, </a:t>
            </a:r>
          </a:p>
          <a:p>
            <a:pPr>
              <a:defRPr/>
            </a:pPr>
            <a:r>
              <a:rPr lang="hu-HU" sz="2800" dirty="0" smtClean="0"/>
              <a:t>Tulajdon- és birtokviszonyok, vagyonkezelés </a:t>
            </a:r>
          </a:p>
          <a:p>
            <a:pPr>
              <a:defRPr/>
            </a:pPr>
            <a:r>
              <a:rPr lang="hu-HU" sz="2800" dirty="0" smtClean="0"/>
              <a:t>Pályázati lehetőségek</a:t>
            </a:r>
          </a:p>
          <a:p>
            <a:pPr>
              <a:defRPr/>
            </a:pPr>
            <a:r>
              <a:rPr lang="hu-HU" sz="2800" dirty="0" smtClean="0"/>
              <a:t>Forrásallokáció, EU költségvetés </a:t>
            </a:r>
          </a:p>
          <a:p>
            <a:pPr>
              <a:defRPr/>
            </a:pPr>
            <a:r>
              <a:rPr lang="hu-HU" sz="2800" dirty="0" smtClean="0"/>
              <a:t>VKI-VGT felülvizsgálati program és eredményei</a:t>
            </a:r>
            <a:endParaRPr lang="hu-HU" sz="2800" dirty="0"/>
          </a:p>
        </p:txBody>
      </p:sp>
    </p:spTree>
  </p:cSld>
  <p:clrMapOvr>
    <a:masterClrMapping/>
  </p:clrMapOvr>
  <p:transition spd="slow" advTm="3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hajósok"/>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9203" name="Rectangle 3"/>
          <p:cNvSpPr>
            <a:spLocks noChangeArrowheads="1"/>
          </p:cNvSpPr>
          <p:nvPr/>
        </p:nvSpPr>
        <p:spPr bwMode="auto">
          <a:xfrm>
            <a:off x="228600" y="152400"/>
            <a:ext cx="8686800" cy="7285038"/>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hu-HU" sz="4000" b="1" dirty="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Kazinczy</a:t>
            </a:r>
            <a:r>
              <a:rPr lang="hu-HU" sz="4000" b="1" dirty="0">
                <a:solidFill>
                  <a:srgbClr val="FFFF00"/>
                </a:solidFill>
                <a:effectLst>
                  <a:outerShdw blurRad="38100" dist="38100" dir="2700000" algn="tl">
                    <a:srgbClr val="000000"/>
                  </a:outerShdw>
                </a:effectLst>
                <a:latin typeface="Bookman Old Style" pitchFamily="18" charset="0"/>
                <a:cs typeface="+mn-cs"/>
              </a:rPr>
              <a:t>:</a:t>
            </a:r>
          </a:p>
          <a:p>
            <a:pPr>
              <a:defRPr/>
            </a:pPr>
            <a:endParaRPr lang="hu-HU" sz="4000" b="1" dirty="0">
              <a:solidFill>
                <a:srgbClr val="000099"/>
              </a:solidFill>
              <a:effectLst>
                <a:outerShdw blurRad="38100" dist="38100" dir="2700000" algn="tl">
                  <a:srgbClr val="000000"/>
                </a:outerShdw>
              </a:effectLst>
              <a:latin typeface="Bookman Old Style" pitchFamily="18" charset="0"/>
              <a:cs typeface="+mn-cs"/>
            </a:endParaRPr>
          </a:p>
          <a:p>
            <a:pPr algn="ctr">
              <a:defRPr/>
            </a:pPr>
            <a:r>
              <a:rPr lang="hu-HU" sz="4000" b="1" dirty="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a </a:t>
            </a:r>
            <a:r>
              <a:rPr lang="hu-HU" sz="4000" b="1" i="1" dirty="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"tudományok dolgai csak ott gyarapodnak, ahol azoknak </a:t>
            </a:r>
            <a:r>
              <a:rPr lang="hu-HU" sz="4000" b="1" i="1" dirty="0" err="1">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mívelőjik</a:t>
            </a:r>
            <a:r>
              <a:rPr lang="hu-HU" sz="4000" b="1" i="1" dirty="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 szabadon mondhatják ki gondolkozásaikat, s ahol élet van, ott </a:t>
            </a:r>
            <a:r>
              <a:rPr lang="hu-HU" sz="4000" b="1" i="1" dirty="0" err="1">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öszveütődések</a:t>
            </a:r>
            <a:r>
              <a:rPr lang="hu-HU" sz="4000" b="1" i="1" dirty="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 is vannak …"</a:t>
            </a:r>
            <a:r>
              <a:rPr lang="hu-HU" sz="4000" b="1" dirty="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 </a:t>
            </a:r>
            <a:endParaRPr lang="hu-HU" sz="4000" b="1" dirty="0">
              <a:solidFill>
                <a:srgbClr val="FFFF00"/>
              </a:solidFill>
              <a:effectLst>
                <a:outerShdw blurRad="38100" dist="38100" dir="2700000" algn="tl">
                  <a:srgbClr val="000000"/>
                </a:outerShdw>
              </a:effectLst>
              <a:latin typeface="Times New Roman" charset="0"/>
              <a:cs typeface="+mn-cs"/>
            </a:endParaRPr>
          </a:p>
          <a:p>
            <a:pPr algn="ctr">
              <a:defRPr/>
            </a:pPr>
            <a:endParaRPr lang="hu-HU" sz="4000" b="1" dirty="0">
              <a:solidFill>
                <a:srgbClr val="FFFF00"/>
              </a:solidFill>
              <a:effectLst>
                <a:outerShdw blurRad="38100" dist="38100" dir="2700000" algn="tl">
                  <a:srgbClr val="000000"/>
                </a:outerShdw>
              </a:effectLst>
              <a:latin typeface="Times New Roman" charset="0"/>
              <a:cs typeface="+mn-cs"/>
            </a:endParaRPr>
          </a:p>
          <a:p>
            <a:pPr algn="r" eaLnBrk="0" hangingPunct="0">
              <a:defRPr/>
            </a:pPr>
            <a:endParaRPr lang="hu-HU" sz="3200" dirty="0">
              <a:solidFill>
                <a:srgbClr val="FFFF00"/>
              </a:solidFill>
              <a:effectLst>
                <a:outerShdw blurRad="38100" dist="38100" dir="2700000" algn="tl">
                  <a:srgbClr val="000000"/>
                </a:outerShdw>
              </a:effectLst>
              <a:latin typeface="Times New Roman" charset="0"/>
              <a:cs typeface="+mn-cs"/>
            </a:endParaRPr>
          </a:p>
          <a:p>
            <a:pPr eaLnBrk="0" hangingPunct="0">
              <a:defRPr/>
            </a:pPr>
            <a:endParaRPr lang="hu-HU" sz="4000" b="1" dirty="0">
              <a:solidFill>
                <a:srgbClr val="000000"/>
              </a:solidFill>
              <a:latin typeface="Bookman Old Style" pitchFamily="18" charset="0"/>
              <a:cs typeface="+mn-cs"/>
            </a:endParaRPr>
          </a:p>
        </p:txBody>
      </p:sp>
      <p:sp>
        <p:nvSpPr>
          <p:cNvPr id="179204" name="Rectangle 4"/>
          <p:cNvSpPr>
            <a:spLocks noChangeArrowheads="1"/>
          </p:cNvSpPr>
          <p:nvPr/>
        </p:nvSpPr>
        <p:spPr bwMode="auto">
          <a:xfrm>
            <a:off x="0" y="3846513"/>
            <a:ext cx="9144000" cy="0"/>
          </a:xfrm>
          <a:prstGeom prst="rect">
            <a:avLst/>
          </a:prstGeom>
          <a:noFill/>
          <a:ln>
            <a:noFill/>
          </a:ln>
          <a:effectLst/>
          <a:extLst>
            <a:ext uri="{909E8E84-426E-40DD-AFC4-6F175D3DCCD1}"/>
            <a:ext uri="{91240B29-F687-4F45-9708-019B960494DF}"/>
            <a:ext uri="{AF507438-7753-43E0-B8FC-AC1667EBCBE1}"/>
          </a:extLst>
        </p:spPr>
        <p:txBody>
          <a:bodyPr bIns="0">
            <a:spAutoFit/>
          </a:bodyPr>
          <a:lstStyle/>
          <a:p>
            <a:pPr>
              <a:defRPr/>
            </a:pPr>
            <a:endParaRPr lang="hu-HU">
              <a:solidFill>
                <a:srgbClr val="FFFFFF"/>
              </a:solidFill>
              <a:latin typeface="Tahoma" pitchFamily="34" charset="0"/>
              <a:cs typeface="+mn-cs"/>
            </a:endParaRPr>
          </a:p>
        </p:txBody>
      </p:sp>
    </p:spTree>
  </p:cSld>
  <p:clrMapOvr>
    <a:masterClrMapping/>
  </p:clrMapOvr>
  <p:transition spd="slow" advTm="3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ctrTitle"/>
          </p:nvPr>
        </p:nvSpPr>
        <p:spPr>
          <a:xfrm>
            <a:off x="77788" y="260350"/>
            <a:ext cx="8382000" cy="1470025"/>
          </a:xfrm>
        </p:spPr>
        <p:txBody>
          <a:bodyPr/>
          <a:lstStyle/>
          <a:p>
            <a:pPr>
              <a:defRPr/>
            </a:pPr>
            <a:r>
              <a:rPr lang="hu-HU" b="1" dirty="0">
                <a:solidFill>
                  <a:schemeClr val="accent2">
                    <a:lumMod val="50000"/>
                  </a:schemeClr>
                </a:solidFill>
                <a:latin typeface="Comic Sans MS" pitchFamily="66" charset="0"/>
              </a:rPr>
              <a:t>FIGYELJÜNK </a:t>
            </a:r>
            <a:r>
              <a:rPr lang="hu-HU" b="1" dirty="0" smtClean="0">
                <a:solidFill>
                  <a:schemeClr val="accent2">
                    <a:lumMod val="50000"/>
                  </a:schemeClr>
                </a:solidFill>
                <a:latin typeface="Comic Sans MS" pitchFamily="66" charset="0"/>
              </a:rPr>
              <a:t> </a:t>
            </a:r>
            <a:r>
              <a:rPr lang="hu-HU" b="1" dirty="0">
                <a:solidFill>
                  <a:schemeClr val="accent2">
                    <a:lumMod val="50000"/>
                  </a:schemeClr>
                </a:solidFill>
                <a:latin typeface="Comic Sans MS" pitchFamily="66" charset="0"/>
              </a:rPr>
              <a:t>MÉHEKRE!</a:t>
            </a:r>
            <a:br>
              <a:rPr lang="hu-HU" b="1" dirty="0">
                <a:solidFill>
                  <a:schemeClr val="accent2">
                    <a:lumMod val="50000"/>
                  </a:schemeClr>
                </a:solidFill>
                <a:latin typeface="Comic Sans MS" pitchFamily="66" charset="0"/>
              </a:rPr>
            </a:br>
            <a:r>
              <a:rPr lang="hu-HU" dirty="0" smtClean="0">
                <a:solidFill>
                  <a:schemeClr val="accent2">
                    <a:lumMod val="50000"/>
                  </a:schemeClr>
                </a:solidFill>
                <a:latin typeface="Comic Sans MS" pitchFamily="66" charset="0"/>
              </a:rPr>
              <a:t>Köszönöm </a:t>
            </a:r>
            <a:r>
              <a:rPr lang="hu-HU" dirty="0">
                <a:solidFill>
                  <a:schemeClr val="accent2">
                    <a:lumMod val="50000"/>
                  </a:schemeClr>
                </a:solidFill>
                <a:latin typeface="Comic Sans MS" pitchFamily="66" charset="0"/>
              </a:rPr>
              <a:t>megtisztelő figyelmüket!</a:t>
            </a:r>
          </a:p>
        </p:txBody>
      </p:sp>
      <p:graphicFrame>
        <p:nvGraphicFramePr>
          <p:cNvPr id="1036" name="Object 12"/>
          <p:cNvGraphicFramePr>
            <a:graphicFrameLocks noChangeAspect="1"/>
          </p:cNvGraphicFramePr>
          <p:nvPr/>
        </p:nvGraphicFramePr>
        <p:xfrm>
          <a:off x="250825" y="1700213"/>
          <a:ext cx="4637088" cy="3384550"/>
        </p:xfrm>
        <a:graphic>
          <a:graphicData uri="http://schemas.openxmlformats.org/presentationml/2006/ole">
            <p:oleObj spid="_x0000_s1036" name="Bitkép" r:id="rId4" imgW="3666667" imgH="2352381" progId="PBrush">
              <p:embed/>
            </p:oleObj>
          </a:graphicData>
        </a:graphic>
      </p:graphicFrame>
      <p:pic>
        <p:nvPicPr>
          <p:cNvPr id="1038" name="Picture 4" descr="PE03255_"/>
          <p:cNvPicPr>
            <a:picLocks noChangeAspect="1" noChangeArrowheads="1"/>
          </p:cNvPicPr>
          <p:nvPr/>
        </p:nvPicPr>
        <p:blipFill>
          <a:blip r:embed="rId5"/>
          <a:srcRect/>
          <a:stretch>
            <a:fillRect/>
          </a:stretch>
        </p:blipFill>
        <p:spPr bwMode="auto">
          <a:xfrm>
            <a:off x="3851275" y="3068638"/>
            <a:ext cx="4608513" cy="3005137"/>
          </a:xfrm>
          <a:prstGeom prst="rect">
            <a:avLst/>
          </a:prstGeom>
          <a:noFill/>
          <a:ln w="9525">
            <a:noFill/>
            <a:miter lim="800000"/>
            <a:headEnd/>
            <a:tailEnd/>
          </a:ln>
        </p:spPr>
      </p:pic>
      <p:sp>
        <p:nvSpPr>
          <p:cNvPr id="7" name="Oval 6"/>
          <p:cNvSpPr>
            <a:spLocks noChangeArrowheads="1"/>
          </p:cNvSpPr>
          <p:nvPr/>
        </p:nvSpPr>
        <p:spPr bwMode="auto">
          <a:xfrm rot="20571415">
            <a:off x="5318125" y="1268413"/>
            <a:ext cx="3746500" cy="2201862"/>
          </a:xfrm>
          <a:prstGeom prst="ellipse">
            <a:avLst/>
          </a:prstGeom>
          <a:noFill/>
          <a:ln w="9525">
            <a:solidFill>
              <a:schemeClr val="accent2">
                <a:lumMod val="50000"/>
              </a:schemeClr>
            </a:solidFill>
            <a:round/>
            <a:headEnd/>
            <a:tailEnd/>
          </a:ln>
        </p:spPr>
        <p:txBody>
          <a:bodyPr wrap="none" anchor="ctr"/>
          <a:lstStyle/>
          <a:p>
            <a:pPr algn="ctr" fontAlgn="auto">
              <a:lnSpc>
                <a:spcPct val="80000"/>
              </a:lnSpc>
              <a:spcBef>
                <a:spcPct val="20000"/>
              </a:spcBef>
              <a:spcAft>
                <a:spcPts val="0"/>
              </a:spcAft>
              <a:buClr>
                <a:srgbClr val="1F497D"/>
              </a:buClr>
              <a:defRPr/>
            </a:pPr>
            <a:endParaRPr lang="hu-HU" sz="2000" b="1" kern="0" dirty="0">
              <a:solidFill>
                <a:prstClr val="black"/>
              </a:solidFill>
              <a:latin typeface="Arial" pitchFamily="34" charset="0"/>
              <a:cs typeface="Arial" pitchFamily="34" charset="0"/>
            </a:endParaRPr>
          </a:p>
          <a:p>
            <a:pPr algn="ctr" fontAlgn="auto">
              <a:lnSpc>
                <a:spcPct val="80000"/>
              </a:lnSpc>
              <a:spcBef>
                <a:spcPct val="20000"/>
              </a:spcBef>
              <a:spcAft>
                <a:spcPts val="0"/>
              </a:spcAft>
              <a:buClr>
                <a:srgbClr val="1F497D"/>
              </a:buClr>
              <a:defRPr/>
            </a:pPr>
            <a:r>
              <a:rPr lang="hu-HU" sz="2000" b="1" kern="0" dirty="0">
                <a:solidFill>
                  <a:schemeClr val="accent2">
                    <a:lumMod val="50000"/>
                  </a:schemeClr>
                </a:solidFill>
                <a:latin typeface="Arial" pitchFamily="34" charset="0"/>
                <a:cs typeface="Arial" pitchFamily="34" charset="0"/>
              </a:rPr>
              <a:t>Seneca</a:t>
            </a:r>
            <a:r>
              <a:rPr lang="hu-HU" sz="2000" b="1" kern="0" dirty="0">
                <a:solidFill>
                  <a:schemeClr val="accent2">
                    <a:lumMod val="50000"/>
                  </a:schemeClr>
                </a:solidFill>
                <a:latin typeface="Arial" pitchFamily="34" charset="0"/>
                <a:cs typeface="Arial" pitchFamily="34" charset="0"/>
              </a:rPr>
              <a:t>: „ …nem jó annak </a:t>
            </a:r>
          </a:p>
          <a:p>
            <a:pPr algn="ctr" fontAlgn="auto">
              <a:lnSpc>
                <a:spcPct val="80000"/>
              </a:lnSpc>
              <a:spcBef>
                <a:spcPct val="20000"/>
              </a:spcBef>
              <a:spcAft>
                <a:spcPts val="0"/>
              </a:spcAft>
              <a:buClr>
                <a:srgbClr val="1F497D"/>
              </a:buClr>
              <a:defRPr/>
            </a:pPr>
            <a:r>
              <a:rPr lang="hu-HU" sz="2000" b="1" kern="0" dirty="0">
                <a:solidFill>
                  <a:schemeClr val="accent2">
                    <a:lumMod val="50000"/>
                  </a:schemeClr>
                </a:solidFill>
                <a:latin typeface="Arial" pitchFamily="34" charset="0"/>
                <a:cs typeface="Arial" pitchFamily="34" charset="0"/>
              </a:rPr>
              <a:t>semmiféle szél, </a:t>
            </a:r>
          </a:p>
          <a:p>
            <a:pPr algn="ctr" fontAlgn="auto">
              <a:lnSpc>
                <a:spcPct val="80000"/>
              </a:lnSpc>
              <a:spcBef>
                <a:spcPct val="20000"/>
              </a:spcBef>
              <a:spcAft>
                <a:spcPts val="0"/>
              </a:spcAft>
              <a:buClr>
                <a:srgbClr val="1F497D"/>
              </a:buClr>
              <a:defRPr/>
            </a:pPr>
            <a:r>
              <a:rPr lang="hu-HU" sz="2000" b="1" kern="0" dirty="0">
                <a:solidFill>
                  <a:schemeClr val="accent2">
                    <a:lumMod val="50000"/>
                  </a:schemeClr>
                </a:solidFill>
                <a:latin typeface="Arial" pitchFamily="34" charset="0"/>
                <a:cs typeface="Arial" pitchFamily="34" charset="0"/>
              </a:rPr>
              <a:t>aki nem tudja </a:t>
            </a:r>
          </a:p>
          <a:p>
            <a:pPr algn="ctr" fontAlgn="auto">
              <a:lnSpc>
                <a:spcPct val="80000"/>
              </a:lnSpc>
              <a:spcBef>
                <a:spcPct val="20000"/>
              </a:spcBef>
              <a:spcAft>
                <a:spcPts val="0"/>
              </a:spcAft>
              <a:buClr>
                <a:srgbClr val="1F497D"/>
              </a:buClr>
              <a:defRPr/>
            </a:pPr>
            <a:r>
              <a:rPr lang="hu-HU" sz="2000" b="1" kern="0" dirty="0">
                <a:solidFill>
                  <a:schemeClr val="accent2">
                    <a:lumMod val="50000"/>
                  </a:schemeClr>
                </a:solidFill>
                <a:latin typeface="Arial" pitchFamily="34" charset="0"/>
                <a:cs typeface="Arial" pitchFamily="34" charset="0"/>
              </a:rPr>
              <a:t>melyik kikötőbe tart.”</a:t>
            </a:r>
          </a:p>
          <a:p>
            <a:pPr algn="ctr" fontAlgn="auto">
              <a:spcBef>
                <a:spcPts val="0"/>
              </a:spcBef>
              <a:spcAft>
                <a:spcPts val="0"/>
              </a:spcAft>
              <a:defRPr/>
            </a:pPr>
            <a:endParaRPr lang="hu-HU" sz="1000" b="1" kern="0" dirty="0">
              <a:solidFill>
                <a:prstClr val="black"/>
              </a:solidFill>
              <a:latin typeface="Arial" pitchFamily="34" charset="0"/>
              <a:cs typeface="Arial" pitchFamily="34" charset="0"/>
            </a:endParaRPr>
          </a:p>
        </p:txBody>
      </p:sp>
    </p:spTree>
  </p:cSld>
  <p:clrMapOvr>
    <a:masterClrMapping/>
  </p:clrMapOvr>
  <p:transition spd="slow" advTm="3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http://sdt.sulinet.hu/data/b70c5bf5-36b1-4e0f-9c49-fc4f9273b9a1/1/7/ResourceNormal/thalesz.jpg"/>
          <p:cNvPicPr>
            <a:picLocks noChangeAspect="1" noChangeArrowheads="1"/>
          </p:cNvPicPr>
          <p:nvPr/>
        </p:nvPicPr>
        <p:blipFill>
          <a:blip r:embed="rId3"/>
          <a:srcRect/>
          <a:stretch>
            <a:fillRect/>
          </a:stretch>
        </p:blipFill>
        <p:spPr bwMode="auto">
          <a:xfrm>
            <a:off x="5148263" y="1700213"/>
            <a:ext cx="3575050" cy="4310062"/>
          </a:xfrm>
          <a:prstGeom prst="rect">
            <a:avLst/>
          </a:prstGeom>
          <a:noFill/>
          <a:ln w="9525">
            <a:noFill/>
            <a:miter lim="800000"/>
            <a:headEnd/>
            <a:tailEnd/>
          </a:ln>
        </p:spPr>
      </p:pic>
      <p:pic>
        <p:nvPicPr>
          <p:cNvPr id="130052" name="Picture 4" descr="E:\Kép17.png"/>
          <p:cNvPicPr>
            <a:picLocks noChangeAspect="1" noChangeArrowheads="1"/>
          </p:cNvPicPr>
          <p:nvPr/>
        </p:nvPicPr>
        <p:blipFill>
          <a:blip r:embed="rId4" cstate="print"/>
          <a:srcRect/>
          <a:stretch>
            <a:fillRect/>
          </a:stretch>
        </p:blipFill>
        <p:spPr bwMode="auto">
          <a:xfrm>
            <a:off x="731925" y="1700808"/>
            <a:ext cx="4144963" cy="267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0053" name="Picture 5" descr="E:\Kép18.png"/>
          <p:cNvPicPr>
            <a:picLocks noChangeAspect="1" noChangeArrowheads="1"/>
          </p:cNvPicPr>
          <p:nvPr/>
        </p:nvPicPr>
        <p:blipFill>
          <a:blip r:embed="rId5" cstate="print"/>
          <a:srcRect/>
          <a:stretch>
            <a:fillRect/>
          </a:stretch>
        </p:blipFill>
        <p:spPr bwMode="auto">
          <a:xfrm>
            <a:off x="698396" y="816798"/>
            <a:ext cx="4803775" cy="512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1620" name="Picture 2"/>
          <p:cNvPicPr>
            <a:picLocks noChangeAspect="1" noChangeArrowheads="1"/>
          </p:cNvPicPr>
          <p:nvPr/>
        </p:nvPicPr>
        <p:blipFill>
          <a:blip r:embed="rId6"/>
          <a:srcRect/>
          <a:stretch>
            <a:fillRect/>
          </a:stretch>
        </p:blipFill>
        <p:spPr bwMode="auto">
          <a:xfrm>
            <a:off x="746125" y="4503738"/>
            <a:ext cx="4144963" cy="1657350"/>
          </a:xfrm>
          <a:prstGeom prst="rect">
            <a:avLst/>
          </a:prstGeom>
          <a:noFill/>
          <a:ln w="9525">
            <a:noFill/>
            <a:miter lim="800000"/>
            <a:headEnd/>
            <a:tailEnd/>
          </a:ln>
        </p:spPr>
      </p:pic>
      <p:sp>
        <p:nvSpPr>
          <p:cNvPr id="111621" name="Dia számának helye 2"/>
          <p:cNvSpPr>
            <a:spLocks noGrp="1"/>
          </p:cNvSpPr>
          <p:nvPr>
            <p:ph type="sldNum" sz="quarter" idx="4294967295"/>
          </p:nvPr>
        </p:nvSpPr>
        <p:spPr bwMode="auto">
          <a:xfrm>
            <a:off x="8382000" y="6356350"/>
            <a:ext cx="762000" cy="365125"/>
          </a:xfrm>
          <a:prstGeom prst="rect">
            <a:avLst/>
          </a:prstGeom>
          <a:noFill/>
          <a:ln>
            <a:miter lim="800000"/>
            <a:headEnd/>
            <a:tailEnd/>
          </a:ln>
        </p:spPr>
        <p:txBody>
          <a:bodyPr/>
          <a:lstStyle/>
          <a:p>
            <a:fld id="{332F2233-E9FE-4B27-89EC-33E10E742CA7}" type="slidenum">
              <a:rPr lang="hu-HU">
                <a:solidFill>
                  <a:srgbClr val="045C75"/>
                </a:solidFill>
              </a:rPr>
              <a:pPr/>
              <a:t>4</a:t>
            </a:fld>
            <a:endParaRPr lang="hu-HU">
              <a:solidFill>
                <a:srgbClr val="045C75"/>
              </a:solidFill>
            </a:endParaRPr>
          </a:p>
        </p:txBody>
      </p:sp>
    </p:spTree>
  </p:cSld>
  <p:clrMapOvr>
    <a:masterClrMapping/>
  </p:clrMapOvr>
  <p:transition spd="slow" advTm="3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Cím 1"/>
          <p:cNvSpPr>
            <a:spLocks noGrp="1"/>
          </p:cNvSpPr>
          <p:nvPr>
            <p:ph type="title"/>
          </p:nvPr>
        </p:nvSpPr>
        <p:spPr>
          <a:xfrm>
            <a:off x="323850" y="606425"/>
            <a:ext cx="8448675" cy="601663"/>
          </a:xfrm>
        </p:spPr>
        <p:txBody>
          <a:bodyPr/>
          <a:lstStyle/>
          <a:p>
            <a:pPr algn="ctr"/>
            <a:r>
              <a:rPr lang="hu-HU" sz="3000" b="1" smtClean="0">
                <a:solidFill>
                  <a:srgbClr val="A69765"/>
                </a:solidFill>
                <a:latin typeface="Times New Roman" pitchFamily="18" charset="0"/>
                <a:cs typeface="Times New Roman" pitchFamily="18" charset="0"/>
              </a:rPr>
              <a:t>Útkeresés, jövő !?!</a:t>
            </a:r>
          </a:p>
        </p:txBody>
      </p:sp>
      <p:pic>
        <p:nvPicPr>
          <p:cNvPr id="113666" name="Tartalom helye 3" descr="water.jpg"/>
          <p:cNvPicPr>
            <a:picLocks noGrp="1" noChangeAspect="1"/>
          </p:cNvPicPr>
          <p:nvPr>
            <p:ph idx="1"/>
          </p:nvPr>
        </p:nvPicPr>
        <p:blipFill>
          <a:blip r:embed="rId3"/>
          <a:srcRect l="13977" t="17268" r="18132"/>
          <a:stretch>
            <a:fillRect/>
          </a:stretch>
        </p:blipFill>
        <p:spPr>
          <a:xfrm>
            <a:off x="0" y="1484313"/>
            <a:ext cx="2447925" cy="4149725"/>
          </a:xfrm>
        </p:spPr>
      </p:pic>
      <p:sp>
        <p:nvSpPr>
          <p:cNvPr id="113667" name="Szövegdoboz 6"/>
          <p:cNvSpPr txBox="1">
            <a:spLocks noChangeArrowheads="1"/>
          </p:cNvSpPr>
          <p:nvPr/>
        </p:nvSpPr>
        <p:spPr bwMode="auto">
          <a:xfrm>
            <a:off x="1887538" y="1341438"/>
            <a:ext cx="7318375" cy="4524375"/>
          </a:xfrm>
          <a:prstGeom prst="rect">
            <a:avLst/>
          </a:prstGeom>
          <a:noFill/>
          <a:ln w="9525">
            <a:noFill/>
            <a:miter lim="800000"/>
            <a:headEnd/>
            <a:tailEnd/>
          </a:ln>
        </p:spPr>
        <p:txBody>
          <a:bodyPr>
            <a:spAutoFit/>
          </a:bodyPr>
          <a:lstStyle/>
          <a:p>
            <a:pPr algn="ctr"/>
            <a:r>
              <a:rPr lang="hu-HU">
                <a:solidFill>
                  <a:srgbClr val="000000"/>
                </a:solidFill>
              </a:rPr>
              <a:t>A  világ és Magyarország vízgazdálkodása az útkeresés időszakát éli.</a:t>
            </a:r>
          </a:p>
          <a:p>
            <a:pPr algn="ctr"/>
            <a:r>
              <a:rPr lang="hu-HU">
                <a:solidFill>
                  <a:srgbClr val="000000"/>
                </a:solidFill>
              </a:rPr>
              <a:t>MERT</a:t>
            </a:r>
          </a:p>
          <a:p>
            <a:pPr algn="ctr"/>
            <a:r>
              <a:rPr lang="hu-HU">
                <a:solidFill>
                  <a:srgbClr val="000000"/>
                </a:solidFill>
              </a:rPr>
              <a:t>Változnak a vízigények, nő a veszélyeztetettség, csökkennek a hozzájutási esélyek, nő a szennyezettség, nőnek a szolgáltatásokkal szembeni követelmények, </a:t>
            </a:r>
          </a:p>
          <a:p>
            <a:pPr algn="ctr"/>
            <a:endParaRPr lang="hu-HU">
              <a:solidFill>
                <a:srgbClr val="C00000"/>
              </a:solidFill>
            </a:endParaRPr>
          </a:p>
          <a:p>
            <a:pPr algn="ctr"/>
            <a:r>
              <a:rPr lang="hu-HU">
                <a:solidFill>
                  <a:srgbClr val="000000"/>
                </a:solidFill>
              </a:rPr>
              <a:t>Változik a gondolkodás világméretekben: </a:t>
            </a:r>
          </a:p>
          <a:p>
            <a:pPr algn="ctr"/>
            <a:r>
              <a:rPr lang="hu-HU" b="1">
                <a:solidFill>
                  <a:srgbClr val="000000"/>
                </a:solidFill>
              </a:rPr>
              <a:t>Víz Világfórum</a:t>
            </a:r>
          </a:p>
          <a:p>
            <a:pPr algn="ctr"/>
            <a:r>
              <a:rPr lang="hu-HU">
                <a:solidFill>
                  <a:srgbClr val="000000"/>
                </a:solidFill>
              </a:rPr>
              <a:t>(Marseille, 2012. március)</a:t>
            </a:r>
            <a:br>
              <a:rPr lang="hu-HU">
                <a:solidFill>
                  <a:srgbClr val="000000"/>
                </a:solidFill>
              </a:rPr>
            </a:br>
            <a:r>
              <a:rPr lang="hu-HU" b="1">
                <a:solidFill>
                  <a:srgbClr val="000000"/>
                </a:solidFill>
              </a:rPr>
              <a:t>Rio+20 </a:t>
            </a:r>
          </a:p>
          <a:p>
            <a:pPr algn="ctr"/>
            <a:r>
              <a:rPr lang="hu-HU">
                <a:solidFill>
                  <a:srgbClr val="000000"/>
                </a:solidFill>
              </a:rPr>
              <a:t>(Rio de Janeiro, 2012. június 20-22.)</a:t>
            </a:r>
          </a:p>
          <a:p>
            <a:pPr algn="ctr"/>
            <a:r>
              <a:rPr lang="hu-HU" b="1">
                <a:solidFill>
                  <a:srgbClr val="000000"/>
                </a:solidFill>
              </a:rPr>
              <a:t>„Blueprint” Európai Unió </a:t>
            </a:r>
          </a:p>
          <a:p>
            <a:pPr algn="ctr"/>
            <a:endParaRPr lang="hu-HU" b="1">
              <a:solidFill>
                <a:srgbClr val="C00000"/>
              </a:solidFill>
            </a:endParaRPr>
          </a:p>
          <a:p>
            <a:pPr algn="ctr"/>
            <a:r>
              <a:rPr lang="hu-HU" b="1">
                <a:solidFill>
                  <a:srgbClr val="C00000"/>
                </a:solidFill>
              </a:rPr>
              <a:t>Minden dokumentumban szerepel: az állami szerepvállalás, a vízvédelem  növelése és a vízgazdálkodás integrálása (külső, belső)</a:t>
            </a:r>
          </a:p>
        </p:txBody>
      </p:sp>
      <p:pic>
        <p:nvPicPr>
          <p:cNvPr id="113668" name="Picture 2"/>
          <p:cNvPicPr>
            <a:picLocks noChangeAspect="1" noChangeArrowheads="1"/>
          </p:cNvPicPr>
          <p:nvPr/>
        </p:nvPicPr>
        <p:blipFill>
          <a:blip r:embed="rId4"/>
          <a:srcRect/>
          <a:stretch>
            <a:fillRect/>
          </a:stretch>
        </p:blipFill>
        <p:spPr bwMode="auto">
          <a:xfrm>
            <a:off x="7959725" y="115888"/>
            <a:ext cx="774700" cy="981075"/>
          </a:xfrm>
          <a:prstGeom prst="rect">
            <a:avLst/>
          </a:prstGeom>
          <a:noFill/>
          <a:ln w="9525">
            <a:noFill/>
            <a:miter lim="800000"/>
            <a:headEnd/>
            <a:tailEnd/>
          </a:ln>
        </p:spPr>
      </p:pic>
      <p:pic>
        <p:nvPicPr>
          <p:cNvPr id="113669" name="Picture 2" descr="C:\Users\user\Pictures\logok\Rio20Logo2.png"/>
          <p:cNvPicPr>
            <a:picLocks noChangeAspect="1" noChangeArrowheads="1"/>
          </p:cNvPicPr>
          <p:nvPr/>
        </p:nvPicPr>
        <p:blipFill>
          <a:blip r:embed="rId5"/>
          <a:srcRect/>
          <a:stretch>
            <a:fillRect/>
          </a:stretch>
        </p:blipFill>
        <p:spPr bwMode="auto">
          <a:xfrm>
            <a:off x="179388" y="115888"/>
            <a:ext cx="1997075" cy="1092200"/>
          </a:xfrm>
          <a:prstGeom prst="rect">
            <a:avLst/>
          </a:prstGeom>
          <a:noFill/>
          <a:ln w="9525">
            <a:noFill/>
            <a:miter lim="800000"/>
            <a:headEnd/>
            <a:tailEnd/>
          </a:ln>
        </p:spPr>
      </p:pic>
      <p:sp>
        <p:nvSpPr>
          <p:cNvPr id="113670" name="Téglalap 2"/>
          <p:cNvSpPr>
            <a:spLocks noChangeArrowheads="1"/>
          </p:cNvSpPr>
          <p:nvPr/>
        </p:nvSpPr>
        <p:spPr bwMode="auto">
          <a:xfrm>
            <a:off x="0" y="5805488"/>
            <a:ext cx="9134475" cy="369887"/>
          </a:xfrm>
          <a:prstGeom prst="rect">
            <a:avLst/>
          </a:prstGeom>
          <a:noFill/>
          <a:ln w="9525">
            <a:noFill/>
            <a:miter lim="800000"/>
            <a:headEnd/>
            <a:tailEnd/>
          </a:ln>
        </p:spPr>
        <p:txBody>
          <a:bodyPr>
            <a:spAutoFit/>
          </a:bodyPr>
          <a:lstStyle/>
          <a:p>
            <a:pPr algn="ctr">
              <a:spcBef>
                <a:spcPct val="50000"/>
              </a:spcBef>
            </a:pPr>
            <a:r>
              <a:rPr lang="hu-HU" b="1">
                <a:solidFill>
                  <a:srgbClr val="336600"/>
                </a:solidFill>
                <a:latin typeface="Comic Sans MS" pitchFamily="66" charset="0"/>
              </a:rPr>
              <a:t>Világ GDP 1 %-át megelőzésre,</a:t>
            </a:r>
            <a:r>
              <a:rPr lang="hu-HU" b="1">
                <a:solidFill>
                  <a:srgbClr val="FF0000"/>
                </a:solidFill>
                <a:latin typeface="Comic Sans MS" pitchFamily="66" charset="0"/>
              </a:rPr>
              <a:t> különben</a:t>
            </a:r>
            <a:r>
              <a:rPr lang="hu-HU" b="1">
                <a:solidFill>
                  <a:srgbClr val="336600"/>
                </a:solidFill>
                <a:latin typeface="Comic Sans MS" pitchFamily="66" charset="0"/>
              </a:rPr>
              <a:t>	25 %-os GDP csökkenés !!!</a:t>
            </a:r>
          </a:p>
        </p:txBody>
      </p:sp>
    </p:spTree>
  </p:cSld>
  <p:clrMapOvr>
    <a:masterClrMapping/>
  </p:clrMapOvr>
  <p:transition advTm="3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188913"/>
            <a:ext cx="9144000" cy="777875"/>
          </a:xfrm>
        </p:spPr>
        <p:txBody>
          <a:bodyPr>
            <a:normAutofit fontScale="90000"/>
          </a:bodyPr>
          <a:lstStyle/>
          <a:p>
            <a:pPr algn="ctr">
              <a:defRPr/>
            </a:pPr>
            <a:r>
              <a:rPr lang="hu-HU" sz="3600" b="1" dirty="0" smtClean="0"/>
              <a:t>A Kárpát-medence, mint Földi paradicsomkert</a:t>
            </a:r>
            <a:endParaRPr lang="hu-HU" sz="3600" b="1" dirty="0"/>
          </a:p>
        </p:txBody>
      </p:sp>
      <p:sp>
        <p:nvSpPr>
          <p:cNvPr id="3" name="Tartalom helye 2"/>
          <p:cNvSpPr>
            <a:spLocks noGrp="1"/>
          </p:cNvSpPr>
          <p:nvPr>
            <p:ph idx="1"/>
          </p:nvPr>
        </p:nvSpPr>
        <p:spPr>
          <a:xfrm>
            <a:off x="0" y="1268413"/>
            <a:ext cx="9144000" cy="5734050"/>
          </a:xfrm>
        </p:spPr>
        <p:txBody>
          <a:bodyPr>
            <a:normAutofit/>
          </a:bodyPr>
          <a:lstStyle/>
          <a:p>
            <a:pPr>
              <a:defRPr/>
            </a:pPr>
            <a:r>
              <a:rPr lang="hu-HU" sz="2000" dirty="0" smtClean="0"/>
              <a:t>A </a:t>
            </a:r>
            <a:r>
              <a:rPr lang="hu-HU" sz="2000" b="1" dirty="0" smtClean="0"/>
              <a:t>Föld</a:t>
            </a:r>
            <a:r>
              <a:rPr lang="hu-HU" sz="2000" dirty="0" smtClean="0"/>
              <a:t> kiválónak minősített </a:t>
            </a:r>
            <a:r>
              <a:rPr lang="hu-HU" sz="2000" b="1" dirty="0" smtClean="0"/>
              <a:t>termőföld kincse 3 %</a:t>
            </a:r>
            <a:r>
              <a:rPr lang="hu-HU" sz="2000" dirty="0" smtClean="0"/>
              <a:t>, benne a magyar termőföld fele!</a:t>
            </a:r>
          </a:p>
          <a:p>
            <a:pPr>
              <a:defRPr/>
            </a:pPr>
            <a:r>
              <a:rPr lang="hu-HU" sz="2000" dirty="0" smtClean="0"/>
              <a:t>Földünk élőlény, szív </a:t>
            </a:r>
            <a:r>
              <a:rPr lang="hu-HU" sz="2000" dirty="0" err="1" smtClean="0"/>
              <a:t>csakrája</a:t>
            </a:r>
            <a:r>
              <a:rPr lang="hu-HU" sz="2000" dirty="0" smtClean="0"/>
              <a:t> a Kárpát-medencében, a Pilisben van</a:t>
            </a:r>
          </a:p>
          <a:p>
            <a:pPr marL="0" indent="0">
              <a:buFontTx/>
              <a:buNone/>
              <a:defRPr/>
            </a:pPr>
            <a:r>
              <a:rPr lang="hu-HU" sz="2000" dirty="0"/>
              <a:t>	</a:t>
            </a:r>
            <a:r>
              <a:rPr lang="hu-HU" sz="2000" dirty="0" smtClean="0"/>
              <a:t>(a 7 földi energia központ egyike)! </a:t>
            </a:r>
          </a:p>
          <a:p>
            <a:pPr>
              <a:defRPr/>
            </a:pPr>
            <a:r>
              <a:rPr lang="hu-HU" sz="2000" dirty="0" smtClean="0"/>
              <a:t>Dalai Láma: a magyaroknak energiaközpontot védő szerepük van. </a:t>
            </a:r>
          </a:p>
          <a:p>
            <a:pPr marL="0" indent="0">
              <a:buFontTx/>
              <a:buNone/>
              <a:defRPr/>
            </a:pPr>
            <a:r>
              <a:rPr lang="hu-HU" sz="2000" u="sng" dirty="0" smtClean="0"/>
              <a:t>Közben hat a klímaváltozás:</a:t>
            </a:r>
          </a:p>
          <a:p>
            <a:pPr>
              <a:defRPr/>
            </a:pPr>
            <a:r>
              <a:rPr lang="hu-HU" sz="2000" dirty="0" smtClean="0"/>
              <a:t>Az </a:t>
            </a:r>
            <a:r>
              <a:rPr lang="hu-HU" sz="2000" b="1" dirty="0" smtClean="0"/>
              <a:t>állatvilág</a:t>
            </a:r>
            <a:r>
              <a:rPr lang="hu-HU" sz="2000" dirty="0" smtClean="0"/>
              <a:t> átlag </a:t>
            </a:r>
            <a:r>
              <a:rPr lang="hu-HU" sz="2000" b="1" dirty="0" smtClean="0"/>
              <a:t>17 km-el </a:t>
            </a:r>
            <a:r>
              <a:rPr lang="hu-HU" sz="2000" dirty="0" smtClean="0"/>
              <a:t>halad </a:t>
            </a:r>
            <a:r>
              <a:rPr lang="hu-HU" sz="2000" b="1" dirty="0" smtClean="0"/>
              <a:t>észak felé</a:t>
            </a:r>
          </a:p>
          <a:p>
            <a:pPr>
              <a:defRPr/>
            </a:pPr>
            <a:r>
              <a:rPr lang="hu-HU" sz="2000" dirty="0" smtClean="0"/>
              <a:t>A </a:t>
            </a:r>
            <a:r>
              <a:rPr lang="hu-HU" sz="2000" b="1" dirty="0" smtClean="0"/>
              <a:t>hegyi élővilág </a:t>
            </a:r>
            <a:r>
              <a:rPr lang="hu-HU" sz="2000" dirty="0" smtClean="0"/>
              <a:t>átlag </a:t>
            </a:r>
            <a:r>
              <a:rPr lang="hu-HU" sz="2000" b="1" dirty="0" smtClean="0"/>
              <a:t>11 m-el </a:t>
            </a:r>
            <a:r>
              <a:rPr lang="hu-HU" sz="2000" dirty="0" smtClean="0"/>
              <a:t>feljebb tolódik évente</a:t>
            </a:r>
          </a:p>
          <a:p>
            <a:pPr>
              <a:defRPr/>
            </a:pPr>
            <a:r>
              <a:rPr lang="hu-HU" sz="2000" dirty="0" smtClean="0"/>
              <a:t>Marokkóban a turizmus átalakításához, információs füzeteket használnak, ebből csak szemelvények: </a:t>
            </a:r>
          </a:p>
          <a:p>
            <a:pPr lvl="1">
              <a:defRPr/>
            </a:pPr>
            <a:r>
              <a:rPr lang="hu-HU" sz="2000" dirty="0" smtClean="0"/>
              <a:t>a turistáknak először azt kell megérteniük, hogy naponta csak </a:t>
            </a:r>
            <a:r>
              <a:rPr lang="hu-HU" sz="2000" b="1" dirty="0" smtClean="0"/>
              <a:t>egy vödör vízben </a:t>
            </a:r>
            <a:r>
              <a:rPr lang="hu-HU" sz="2000" dirty="0" smtClean="0"/>
              <a:t>mosakodhatnak!</a:t>
            </a:r>
          </a:p>
          <a:p>
            <a:pPr lvl="1">
              <a:defRPr/>
            </a:pPr>
            <a:r>
              <a:rPr lang="hu-HU" sz="2000" dirty="0" smtClean="0"/>
              <a:t>A sivatagi sátrakban a </a:t>
            </a:r>
            <a:r>
              <a:rPr lang="hu-HU" sz="2000" b="1" dirty="0" smtClean="0"/>
              <a:t>luxus és a puritán körülmények együttélésé</a:t>
            </a:r>
            <a:r>
              <a:rPr lang="hu-HU" sz="2000" dirty="0" smtClean="0"/>
              <a:t>t kell megmutatnunk a környezet és a természet védelme érdekében</a:t>
            </a:r>
          </a:p>
        </p:txBody>
      </p:sp>
    </p:spTree>
  </p:cSld>
  <p:clrMapOvr>
    <a:masterClrMapping/>
  </p:clrMapOvr>
  <p:transition advTm="3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07950" y="1196975"/>
            <a:ext cx="9036050" cy="5508625"/>
          </a:xfrm>
          <a:prstGeom prst="rect">
            <a:avLst/>
          </a:prstGeom>
        </p:spPr>
        <p:txBody>
          <a:bodyPr>
            <a:spAutoFit/>
          </a:bodyPr>
          <a:lstStyle/>
          <a:p>
            <a:pPr algn="ctr"/>
            <a:r>
              <a:rPr lang="hu-HU" sz="1400" b="1">
                <a:solidFill>
                  <a:srgbClr val="000000"/>
                </a:solidFill>
                <a:latin typeface="Calibri" pitchFamily="34" charset="0"/>
              </a:rPr>
              <a:t>Talajtani, Vízgazdálkodási és Növénytermesztési Tudományos Bizottságának </a:t>
            </a:r>
            <a:endParaRPr lang="hu-HU" sz="1400">
              <a:solidFill>
                <a:srgbClr val="000000"/>
              </a:solidFill>
              <a:latin typeface="Calibri" pitchFamily="34" charset="0"/>
            </a:endParaRPr>
          </a:p>
          <a:p>
            <a:pPr algn="ctr"/>
            <a:r>
              <a:rPr lang="hu-HU" sz="1400" b="1">
                <a:solidFill>
                  <a:srgbClr val="000000"/>
                </a:solidFill>
                <a:latin typeface="Calibri" pitchFamily="34" charset="0"/>
              </a:rPr>
              <a:t> (2012. szeptember)</a:t>
            </a:r>
            <a:endParaRPr lang="hu-HU" sz="2000">
              <a:solidFill>
                <a:srgbClr val="000000"/>
              </a:solidFill>
              <a:latin typeface="Calibri" pitchFamily="34" charset="0"/>
            </a:endParaRPr>
          </a:p>
          <a:p>
            <a:pPr algn="just">
              <a:buFont typeface="Wingdings" pitchFamily="2" charset="2"/>
              <a:buChar char="Ø"/>
            </a:pPr>
            <a:r>
              <a:rPr lang="hu-HU" sz="2100">
                <a:solidFill>
                  <a:srgbClr val="000000"/>
                </a:solidFill>
                <a:latin typeface="Calibri" pitchFamily="34" charset="0"/>
              </a:rPr>
              <a:t>Minden „fenntarthatónak” szánt regionális beavatkozásnál fontos a </a:t>
            </a:r>
            <a:r>
              <a:rPr lang="hu-HU" sz="2100" b="1">
                <a:solidFill>
                  <a:srgbClr val="000000"/>
                </a:solidFill>
                <a:latin typeface="Calibri" pitchFamily="34" charset="0"/>
              </a:rPr>
              <a:t>víz – élelmiszer – energia – társadalom</a:t>
            </a:r>
            <a:r>
              <a:rPr lang="hu-HU" sz="2100">
                <a:solidFill>
                  <a:srgbClr val="000000"/>
                </a:solidFill>
                <a:latin typeface="Calibri" pitchFamily="34" charset="0"/>
              </a:rPr>
              <a:t> kapcsolatrendszer folyamatos optimalizálása. </a:t>
            </a:r>
          </a:p>
          <a:p>
            <a:pPr algn="just">
              <a:buFont typeface="Wingdings" pitchFamily="2" charset="2"/>
              <a:buChar char="Ø"/>
            </a:pPr>
            <a:r>
              <a:rPr lang="hu-HU" sz="2100">
                <a:solidFill>
                  <a:srgbClr val="000000"/>
                </a:solidFill>
                <a:latin typeface="Calibri" pitchFamily="34" charset="0"/>
              </a:rPr>
              <a:t>A mezőgazdaság és vízgazdálkodás kapcsolatában </a:t>
            </a:r>
            <a:r>
              <a:rPr lang="hu-HU" sz="2100" b="1">
                <a:solidFill>
                  <a:srgbClr val="000000"/>
                </a:solidFill>
                <a:latin typeface="Calibri" pitchFamily="34" charset="0"/>
              </a:rPr>
              <a:t>paradigmaváltás </a:t>
            </a:r>
            <a:r>
              <a:rPr lang="hu-HU" sz="2100">
                <a:solidFill>
                  <a:srgbClr val="000000"/>
                </a:solidFill>
                <a:latin typeface="Calibri" pitchFamily="34" charset="0"/>
              </a:rPr>
              <a:t>szükséges. </a:t>
            </a:r>
          </a:p>
          <a:p>
            <a:pPr algn="just">
              <a:buFont typeface="Wingdings" pitchFamily="2" charset="2"/>
              <a:buChar char="Ø"/>
            </a:pPr>
            <a:r>
              <a:rPr lang="hu-HU" sz="2100">
                <a:solidFill>
                  <a:srgbClr val="000000"/>
                </a:solidFill>
                <a:latin typeface="Calibri" pitchFamily="34" charset="0"/>
              </a:rPr>
              <a:t>Az </a:t>
            </a:r>
            <a:r>
              <a:rPr lang="hu-HU" sz="2100" b="1">
                <a:solidFill>
                  <a:srgbClr val="000000"/>
                </a:solidFill>
                <a:latin typeface="Calibri" pitchFamily="34" charset="0"/>
              </a:rPr>
              <a:t>egységes víz-körforgalmat </a:t>
            </a:r>
            <a:r>
              <a:rPr lang="hu-HU" sz="2100">
                <a:solidFill>
                  <a:srgbClr val="000000"/>
                </a:solidFill>
                <a:latin typeface="Calibri" pitchFamily="34" charset="0"/>
              </a:rPr>
              <a:t>figyelembe vevő megoldások lehetnek csak fenntarthatóak, amelyeknek </a:t>
            </a:r>
            <a:r>
              <a:rPr lang="hu-HU" sz="2100" b="1">
                <a:solidFill>
                  <a:srgbClr val="000000"/>
                </a:solidFill>
                <a:latin typeface="Calibri" pitchFamily="34" charset="0"/>
              </a:rPr>
              <a:t>a mezőgazdasági vízgazdálkodási beavatkozások szerves és nélkülözhetetlen részét kell, hogy képezzék</a:t>
            </a:r>
            <a:r>
              <a:rPr lang="hu-HU" sz="2100">
                <a:solidFill>
                  <a:srgbClr val="000000"/>
                </a:solidFill>
                <a:latin typeface="Calibri" pitchFamily="34" charset="0"/>
              </a:rPr>
              <a:t>, a víz keretirányelv javaslatainak megfelelően. </a:t>
            </a:r>
          </a:p>
          <a:p>
            <a:pPr algn="just"/>
            <a:r>
              <a:rPr lang="hu-HU" sz="1200">
                <a:solidFill>
                  <a:srgbClr val="000000"/>
                </a:solidFill>
                <a:latin typeface="Calibri" pitchFamily="34" charset="0"/>
              </a:rPr>
              <a:t> </a:t>
            </a:r>
          </a:p>
          <a:p>
            <a:pPr algn="just">
              <a:buFont typeface="Arial" charset="0"/>
              <a:buAutoNum type="arabicPeriod"/>
            </a:pPr>
            <a:r>
              <a:rPr lang="hu-HU" sz="1200" b="1">
                <a:solidFill>
                  <a:srgbClr val="000000"/>
                </a:solidFill>
                <a:latin typeface="Calibri" pitchFamily="34" charset="0"/>
              </a:rPr>
              <a:t>A mezőgazdasági vízgazdálkodásban egyidejűleg aktív és passzív tényező a talaj. </a:t>
            </a:r>
          </a:p>
          <a:p>
            <a:pPr algn="just">
              <a:buFont typeface="Arial" charset="0"/>
              <a:buAutoNum type="arabicPeriod"/>
            </a:pPr>
            <a:r>
              <a:rPr lang="hu-HU" sz="1200">
                <a:solidFill>
                  <a:srgbClr val="000000"/>
                </a:solidFill>
                <a:latin typeface="Calibri" pitchFamily="34" charset="0"/>
              </a:rPr>
              <a:t>Magyarországon a talaj az ország legnagyobb – potenciális – természetes víztározója. </a:t>
            </a:r>
          </a:p>
          <a:p>
            <a:pPr algn="just">
              <a:buFont typeface="Arial" charset="0"/>
              <a:buAutoNum type="arabicPeriod"/>
            </a:pPr>
            <a:r>
              <a:rPr lang="hu-HU" sz="1200">
                <a:solidFill>
                  <a:srgbClr val="000000"/>
                </a:solidFill>
                <a:latin typeface="Calibri" pitchFamily="34" charset="0"/>
              </a:rPr>
              <a:t>A talajban történő hasznos tározás túlnyomó részt a vízgyűjtő területen folytatott racionális és fenntartható talajhasználat függvénye. </a:t>
            </a:r>
          </a:p>
          <a:p>
            <a:pPr algn="just">
              <a:buFont typeface="Arial" charset="0"/>
              <a:buAutoNum type="arabicPeriod"/>
            </a:pPr>
            <a:r>
              <a:rPr lang="hu-HU" sz="1200">
                <a:solidFill>
                  <a:srgbClr val="000000"/>
                </a:solidFill>
                <a:latin typeface="Calibri" pitchFamily="34" charset="0"/>
              </a:rPr>
              <a:t>A mezőgazdasági termelés jelenlegi és jövőbeli fejlesztésének alapját a</a:t>
            </a:r>
            <a:r>
              <a:rPr lang="hu-HU" sz="1200" b="1">
                <a:solidFill>
                  <a:srgbClr val="558ED5"/>
                </a:solidFill>
                <a:latin typeface="Calibri" pitchFamily="34" charset="0"/>
              </a:rPr>
              <a:t> </a:t>
            </a:r>
            <a:r>
              <a:rPr lang="hu-HU" sz="1200" b="1">
                <a:solidFill>
                  <a:srgbClr val="000000"/>
                </a:solidFill>
                <a:latin typeface="Calibri" pitchFamily="34" charset="0"/>
              </a:rPr>
              <a:t>szakmai konszenzuson nyugvó közép (3-5 év) és hosszú távú (5-10 év) vízgazdálkodási tervek </a:t>
            </a:r>
            <a:r>
              <a:rPr lang="hu-HU" sz="1200">
                <a:solidFill>
                  <a:srgbClr val="000000"/>
                </a:solidFill>
                <a:latin typeface="Calibri" pitchFamily="34" charset="0"/>
              </a:rPr>
              <a:t>kidolgozása jelenti</a:t>
            </a:r>
            <a:r>
              <a:rPr lang="hu-HU" sz="1200" b="1">
                <a:solidFill>
                  <a:srgbClr val="558ED5"/>
                </a:solidFill>
                <a:latin typeface="Calibri" pitchFamily="34" charset="0"/>
              </a:rPr>
              <a:t>. </a:t>
            </a:r>
            <a:r>
              <a:rPr lang="hu-HU" sz="1200">
                <a:solidFill>
                  <a:srgbClr val="000000"/>
                </a:solidFill>
                <a:latin typeface="Calibri" pitchFamily="34" charset="0"/>
              </a:rPr>
              <a:t>Ez magába kell, hogy foglalja az agronómiai, műszaki, technológiai, nemesítési, minőségbiztosítási, környezetvédelmi, logisztikai, ökonómiai, marketing, vidékfejlesztési szempontokat, összefüggéseket egyaránt. </a:t>
            </a:r>
          </a:p>
          <a:p>
            <a:pPr algn="just">
              <a:buFont typeface="Arial" charset="0"/>
              <a:buAutoNum type="arabicPeriod"/>
            </a:pPr>
            <a:r>
              <a:rPr lang="hu-HU" sz="1200">
                <a:solidFill>
                  <a:srgbClr val="000000"/>
                </a:solidFill>
                <a:latin typeface="Calibri" pitchFamily="34" charset="0"/>
              </a:rPr>
              <a:t>A </a:t>
            </a:r>
            <a:r>
              <a:rPr lang="hu-HU" sz="1200" b="1">
                <a:solidFill>
                  <a:srgbClr val="000000"/>
                </a:solidFill>
                <a:latin typeface="Calibri" pitchFamily="34" charset="0"/>
              </a:rPr>
              <a:t>vízvisszatartás</a:t>
            </a:r>
            <a:r>
              <a:rPr lang="hu-HU" sz="1200">
                <a:solidFill>
                  <a:srgbClr val="000000"/>
                </a:solidFill>
                <a:latin typeface="Calibri" pitchFamily="34" charset="0"/>
              </a:rPr>
              <a:t> valamennyi tényezőjét figyelembe véve kell kialakítani </a:t>
            </a:r>
            <a:r>
              <a:rPr lang="hu-HU" sz="1200" b="1">
                <a:solidFill>
                  <a:srgbClr val="000000"/>
                </a:solidFill>
                <a:latin typeface="Calibri" pitchFamily="34" charset="0"/>
              </a:rPr>
              <a:t>a térségi öntözési rendszereket</a:t>
            </a:r>
            <a:r>
              <a:rPr lang="hu-HU" sz="1200">
                <a:solidFill>
                  <a:srgbClr val="000000"/>
                </a:solidFill>
                <a:latin typeface="Calibri" pitchFamily="34" charset="0"/>
              </a:rPr>
              <a:t>. </a:t>
            </a:r>
          </a:p>
          <a:p>
            <a:pPr algn="just">
              <a:buFont typeface="Arial" charset="0"/>
              <a:buAutoNum type="arabicPeriod"/>
            </a:pPr>
            <a:r>
              <a:rPr lang="hu-HU" sz="1200">
                <a:solidFill>
                  <a:srgbClr val="000000"/>
                </a:solidFill>
                <a:latin typeface="Calibri" pitchFamily="34" charset="0"/>
              </a:rPr>
              <a:t>A hatékonyság növelésének súlyponti kérdése a </a:t>
            </a:r>
            <a:r>
              <a:rPr lang="hu-HU" sz="1200" b="1">
                <a:solidFill>
                  <a:srgbClr val="000000"/>
                </a:solidFill>
                <a:latin typeface="Calibri" pitchFamily="34" charset="0"/>
              </a:rPr>
              <a:t>tudományos kutatás, az oktatás és a szaktanácsadás fejlesztése</a:t>
            </a:r>
            <a:r>
              <a:rPr lang="hu-HU" sz="1200">
                <a:solidFill>
                  <a:srgbClr val="000000"/>
                </a:solidFill>
                <a:latin typeface="Calibri" pitchFamily="34" charset="0"/>
              </a:rPr>
              <a:t>.</a:t>
            </a:r>
          </a:p>
          <a:p>
            <a:pPr algn="just">
              <a:buFont typeface="Arial" charset="0"/>
              <a:buAutoNum type="arabicPeriod"/>
            </a:pPr>
            <a:r>
              <a:rPr lang="hu-HU" sz="1200">
                <a:solidFill>
                  <a:srgbClr val="000000"/>
                </a:solidFill>
                <a:latin typeface="Calibri" pitchFamily="34" charset="0"/>
              </a:rPr>
              <a:t>Egyértelmű és kiszámítható jogi és gazdasági szabályozás kialakítása. </a:t>
            </a:r>
          </a:p>
          <a:p>
            <a:pPr algn="just">
              <a:buFont typeface="Arial" charset="0"/>
              <a:buAutoNum type="arabicPeriod"/>
            </a:pPr>
            <a:r>
              <a:rPr lang="hu-HU" sz="1200">
                <a:solidFill>
                  <a:srgbClr val="000000"/>
                </a:solidFill>
                <a:latin typeface="Calibri" pitchFamily="34" charset="0"/>
              </a:rPr>
              <a:t>Meghatározó jelentősége van </a:t>
            </a:r>
            <a:r>
              <a:rPr lang="hu-HU" sz="1200" b="1">
                <a:solidFill>
                  <a:srgbClr val="000000"/>
                </a:solidFill>
                <a:latin typeface="Calibri" pitchFamily="34" charset="0"/>
              </a:rPr>
              <a:t>a szakszerű tápanyagellátásnak.</a:t>
            </a:r>
          </a:p>
          <a:p>
            <a:pPr algn="just">
              <a:buFont typeface="Arial" charset="0"/>
              <a:buAutoNum type="arabicPeriod"/>
            </a:pPr>
            <a:r>
              <a:rPr lang="hu-HU" sz="1200">
                <a:solidFill>
                  <a:srgbClr val="000000"/>
                </a:solidFill>
                <a:latin typeface="Calibri" pitchFamily="34" charset="0"/>
              </a:rPr>
              <a:t>Az adaptív, a változó klimatikus feltételekhez </a:t>
            </a:r>
            <a:r>
              <a:rPr lang="hu-HU" sz="1200" b="1">
                <a:solidFill>
                  <a:srgbClr val="000000"/>
                </a:solidFill>
                <a:latin typeface="Calibri" pitchFamily="34" charset="0"/>
              </a:rPr>
              <a:t>alkalmazkodó növénytermesztés</a:t>
            </a:r>
            <a:r>
              <a:rPr lang="hu-HU" sz="1200">
                <a:solidFill>
                  <a:srgbClr val="000000"/>
                </a:solidFill>
                <a:latin typeface="Calibri" pitchFamily="34" charset="0"/>
              </a:rPr>
              <a:t>i technológiák.</a:t>
            </a:r>
          </a:p>
          <a:p>
            <a:pPr algn="just">
              <a:buFont typeface="Arial" charset="0"/>
              <a:buAutoNum type="arabicPeriod"/>
            </a:pPr>
            <a:r>
              <a:rPr lang="hu-HU" sz="1200">
                <a:solidFill>
                  <a:srgbClr val="000000"/>
                </a:solidFill>
                <a:latin typeface="Calibri" pitchFamily="34" charset="0"/>
              </a:rPr>
              <a:t>A növénytermesztési </a:t>
            </a:r>
            <a:r>
              <a:rPr lang="hu-HU" sz="1200" b="1">
                <a:solidFill>
                  <a:srgbClr val="000000"/>
                </a:solidFill>
                <a:latin typeface="Calibri" pitchFamily="34" charset="0"/>
              </a:rPr>
              <a:t>technológiák műszaki, technológiai, biológiai fejlesztése</a:t>
            </a:r>
            <a:r>
              <a:rPr lang="hu-HU" sz="1200">
                <a:solidFill>
                  <a:srgbClr val="000000"/>
                </a:solidFill>
                <a:latin typeface="Calibri" pitchFamily="34" charset="0"/>
              </a:rPr>
              <a:t>. </a:t>
            </a:r>
          </a:p>
        </p:txBody>
      </p:sp>
      <p:pic>
        <p:nvPicPr>
          <p:cNvPr id="117762" name="Picture 2"/>
          <p:cNvPicPr>
            <a:picLocks noChangeAspect="1" noChangeArrowheads="1"/>
          </p:cNvPicPr>
          <p:nvPr/>
        </p:nvPicPr>
        <p:blipFill>
          <a:blip r:embed="rId3"/>
          <a:srcRect/>
          <a:stretch>
            <a:fillRect/>
          </a:stretch>
        </p:blipFill>
        <p:spPr bwMode="auto">
          <a:xfrm>
            <a:off x="250825" y="404813"/>
            <a:ext cx="3889375" cy="530225"/>
          </a:xfrm>
          <a:prstGeom prst="rect">
            <a:avLst/>
          </a:prstGeom>
          <a:noFill/>
          <a:ln w="9525">
            <a:noFill/>
            <a:miter lim="800000"/>
            <a:headEnd/>
            <a:tailEnd/>
          </a:ln>
        </p:spPr>
      </p:pic>
      <p:pic>
        <p:nvPicPr>
          <p:cNvPr id="117763" name="Picture 3"/>
          <p:cNvPicPr>
            <a:picLocks noChangeAspect="1" noChangeArrowheads="1"/>
          </p:cNvPicPr>
          <p:nvPr/>
        </p:nvPicPr>
        <p:blipFill>
          <a:blip r:embed="rId4"/>
          <a:srcRect/>
          <a:stretch>
            <a:fillRect/>
          </a:stretch>
        </p:blipFill>
        <p:spPr bwMode="auto">
          <a:xfrm>
            <a:off x="1308100" y="695325"/>
            <a:ext cx="1774825" cy="530225"/>
          </a:xfrm>
          <a:prstGeom prst="rect">
            <a:avLst/>
          </a:prstGeom>
          <a:noFill/>
          <a:ln w="9525">
            <a:noFill/>
            <a:miter lim="800000"/>
            <a:headEnd/>
            <a:tailEnd/>
          </a:ln>
        </p:spPr>
      </p:pic>
      <p:sp>
        <p:nvSpPr>
          <p:cNvPr id="117764" name="Téglalap 1"/>
          <p:cNvSpPr>
            <a:spLocks noChangeArrowheads="1"/>
          </p:cNvSpPr>
          <p:nvPr/>
        </p:nvSpPr>
        <p:spPr bwMode="auto">
          <a:xfrm>
            <a:off x="4932363" y="404813"/>
            <a:ext cx="4457700" cy="708025"/>
          </a:xfrm>
          <a:prstGeom prst="rect">
            <a:avLst/>
          </a:prstGeom>
          <a:noFill/>
          <a:ln w="9525">
            <a:noFill/>
            <a:miter lim="800000"/>
            <a:headEnd/>
            <a:tailEnd/>
          </a:ln>
        </p:spPr>
        <p:txBody>
          <a:bodyPr>
            <a:spAutoFit/>
          </a:bodyPr>
          <a:lstStyle/>
          <a:p>
            <a:pPr algn="ctr"/>
            <a:r>
              <a:rPr lang="hu-HU" sz="2000" b="1">
                <a:solidFill>
                  <a:srgbClr val="000000"/>
                </a:solidFill>
                <a:latin typeface="Calibri" pitchFamily="34" charset="0"/>
              </a:rPr>
              <a:t>a vízgazdálkodás stratégiai </a:t>
            </a:r>
          </a:p>
          <a:p>
            <a:pPr algn="ctr"/>
            <a:r>
              <a:rPr lang="hu-HU" sz="2000" b="1">
                <a:solidFill>
                  <a:srgbClr val="000000"/>
                </a:solidFill>
                <a:latin typeface="Calibri" pitchFamily="34" charset="0"/>
              </a:rPr>
              <a:t>kérdéseiről</a:t>
            </a:r>
            <a:endParaRPr lang="hu-HU">
              <a:solidFill>
                <a:srgbClr val="000000"/>
              </a:solidFill>
            </a:endParaRPr>
          </a:p>
        </p:txBody>
      </p:sp>
    </p:spTree>
  </p:cSld>
  <p:clrMapOvr>
    <a:masterClrMapping/>
  </p:clrMapOvr>
  <p:transition spd="slow" advTm="3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csár3.jpg">
            <a:hlinkClick r:id="rId3" tooltip="mocsár3.jpg"/>
          </p:cNvPr>
          <p:cNvPicPr>
            <a:picLocks noChangeAspect="1" noChangeArrowheads="1"/>
          </p:cNvPicPr>
          <p:nvPr/>
        </p:nvPicPr>
        <p:blipFill>
          <a:blip r:embed="rId4" cstate="print">
            <a:extLst>
              <a:ext uri="{28A0092B-C50C-407E-A947-70E740481C1C}"/>
            </a:extLst>
          </a:blip>
          <a:srcRect l="1379" t="2351" r="1593" b="2728"/>
          <a:stretch>
            <a:fillRect/>
          </a:stretch>
        </p:blipFill>
        <p:spPr bwMode="auto">
          <a:xfrm>
            <a:off x="0" y="0"/>
            <a:ext cx="9152589" cy="5876925"/>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9810" name="Szövegdoboz 2"/>
          <p:cNvSpPr txBox="1">
            <a:spLocks noChangeArrowheads="1"/>
          </p:cNvSpPr>
          <p:nvPr/>
        </p:nvSpPr>
        <p:spPr bwMode="auto">
          <a:xfrm>
            <a:off x="0" y="5876925"/>
            <a:ext cx="9144000" cy="585788"/>
          </a:xfrm>
          <a:prstGeom prst="rect">
            <a:avLst/>
          </a:prstGeom>
          <a:noFill/>
          <a:ln w="9525">
            <a:noFill/>
            <a:miter lim="800000"/>
            <a:headEnd/>
            <a:tailEnd/>
          </a:ln>
        </p:spPr>
        <p:txBody>
          <a:bodyPr>
            <a:spAutoFit/>
          </a:bodyPr>
          <a:lstStyle/>
          <a:p>
            <a:pPr algn="ctr"/>
            <a:r>
              <a:rPr lang="hu-HU" sz="1600">
                <a:solidFill>
                  <a:srgbClr val="000000"/>
                </a:solidFill>
                <a:latin typeface="Calibri" pitchFamily="34" charset="0"/>
                <a:cs typeface="Times New Roman" pitchFamily="18" charset="0"/>
              </a:rPr>
              <a:t>A Kárpát medence vízborította és árvízjárta területei az ármentesítő és lecsapoló munkálatok megkezdése előtt – M. Kir. Földművelésügyi Minisztérium Vízrajzi Intézete 1938.</a:t>
            </a:r>
          </a:p>
        </p:txBody>
      </p:sp>
      <p:sp>
        <p:nvSpPr>
          <p:cNvPr id="4" name="Téglalap 3"/>
          <p:cNvSpPr/>
          <p:nvPr/>
        </p:nvSpPr>
        <p:spPr>
          <a:xfrm>
            <a:off x="1258888" y="2133600"/>
            <a:ext cx="6626225" cy="1938338"/>
          </a:xfrm>
          <a:prstGeom prst="rect">
            <a:avLst/>
          </a:prstGeom>
        </p:spPr>
        <p:txBody>
          <a:bodyPr>
            <a:spAutoFit/>
          </a:bodyPr>
          <a:lstStyle/>
          <a:p>
            <a:pPr algn="ctr">
              <a:defRPr/>
            </a:pPr>
            <a:r>
              <a:rPr lang="hu-HU" altLang="ko-KR" sz="6000" b="1" dirty="0">
                <a:solidFill>
                  <a:schemeClr val="accent2">
                    <a:lumMod val="50000"/>
                  </a:schemeClr>
                </a:solidFill>
                <a:latin typeface="Times New Roman" pitchFamily="18" charset="0"/>
                <a:cs typeface="Times New Roman" pitchFamily="18" charset="0"/>
              </a:rPr>
              <a:t>Adottságaink</a:t>
            </a:r>
          </a:p>
          <a:p>
            <a:pPr algn="ctr">
              <a:defRPr/>
            </a:pPr>
            <a:r>
              <a:rPr lang="hu-HU" altLang="ko-KR" sz="6000" b="1" dirty="0">
                <a:solidFill>
                  <a:schemeClr val="accent2">
                    <a:lumMod val="50000"/>
                  </a:schemeClr>
                </a:solidFill>
                <a:latin typeface="Times New Roman" pitchFamily="18" charset="0"/>
                <a:cs typeface="Times New Roman" pitchFamily="18" charset="0"/>
              </a:rPr>
              <a:t>Lehetőségeink</a:t>
            </a:r>
            <a:endParaRPr lang="hu-HU" altLang="ko-KR" sz="6000" b="1" dirty="0">
              <a:solidFill>
                <a:schemeClr val="accent2">
                  <a:lumMod val="50000"/>
                </a:schemeClr>
              </a:solidFill>
              <a:latin typeface="Times New Roman" pitchFamily="18" charset="0"/>
              <a:cs typeface="Times New Roman" pitchFamily="18" charset="0"/>
            </a:endParaRPr>
          </a:p>
        </p:txBody>
      </p:sp>
      <p:sp>
        <p:nvSpPr>
          <p:cNvPr id="119812" name="Téglalap 5"/>
          <p:cNvSpPr>
            <a:spLocks noChangeArrowheads="1"/>
          </p:cNvSpPr>
          <p:nvPr/>
        </p:nvSpPr>
        <p:spPr bwMode="auto">
          <a:xfrm>
            <a:off x="395288" y="6462713"/>
            <a:ext cx="8353425" cy="369887"/>
          </a:xfrm>
          <a:prstGeom prst="rect">
            <a:avLst/>
          </a:prstGeom>
          <a:noFill/>
          <a:ln w="9525">
            <a:noFill/>
            <a:miter lim="800000"/>
            <a:headEnd/>
            <a:tailEnd/>
          </a:ln>
        </p:spPr>
        <p:txBody>
          <a:bodyPr>
            <a:spAutoFit/>
          </a:bodyPr>
          <a:lstStyle/>
          <a:p>
            <a:pPr algn="ctr"/>
            <a:r>
              <a:rPr lang="hu-HU" b="1">
                <a:solidFill>
                  <a:srgbClr val="000000"/>
                </a:solidFill>
                <a:latin typeface="Calibri" pitchFamily="34" charset="0"/>
              </a:rPr>
              <a:t>A magyar vízgazdálkodásnak jelentős múltja és jövője van! </a:t>
            </a:r>
          </a:p>
        </p:txBody>
      </p:sp>
    </p:spTree>
  </p:cSld>
  <p:clrMapOvr>
    <a:masterClrMapping/>
  </p:clrMapOvr>
  <p:transition spd="slow" advTm="3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166688" y="479425"/>
            <a:ext cx="8783637" cy="6272213"/>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lnSpc>
                <a:spcPct val="90000"/>
              </a:lnSpc>
              <a:defRPr/>
            </a:pPr>
            <a:endParaRPr lang="hu-HU" sz="2400" b="1" i="1" dirty="0">
              <a:solidFill>
                <a:srgbClr val="0000FF"/>
              </a:solidFill>
              <a:latin typeface="Arial" pitchFamily="34" charset="0"/>
              <a:cs typeface="Arial" pitchFamily="34" charset="0"/>
            </a:endParaRPr>
          </a:p>
          <a:p>
            <a:pPr algn="ctr">
              <a:lnSpc>
                <a:spcPct val="90000"/>
              </a:lnSpc>
              <a:defRPr/>
            </a:pPr>
            <a:r>
              <a:rPr lang="hu-HU" sz="2400" b="1" i="1" dirty="0">
                <a:solidFill>
                  <a:srgbClr val="0000FF"/>
                </a:solidFill>
                <a:latin typeface="Arial" pitchFamily="34" charset="0"/>
                <a:cs typeface="Arial" pitchFamily="34" charset="0"/>
              </a:rPr>
              <a:t>O</a:t>
            </a:r>
            <a:r>
              <a:rPr lang="hu-HU" sz="2400" b="1" i="1" dirty="0">
                <a:solidFill>
                  <a:srgbClr val="0000FF"/>
                </a:solidFill>
                <a:latin typeface="Arial" pitchFamily="34" charset="0"/>
                <a:cs typeface="Times New Roman" pitchFamily="18" charset="0"/>
              </a:rPr>
              <a:t>sztott </a:t>
            </a:r>
            <a:r>
              <a:rPr lang="hu-HU" sz="2400" b="1" i="1" dirty="0">
                <a:solidFill>
                  <a:srgbClr val="0000FF"/>
                </a:solidFill>
                <a:latin typeface="Arial" pitchFamily="34" charset="0"/>
                <a:cs typeface="Times New Roman" pitchFamily="18" charset="0"/>
              </a:rPr>
              <a:t>vízgyűjtőkön – </a:t>
            </a:r>
            <a:r>
              <a:rPr lang="hu-HU" sz="2400" b="1" i="1" dirty="0">
                <a:solidFill>
                  <a:srgbClr val="0000FF"/>
                </a:solidFill>
                <a:latin typeface="Arial" pitchFamily="34" charset="0"/>
                <a:cs typeface="Arial" pitchFamily="34" charset="0"/>
              </a:rPr>
              <a:t>K</a:t>
            </a:r>
            <a:r>
              <a:rPr lang="hu-HU" sz="2400" b="1" i="1" dirty="0">
                <a:solidFill>
                  <a:srgbClr val="0000FF"/>
                </a:solidFill>
                <a:latin typeface="Arial" pitchFamily="34" charset="0"/>
                <a:cs typeface="Times New Roman" pitchFamily="18" charset="0"/>
              </a:rPr>
              <a:t>özös </a:t>
            </a:r>
            <a:r>
              <a:rPr lang="hu-HU" sz="2400" b="1" i="1" dirty="0">
                <a:solidFill>
                  <a:srgbClr val="0000FF"/>
                </a:solidFill>
                <a:latin typeface="Arial" pitchFamily="34" charset="0"/>
                <a:cs typeface="Times New Roman" pitchFamily="18" charset="0"/>
              </a:rPr>
              <a:t>lehetőségek</a:t>
            </a:r>
            <a:endParaRPr lang="hu-HU" sz="2400" b="1" i="1" dirty="0">
              <a:solidFill>
                <a:srgbClr val="0000FF"/>
              </a:solidFill>
              <a:latin typeface="Arial" pitchFamily="34" charset="0"/>
              <a:cs typeface="Times New Roman" pitchFamily="18" charset="0"/>
            </a:endParaRPr>
          </a:p>
          <a:p>
            <a:pPr algn="ctr">
              <a:lnSpc>
                <a:spcPct val="90000"/>
              </a:lnSpc>
              <a:defRPr/>
            </a:pPr>
            <a:r>
              <a:rPr lang="hu-HU" sz="1600" dirty="0">
                <a:solidFill>
                  <a:srgbClr val="00B050"/>
                </a:solidFill>
                <a:latin typeface="Arial" pitchFamily="34" charset="0"/>
                <a:cs typeface="Arial" pitchFamily="34" charset="0"/>
              </a:rPr>
              <a:t>Azonos „vízhullámhosszon”</a:t>
            </a:r>
          </a:p>
          <a:p>
            <a:pPr marL="114300" indent="-342900" algn="just">
              <a:buFont typeface="Arial" pitchFamily="34" charset="0"/>
              <a:buChar char="•"/>
              <a:tabLst>
                <a:tab pos="457200" algn="l"/>
              </a:tabLst>
              <a:defRPr/>
            </a:pPr>
            <a:endParaRPr lang="hu-HU" sz="1000" dirty="0">
              <a:solidFill>
                <a:prstClr val="black"/>
              </a:solidFill>
              <a:latin typeface="Arial" pitchFamily="34" charset="0"/>
              <a:cs typeface="Times New Roman" pitchFamily="18" charset="0"/>
            </a:endParaRPr>
          </a:p>
          <a:p>
            <a:pPr marL="114300" indent="-342900" algn="just">
              <a:buFont typeface="Arial" pitchFamily="34" charset="0"/>
              <a:buChar char="•"/>
              <a:tabLst>
                <a:tab pos="457200" algn="l"/>
              </a:tabLst>
              <a:defRPr/>
            </a:pPr>
            <a:r>
              <a:rPr lang="hu-HU" sz="2000" dirty="0">
                <a:solidFill>
                  <a:prstClr val="black"/>
                </a:solidFill>
                <a:latin typeface="Arial" pitchFamily="34" charset="0"/>
                <a:cs typeface="Times New Roman" pitchFamily="18" charset="0"/>
              </a:rPr>
              <a:t>A </a:t>
            </a:r>
            <a:r>
              <a:rPr lang="hu-HU" sz="2000" dirty="0">
                <a:solidFill>
                  <a:prstClr val="black"/>
                </a:solidFill>
                <a:latin typeface="Arial" pitchFamily="34" charset="0"/>
                <a:cs typeface="Times New Roman" pitchFamily="18" charset="0"/>
              </a:rPr>
              <a:t>világon 263 olyan vízgyűjtő (tó, folyó) van, amelyen több ország osztozik.</a:t>
            </a:r>
            <a:endParaRPr lang="hu-HU" sz="2000" dirty="0">
              <a:solidFill>
                <a:prstClr val="black"/>
              </a:solidFill>
              <a:latin typeface="Arial" pitchFamily="34" charset="0"/>
              <a:cs typeface="Arial" pitchFamily="34" charset="0"/>
            </a:endParaRPr>
          </a:p>
          <a:p>
            <a:pPr marL="114300" indent="-342900" algn="just">
              <a:buFont typeface="Arial" pitchFamily="34" charset="0"/>
              <a:buChar char="•"/>
              <a:tabLst>
                <a:tab pos="457200" algn="l"/>
              </a:tabLst>
              <a:defRPr/>
            </a:pPr>
            <a:r>
              <a:rPr lang="hu-HU" sz="2000" dirty="0">
                <a:solidFill>
                  <a:prstClr val="black"/>
                </a:solidFill>
                <a:latin typeface="Arial" pitchFamily="34" charset="0"/>
                <a:cs typeface="Times New Roman" pitchFamily="18" charset="0"/>
              </a:rPr>
              <a:t>Az országhatárokon átnyúló, felszínalatti vizek száma 274 (a Föld felszínének 15 százaléka).</a:t>
            </a:r>
          </a:p>
          <a:p>
            <a:pPr marL="114300" indent="-342900" algn="just">
              <a:buFont typeface="Arial" pitchFamily="34" charset="0"/>
              <a:buChar char="•"/>
              <a:tabLst>
                <a:tab pos="457200" algn="l"/>
              </a:tabLst>
              <a:defRPr/>
            </a:pPr>
            <a:r>
              <a:rPr lang="hu-HU" sz="2000" dirty="0">
                <a:solidFill>
                  <a:srgbClr val="0070C0"/>
                </a:solidFill>
                <a:latin typeface="Arial" pitchFamily="34" charset="0"/>
                <a:cs typeface="Times New Roman" pitchFamily="18" charset="0"/>
              </a:rPr>
              <a:t>Nemzetközi vízgyűjtőn él a népesség több mint 40 százaléka. </a:t>
            </a:r>
          </a:p>
          <a:p>
            <a:pPr marL="114300" indent="-342900" algn="just">
              <a:buFont typeface="Arial" pitchFamily="34" charset="0"/>
              <a:buChar char="•"/>
              <a:tabLst>
                <a:tab pos="457200" algn="l"/>
              </a:tabLst>
              <a:defRPr/>
            </a:pPr>
            <a:r>
              <a:rPr lang="hu-HU" sz="2000" dirty="0">
                <a:solidFill>
                  <a:prstClr val="black"/>
                </a:solidFill>
                <a:latin typeface="Arial" pitchFamily="34" charset="0"/>
                <a:cs typeface="Times New Roman" pitchFamily="18" charset="0"/>
              </a:rPr>
              <a:t>A Föld felületének a felén olyan országok találhatók (145), amelyek területe vagy annak egy része nemzetközi vízgyűjtőre esik.</a:t>
            </a:r>
          </a:p>
          <a:p>
            <a:pPr marL="114300" indent="-342900" algn="just">
              <a:buFont typeface="Arial" pitchFamily="34" charset="0"/>
              <a:buChar char="•"/>
              <a:tabLst>
                <a:tab pos="457200" algn="l"/>
              </a:tabLst>
              <a:defRPr/>
            </a:pPr>
            <a:r>
              <a:rPr lang="hu-HU" sz="2000" dirty="0">
                <a:solidFill>
                  <a:srgbClr val="0070C0"/>
                </a:solidFill>
                <a:latin typeface="Arial" pitchFamily="34" charset="0"/>
                <a:cs typeface="Times New Roman" pitchFamily="18" charset="0"/>
              </a:rPr>
              <a:t>33 olyan ország van – köztük Magyarország - amelyek területének több mint 95 százaléka nemzetközi vízgyűjtőre esik. </a:t>
            </a:r>
          </a:p>
          <a:p>
            <a:pPr marL="114300" indent="-342900" algn="just">
              <a:buFont typeface="Arial" pitchFamily="34" charset="0"/>
              <a:buChar char="•"/>
              <a:tabLst>
                <a:tab pos="457200" algn="l"/>
              </a:tabLst>
              <a:defRPr/>
            </a:pPr>
            <a:r>
              <a:rPr lang="hu-HU" sz="2000" dirty="0">
                <a:solidFill>
                  <a:prstClr val="black"/>
                </a:solidFill>
                <a:latin typeface="Arial" pitchFamily="34" charset="0"/>
                <a:cs typeface="Times New Roman" pitchFamily="18" charset="0"/>
              </a:rPr>
              <a:t>Számos vízgyűjtőn osztozik két ország, de 13 vízgyűjtőn 5-8 ország és öt vízgyűjtőn 9-11 ország. </a:t>
            </a:r>
          </a:p>
          <a:p>
            <a:pPr marL="114300" indent="-342900" algn="just">
              <a:buFont typeface="Arial" pitchFamily="34" charset="0"/>
              <a:buChar char="•"/>
              <a:tabLst>
                <a:tab pos="457200" algn="l"/>
              </a:tabLst>
              <a:defRPr/>
            </a:pPr>
            <a:r>
              <a:rPr lang="hu-HU" sz="2000" dirty="0">
                <a:solidFill>
                  <a:prstClr val="black"/>
                </a:solidFill>
                <a:latin typeface="Arial" pitchFamily="34" charset="0"/>
                <a:cs typeface="Times New Roman" pitchFamily="18" charset="0"/>
              </a:rPr>
              <a:t>A Duna a világ legnemzetközibb vízgyűjtője. 18 ország területén folyik keresztül.  </a:t>
            </a:r>
          </a:p>
          <a:p>
            <a:pPr marL="114300" indent="-342900" algn="just">
              <a:buFont typeface="Arial" pitchFamily="34" charset="0"/>
              <a:buChar char="•"/>
              <a:tabLst>
                <a:tab pos="457200" algn="l"/>
              </a:tabLst>
              <a:defRPr/>
            </a:pPr>
            <a:r>
              <a:rPr lang="hu-HU" sz="2000" dirty="0">
                <a:solidFill>
                  <a:srgbClr val="0070C0"/>
                </a:solidFill>
                <a:latin typeface="Arial" pitchFamily="34" charset="0"/>
                <a:cs typeface="Times New Roman" pitchFamily="18" charset="0"/>
              </a:rPr>
              <a:t>Az </a:t>
            </a:r>
            <a:r>
              <a:rPr lang="hu-HU" sz="2000" dirty="0">
                <a:solidFill>
                  <a:srgbClr val="0070C0"/>
                </a:solidFill>
                <a:latin typeface="Arial" pitchFamily="34" charset="0"/>
                <a:cs typeface="Times New Roman" pitchFamily="18" charset="0"/>
              </a:rPr>
              <a:t>EU-ban </a:t>
            </a:r>
            <a:r>
              <a:rPr lang="hu-HU" sz="2000" dirty="0">
                <a:solidFill>
                  <a:srgbClr val="0070C0"/>
                </a:solidFill>
                <a:latin typeface="Arial" pitchFamily="34" charset="0"/>
                <a:cs typeface="Times New Roman" pitchFamily="18" charset="0"/>
              </a:rPr>
              <a:t>a vízgyűjtő-gazdálkodási tervek 30 százaléka országhatárok által megosztott vízgyűjtőkre készül</a:t>
            </a:r>
            <a:r>
              <a:rPr lang="hu-HU" sz="2000" dirty="0">
                <a:solidFill>
                  <a:prstClr val="black"/>
                </a:solidFill>
                <a:latin typeface="Arial" pitchFamily="34" charset="0"/>
                <a:cs typeface="Times New Roman" pitchFamily="18" charset="0"/>
              </a:rPr>
              <a:t>. </a:t>
            </a:r>
            <a:r>
              <a:rPr lang="hu-HU" sz="2000" dirty="0">
                <a:solidFill>
                  <a:prstClr val="black"/>
                </a:solidFill>
                <a:latin typeface="Arial" pitchFamily="34" charset="0"/>
                <a:cs typeface="Times New Roman" pitchFamily="18" charset="0"/>
              </a:rPr>
              <a:t>EU </a:t>
            </a:r>
            <a:r>
              <a:rPr lang="hu-HU" sz="2000" dirty="0">
                <a:solidFill>
                  <a:prstClr val="black"/>
                </a:solidFill>
                <a:latin typeface="Arial" pitchFamily="34" charset="0"/>
                <a:cs typeface="Times New Roman" pitchFamily="18" charset="0"/>
              </a:rPr>
              <a:t>területének a </a:t>
            </a:r>
            <a:r>
              <a:rPr lang="hu-HU" sz="2000" dirty="0">
                <a:solidFill>
                  <a:prstClr val="black"/>
                </a:solidFill>
                <a:latin typeface="Arial" pitchFamily="34" charset="0"/>
                <a:cs typeface="Times New Roman" pitchFamily="18" charset="0"/>
              </a:rPr>
              <a:t>70 %-a.</a:t>
            </a:r>
            <a:endParaRPr lang="hu-HU" sz="2000" dirty="0">
              <a:solidFill>
                <a:prstClr val="black"/>
              </a:solidFill>
              <a:latin typeface="Arial" pitchFamily="34" charset="0"/>
              <a:cs typeface="Times New Roman" pitchFamily="18" charset="0"/>
            </a:endParaRPr>
          </a:p>
          <a:p>
            <a:pPr indent="-228600">
              <a:tabLst>
                <a:tab pos="457200" algn="l"/>
              </a:tabLst>
              <a:defRPr/>
            </a:pPr>
            <a:endParaRPr lang="hu-HU" sz="2400" dirty="0">
              <a:solidFill>
                <a:prstClr val="black"/>
              </a:solidFill>
              <a:latin typeface="Arial" pitchFamily="34" charset="0"/>
              <a:cs typeface="Arial" pitchFamily="34" charset="0"/>
            </a:endParaRPr>
          </a:p>
        </p:txBody>
      </p:sp>
    </p:spTree>
  </p:cSld>
  <p:clrMapOvr>
    <a:masterClrMapping/>
  </p:clrMapOvr>
  <p:transition spd="slow" advTm="30000"/>
  <p:timing>
    <p:tnLst>
      <p:par>
        <p:cTn id="1" dur="indefinite" restart="never" nodeType="tmRoot"/>
      </p:par>
    </p:tnLst>
  </p:timing>
</p:sld>
</file>

<file path=ppt/theme/theme1.xml><?xml version="1.0" encoding="utf-8"?>
<a:theme xmlns:a="http://schemas.openxmlformats.org/drawingml/2006/main" name="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éma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4218</TotalTime>
  <Words>2020</Words>
  <Application>Microsoft Office PowerPoint</Application>
  <PresentationFormat>On-screen Show (4:3)</PresentationFormat>
  <Paragraphs>312</Paragraphs>
  <Slides>36</Slides>
  <Notes>35</Notes>
  <HiddenSlides>0</HiddenSlides>
  <MMClips>0</MMClips>
  <ScaleCrop>false</ScaleCrop>
  <HeadingPairs>
    <vt:vector size="8" baseType="variant">
      <vt:variant>
        <vt:lpstr>Használt betűtípusok</vt:lpstr>
      </vt:variant>
      <vt:variant>
        <vt:i4>13</vt:i4>
      </vt:variant>
      <vt:variant>
        <vt:lpstr>Tervezősablon</vt:lpstr>
      </vt:variant>
      <vt:variant>
        <vt:i4>14</vt:i4>
      </vt:variant>
      <vt:variant>
        <vt:lpstr>Beágyazott OLE kiszolgálók</vt:lpstr>
      </vt:variant>
      <vt:variant>
        <vt:i4>1</vt:i4>
      </vt:variant>
      <vt:variant>
        <vt:lpstr>Diacímek</vt:lpstr>
      </vt:variant>
      <vt:variant>
        <vt:i4>36</vt:i4>
      </vt:variant>
    </vt:vector>
  </HeadingPairs>
  <TitlesOfParts>
    <vt:vector size="64" baseType="lpstr">
      <vt:lpstr>Arial</vt:lpstr>
      <vt:lpstr>Calibri</vt:lpstr>
      <vt:lpstr>Times New Roman</vt:lpstr>
      <vt:lpstr>Comic Sans MS</vt:lpstr>
      <vt:lpstr>Wingdings</vt:lpstr>
      <vt:lpstr>Arial Black</vt:lpstr>
      <vt:lpstr>Lucida Sans Unicode</vt:lpstr>
      <vt:lpstr>Verdana</vt:lpstr>
      <vt:lpstr>Wingdings 2</vt:lpstr>
      <vt:lpstr>Arial Unicode MS</vt:lpstr>
      <vt:lpstr>Bookman Old Style</vt:lpstr>
      <vt:lpstr>Tahoma</vt:lpstr>
      <vt:lpstr>Times</vt:lpstr>
      <vt:lpstr>Beloldalak</vt:lpstr>
      <vt:lpstr>3_Beloldalak</vt:lpstr>
      <vt:lpstr>1_Beloldalak</vt:lpstr>
      <vt:lpstr>2_Beloldalak</vt:lpstr>
      <vt:lpstr>4_Beloldalak</vt:lpstr>
      <vt:lpstr>5_Beloldalak</vt:lpstr>
      <vt:lpstr>6_Beloldalak</vt:lpstr>
      <vt:lpstr>7_Beloldalak</vt:lpstr>
      <vt:lpstr>8_Beloldalak</vt:lpstr>
      <vt:lpstr>Téma1</vt:lpstr>
      <vt:lpstr>Custom Design</vt:lpstr>
      <vt:lpstr>Beloldalak</vt:lpstr>
      <vt:lpstr>3_Beloldalak</vt:lpstr>
      <vt:lpstr>3_Beloldalak</vt:lpstr>
      <vt:lpstr>Bitkép</vt:lpstr>
      <vt:lpstr>Víz- stratégia-, gazdálkodás-, szolgáltatás-, … </vt:lpstr>
      <vt:lpstr>2. dia</vt:lpstr>
      <vt:lpstr>3. dia</vt:lpstr>
      <vt:lpstr>4. dia</vt:lpstr>
      <vt:lpstr>Útkeresés, jövő !?!</vt:lpstr>
      <vt:lpstr>A Kárpát-medence, mint Földi paradicsomkert</vt:lpstr>
      <vt:lpstr>7. dia</vt:lpstr>
      <vt:lpstr>8. dia</vt:lpstr>
      <vt:lpstr>9. dia</vt:lpstr>
      <vt:lpstr>10. dia</vt:lpstr>
      <vt:lpstr>11. dia</vt:lpstr>
      <vt:lpstr>12. dia</vt:lpstr>
      <vt:lpstr>13. dia</vt:lpstr>
      <vt:lpstr>14. dia</vt:lpstr>
      <vt:lpstr>15. dia</vt:lpstr>
      <vt:lpstr>16. dia</vt:lpstr>
      <vt:lpstr>Paradigma váltás a vizek megtartására </vt:lpstr>
      <vt:lpstr>18. dia</vt:lpstr>
      <vt:lpstr>19. dia</vt:lpstr>
      <vt:lpstr>20. dia</vt:lpstr>
      <vt:lpstr>Vízvisszatartás - tározás</vt:lpstr>
      <vt:lpstr>22. dia</vt:lpstr>
      <vt:lpstr>23. dia</vt:lpstr>
      <vt:lpstr>     Néhány alapvetés         Dr. Nagy István: „Vízgondok kezelése az                                                                                Alföldön”  c. tanulmánya nyomán</vt:lpstr>
      <vt:lpstr>25. dia</vt:lpstr>
      <vt:lpstr>26. dia</vt:lpstr>
      <vt:lpstr>27. dia</vt:lpstr>
      <vt:lpstr>KÖVETENDŐK</vt:lpstr>
      <vt:lpstr>Területi vízgazdálkodás, öntözésfejlesztés, aszálykezelés</vt:lpstr>
      <vt:lpstr>30. dia</vt:lpstr>
      <vt:lpstr>Települési vízgazdálkodás</vt:lpstr>
      <vt:lpstr>32. dia</vt:lpstr>
      <vt:lpstr>33. dia</vt:lpstr>
      <vt:lpstr>Kérdőjelek </vt:lpstr>
      <vt:lpstr>35. dia</vt:lpstr>
      <vt:lpstr>FIGYELJÜNK  MÉHEKRE! Köszönöm megtisztelő figyelmüket!</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Kori</dc:creator>
  <cp:lastModifiedBy>Vereckei Bt.</cp:lastModifiedBy>
  <cp:revision>342</cp:revision>
  <dcterms:created xsi:type="dcterms:W3CDTF">2010-06-15T13:49:13Z</dcterms:created>
  <dcterms:modified xsi:type="dcterms:W3CDTF">2013-11-22T06:28:07Z</dcterms:modified>
</cp:coreProperties>
</file>