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 id="2147483649" r:id="rId14"/>
  </p:sldMasterIdLst>
  <p:notesMasterIdLst>
    <p:notesMasterId r:id="rId85"/>
  </p:notesMasterIdLst>
  <p:sldIdLst>
    <p:sldId id="256" r:id="rId15"/>
    <p:sldId id="364" r:id="rId16"/>
    <p:sldId id="365" r:id="rId17"/>
    <p:sldId id="343" r:id="rId18"/>
    <p:sldId id="344" r:id="rId19"/>
    <p:sldId id="345" r:id="rId20"/>
    <p:sldId id="346" r:id="rId21"/>
    <p:sldId id="347" r:id="rId22"/>
    <p:sldId id="366" r:id="rId23"/>
    <p:sldId id="367" r:id="rId24"/>
    <p:sldId id="368" r:id="rId25"/>
    <p:sldId id="348" r:id="rId26"/>
    <p:sldId id="349" r:id="rId27"/>
    <p:sldId id="350" r:id="rId28"/>
    <p:sldId id="351" r:id="rId29"/>
    <p:sldId id="352" r:id="rId30"/>
    <p:sldId id="353" r:id="rId31"/>
    <p:sldId id="355" r:id="rId32"/>
    <p:sldId id="356" r:id="rId33"/>
    <p:sldId id="357" r:id="rId34"/>
    <p:sldId id="358" r:id="rId35"/>
    <p:sldId id="359" r:id="rId36"/>
    <p:sldId id="360" r:id="rId37"/>
    <p:sldId id="361" r:id="rId38"/>
    <p:sldId id="362" r:id="rId39"/>
    <p:sldId id="363" r:id="rId40"/>
    <p:sldId id="369" r:id="rId41"/>
    <p:sldId id="305" r:id="rId42"/>
    <p:sldId id="306" r:id="rId43"/>
    <p:sldId id="307" r:id="rId44"/>
    <p:sldId id="371"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70" r:id="rId61"/>
    <p:sldId id="372" r:id="rId62"/>
    <p:sldId id="323" r:id="rId63"/>
    <p:sldId id="324" r:id="rId64"/>
    <p:sldId id="326" r:id="rId65"/>
    <p:sldId id="327" r:id="rId66"/>
    <p:sldId id="328" r:id="rId67"/>
    <p:sldId id="341" r:id="rId68"/>
    <p:sldId id="342" r:id="rId69"/>
    <p:sldId id="329" r:id="rId70"/>
    <p:sldId id="338" r:id="rId71"/>
    <p:sldId id="339" r:id="rId72"/>
    <p:sldId id="340" r:id="rId73"/>
    <p:sldId id="331" r:id="rId74"/>
    <p:sldId id="332" r:id="rId75"/>
    <p:sldId id="333" r:id="rId76"/>
    <p:sldId id="334" r:id="rId77"/>
    <p:sldId id="335" r:id="rId78"/>
    <p:sldId id="336" r:id="rId79"/>
    <p:sldId id="337" r:id="rId80"/>
    <p:sldId id="373" r:id="rId81"/>
    <p:sldId id="374" r:id="rId82"/>
    <p:sldId id="375" r:id="rId83"/>
    <p:sldId id="274"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customXml" Target="../customXml/item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Nagy%20Attila\projektek\GWP_CEE\Szaras_tr&#233;ning\MODIS%20NDVI%20kimutat&#225;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Nagy%20Attila\projektek\GWP_CEE\Szaras_tr&#233;ning\MODIS%20NDVI%20kimutat&#225;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Nagy%20Attila\projektek\GWP_CEE\Szaras_tr&#233;ning\MODIS%20NDVI%20kimutat&#225;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Nagy%20Attila\projektek\GWP_CEE\Szaras_tr&#233;ning\MODIS%20NDVI%20kimutat&#225;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Nagy%20Attila\projektek\GWP_CEE\Szaras_tr&#233;ning\MODIS%20NDVI%20kimutat&#225;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Összesített!$B$1</c:f>
              <c:strCache>
                <c:ptCount val="1"/>
                <c:pt idx="0">
                  <c:v>Évek</c:v>
                </c:pt>
              </c:strCache>
            </c:strRef>
          </c:tx>
          <c:spPr>
            <a:solidFill>
              <a:schemeClr val="accent6"/>
            </a:solidFill>
          </c:spPr>
          <c:invertIfNegative val="0"/>
          <c:cat>
            <c:numRef>
              <c:f>Összesített!$A$2:$A$14</c:f>
              <c:numCache>
                <c:formatCode>Normál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Összesített!$B$2:$B$14</c:f>
              <c:numCache>
                <c:formatCode>Normál</c:formatCode>
                <c:ptCount val="13"/>
                <c:pt idx="0">
                  <c:v>19</c:v>
                </c:pt>
                <c:pt idx="1">
                  <c:v>18</c:v>
                </c:pt>
                <c:pt idx="2">
                  <c:v>19</c:v>
                </c:pt>
                <c:pt idx="3">
                  <c:v>16</c:v>
                </c:pt>
                <c:pt idx="4">
                  <c:v>18</c:v>
                </c:pt>
                <c:pt idx="5">
                  <c:v>17</c:v>
                </c:pt>
                <c:pt idx="6">
                  <c:v>18</c:v>
                </c:pt>
                <c:pt idx="7">
                  <c:v>20</c:v>
                </c:pt>
                <c:pt idx="8">
                  <c:v>19</c:v>
                </c:pt>
                <c:pt idx="9">
                  <c:v>16</c:v>
                </c:pt>
                <c:pt idx="10">
                  <c:v>18</c:v>
                </c:pt>
                <c:pt idx="11">
                  <c:v>16</c:v>
                </c:pt>
                <c:pt idx="12">
                  <c:v>15</c:v>
                </c:pt>
              </c:numCache>
            </c:numRef>
          </c:val>
        </c:ser>
        <c:dLbls>
          <c:showLegendKey val="0"/>
          <c:showVal val="0"/>
          <c:showCatName val="0"/>
          <c:showSerName val="0"/>
          <c:showPercent val="0"/>
          <c:showBubbleSize val="0"/>
        </c:dLbls>
        <c:gapWidth val="150"/>
        <c:axId val="219805568"/>
        <c:axId val="219807104"/>
      </c:barChart>
      <c:catAx>
        <c:axId val="219805568"/>
        <c:scaling>
          <c:orientation val="minMax"/>
        </c:scaling>
        <c:delete val="0"/>
        <c:axPos val="b"/>
        <c:numFmt formatCode="Normál" sourceLinked="1"/>
        <c:majorTickMark val="out"/>
        <c:minorTickMark val="none"/>
        <c:tickLblPos val="nextTo"/>
        <c:crossAx val="219807104"/>
        <c:crosses val="autoZero"/>
        <c:auto val="1"/>
        <c:lblAlgn val="ctr"/>
        <c:lblOffset val="100"/>
        <c:noMultiLvlLbl val="0"/>
      </c:catAx>
      <c:valAx>
        <c:axId val="219807104"/>
        <c:scaling>
          <c:orientation val="minMax"/>
        </c:scaling>
        <c:delete val="0"/>
        <c:axPos val="l"/>
        <c:majorGridlines/>
        <c:numFmt formatCode="Normál" sourceLinked="1"/>
        <c:majorTickMark val="out"/>
        <c:minorTickMark val="none"/>
        <c:tickLblPos val="nextTo"/>
        <c:crossAx val="21980556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468649752114325"/>
          <c:y val="4.4444444444444453E-3"/>
        </c:manualLayout>
      </c:layout>
      <c:overlay val="0"/>
    </c:title>
    <c:autoTitleDeleted val="0"/>
    <c:plotArea>
      <c:layout/>
      <c:barChart>
        <c:barDir val="col"/>
        <c:grouping val="clustered"/>
        <c:varyColors val="0"/>
        <c:ser>
          <c:idx val="0"/>
          <c:order val="0"/>
          <c:tx>
            <c:strRef>
              <c:f>Összesített!$R$1</c:f>
              <c:strCache>
                <c:ptCount val="1"/>
                <c:pt idx="0">
                  <c:v>Hidrológiai év 11.01-10.31.</c:v>
                </c:pt>
              </c:strCache>
            </c:strRef>
          </c:tx>
          <c:spPr>
            <a:solidFill>
              <a:schemeClr val="accent6"/>
            </a:solidFill>
          </c:spPr>
          <c:invertIfNegative val="0"/>
          <c:cat>
            <c:numRef>
              <c:f>Összesített!$A$2:$A$14</c:f>
              <c:numCache>
                <c:formatCode>Normál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Összesített!$R$2:$R$15</c:f>
              <c:numCache>
                <c:formatCode>Normál</c:formatCode>
                <c:ptCount val="14"/>
                <c:pt idx="0">
                  <c:v>17</c:v>
                </c:pt>
                <c:pt idx="1">
                  <c:v>18</c:v>
                </c:pt>
                <c:pt idx="2">
                  <c:v>18</c:v>
                </c:pt>
                <c:pt idx="3">
                  <c:v>18</c:v>
                </c:pt>
                <c:pt idx="4">
                  <c:v>19</c:v>
                </c:pt>
                <c:pt idx="5">
                  <c:v>16</c:v>
                </c:pt>
                <c:pt idx="6">
                  <c:v>18</c:v>
                </c:pt>
                <c:pt idx="7">
                  <c:v>20</c:v>
                </c:pt>
                <c:pt idx="8">
                  <c:v>20</c:v>
                </c:pt>
                <c:pt idx="9">
                  <c:v>17</c:v>
                </c:pt>
                <c:pt idx="10">
                  <c:v>16</c:v>
                </c:pt>
                <c:pt idx="11">
                  <c:v>18</c:v>
                </c:pt>
                <c:pt idx="12">
                  <c:v>16</c:v>
                </c:pt>
                <c:pt idx="13">
                  <c:v>2</c:v>
                </c:pt>
              </c:numCache>
            </c:numRef>
          </c:val>
        </c:ser>
        <c:dLbls>
          <c:showLegendKey val="0"/>
          <c:showVal val="0"/>
          <c:showCatName val="0"/>
          <c:showSerName val="0"/>
          <c:showPercent val="0"/>
          <c:showBubbleSize val="0"/>
        </c:dLbls>
        <c:gapWidth val="150"/>
        <c:axId val="226606464"/>
        <c:axId val="226616448"/>
      </c:barChart>
      <c:catAx>
        <c:axId val="226606464"/>
        <c:scaling>
          <c:orientation val="minMax"/>
        </c:scaling>
        <c:delete val="0"/>
        <c:axPos val="b"/>
        <c:numFmt formatCode="Normál" sourceLinked="1"/>
        <c:majorTickMark val="out"/>
        <c:minorTickMark val="none"/>
        <c:tickLblPos val="nextTo"/>
        <c:crossAx val="226616448"/>
        <c:crosses val="autoZero"/>
        <c:auto val="1"/>
        <c:lblAlgn val="ctr"/>
        <c:lblOffset val="100"/>
        <c:noMultiLvlLbl val="0"/>
      </c:catAx>
      <c:valAx>
        <c:axId val="226616448"/>
        <c:scaling>
          <c:orientation val="minMax"/>
        </c:scaling>
        <c:delete val="0"/>
        <c:axPos val="l"/>
        <c:majorGridlines/>
        <c:numFmt formatCode="Normál" sourceLinked="1"/>
        <c:majorTickMark val="out"/>
        <c:minorTickMark val="none"/>
        <c:tickLblPos val="nextTo"/>
        <c:crossAx val="22660646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Összesített!$Q$1</c:f>
              <c:strCache>
                <c:ptCount val="1"/>
                <c:pt idx="0">
                  <c:v>Alma márc-okt.</c:v>
                </c:pt>
              </c:strCache>
            </c:strRef>
          </c:tx>
          <c:spPr>
            <a:solidFill>
              <a:schemeClr val="accent6"/>
            </a:solidFill>
          </c:spPr>
          <c:invertIfNegative val="0"/>
          <c:cat>
            <c:numRef>
              <c:f>Összesített!$A$2:$A$14</c:f>
              <c:numCache>
                <c:formatCode>Normál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Összesített!$Q$2:$Q$14</c:f>
              <c:numCache>
                <c:formatCode>Normál</c:formatCode>
                <c:ptCount val="13"/>
                <c:pt idx="0">
                  <c:v>16</c:v>
                </c:pt>
                <c:pt idx="1">
                  <c:v>14</c:v>
                </c:pt>
                <c:pt idx="2">
                  <c:v>15</c:v>
                </c:pt>
                <c:pt idx="3">
                  <c:v>14</c:v>
                </c:pt>
                <c:pt idx="4">
                  <c:v>15</c:v>
                </c:pt>
                <c:pt idx="5">
                  <c:v>14</c:v>
                </c:pt>
                <c:pt idx="6">
                  <c:v>15</c:v>
                </c:pt>
                <c:pt idx="7">
                  <c:v>15</c:v>
                </c:pt>
                <c:pt idx="8">
                  <c:v>14</c:v>
                </c:pt>
                <c:pt idx="9">
                  <c:v>14</c:v>
                </c:pt>
                <c:pt idx="10">
                  <c:v>14</c:v>
                </c:pt>
                <c:pt idx="11">
                  <c:v>14</c:v>
                </c:pt>
                <c:pt idx="12">
                  <c:v>13</c:v>
                </c:pt>
              </c:numCache>
            </c:numRef>
          </c:val>
        </c:ser>
        <c:dLbls>
          <c:showLegendKey val="0"/>
          <c:showVal val="0"/>
          <c:showCatName val="0"/>
          <c:showSerName val="0"/>
          <c:showPercent val="0"/>
          <c:showBubbleSize val="0"/>
        </c:dLbls>
        <c:gapWidth val="150"/>
        <c:axId val="227215616"/>
        <c:axId val="227225600"/>
      </c:barChart>
      <c:catAx>
        <c:axId val="227215616"/>
        <c:scaling>
          <c:orientation val="minMax"/>
        </c:scaling>
        <c:delete val="0"/>
        <c:axPos val="b"/>
        <c:numFmt formatCode="Normál" sourceLinked="1"/>
        <c:majorTickMark val="out"/>
        <c:minorTickMark val="none"/>
        <c:tickLblPos val="nextTo"/>
        <c:crossAx val="227225600"/>
        <c:crosses val="autoZero"/>
        <c:auto val="1"/>
        <c:lblAlgn val="ctr"/>
        <c:lblOffset val="100"/>
        <c:noMultiLvlLbl val="0"/>
      </c:catAx>
      <c:valAx>
        <c:axId val="227225600"/>
        <c:scaling>
          <c:orientation val="minMax"/>
        </c:scaling>
        <c:delete val="0"/>
        <c:axPos val="l"/>
        <c:majorGridlines/>
        <c:numFmt formatCode="Normál" sourceLinked="1"/>
        <c:majorTickMark val="out"/>
        <c:minorTickMark val="none"/>
        <c:tickLblPos val="nextTo"/>
        <c:crossAx val="2272156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Összesített!$O$1</c:f>
              <c:strCache>
                <c:ptCount val="1"/>
                <c:pt idx="0">
                  <c:v>Búza okt.1-júl.30.</c:v>
                </c:pt>
              </c:strCache>
            </c:strRef>
          </c:tx>
          <c:spPr>
            <a:solidFill>
              <a:schemeClr val="accent6"/>
            </a:solidFill>
          </c:spPr>
          <c:invertIfNegative val="0"/>
          <c:cat>
            <c:numRef>
              <c:f>Összesített!$A$2:$A$14</c:f>
              <c:numCache>
                <c:formatCode>Normál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Összesített!$O$2:$O$14</c:f>
              <c:numCache>
                <c:formatCode>Normál</c:formatCode>
                <c:ptCount val="13"/>
                <c:pt idx="0">
                  <c:v>11</c:v>
                </c:pt>
                <c:pt idx="1">
                  <c:v>15</c:v>
                </c:pt>
                <c:pt idx="2">
                  <c:v>14</c:v>
                </c:pt>
                <c:pt idx="3">
                  <c:v>14</c:v>
                </c:pt>
                <c:pt idx="4">
                  <c:v>14</c:v>
                </c:pt>
                <c:pt idx="5">
                  <c:v>13</c:v>
                </c:pt>
                <c:pt idx="6">
                  <c:v>14</c:v>
                </c:pt>
                <c:pt idx="7">
                  <c:v>16</c:v>
                </c:pt>
                <c:pt idx="8">
                  <c:v>16</c:v>
                </c:pt>
                <c:pt idx="9">
                  <c:v>14</c:v>
                </c:pt>
                <c:pt idx="10">
                  <c:v>12</c:v>
                </c:pt>
                <c:pt idx="11">
                  <c:v>14</c:v>
                </c:pt>
                <c:pt idx="12">
                  <c:v>4</c:v>
                </c:pt>
              </c:numCache>
            </c:numRef>
          </c:val>
        </c:ser>
        <c:dLbls>
          <c:showLegendKey val="0"/>
          <c:showVal val="0"/>
          <c:showCatName val="0"/>
          <c:showSerName val="0"/>
          <c:showPercent val="0"/>
          <c:showBubbleSize val="0"/>
        </c:dLbls>
        <c:gapWidth val="150"/>
        <c:axId val="227241344"/>
        <c:axId val="227251328"/>
      </c:barChart>
      <c:catAx>
        <c:axId val="227241344"/>
        <c:scaling>
          <c:orientation val="minMax"/>
        </c:scaling>
        <c:delete val="0"/>
        <c:axPos val="b"/>
        <c:numFmt formatCode="Normál" sourceLinked="1"/>
        <c:majorTickMark val="out"/>
        <c:minorTickMark val="none"/>
        <c:tickLblPos val="nextTo"/>
        <c:crossAx val="227251328"/>
        <c:crosses val="autoZero"/>
        <c:auto val="1"/>
        <c:lblAlgn val="ctr"/>
        <c:lblOffset val="100"/>
        <c:noMultiLvlLbl val="0"/>
      </c:catAx>
      <c:valAx>
        <c:axId val="227251328"/>
        <c:scaling>
          <c:orientation val="minMax"/>
        </c:scaling>
        <c:delete val="0"/>
        <c:axPos val="l"/>
        <c:majorGridlines/>
        <c:numFmt formatCode="Normál" sourceLinked="1"/>
        <c:majorTickMark val="out"/>
        <c:minorTickMark val="none"/>
        <c:tickLblPos val="nextTo"/>
        <c:crossAx val="2272413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Összesített!$P$1</c:f>
              <c:strCache>
                <c:ptCount val="1"/>
                <c:pt idx="0">
                  <c:v>Kukorica ápr-szept.</c:v>
                </c:pt>
              </c:strCache>
            </c:strRef>
          </c:tx>
          <c:spPr>
            <a:solidFill>
              <a:schemeClr val="accent6"/>
            </a:solidFill>
          </c:spPr>
          <c:invertIfNegative val="0"/>
          <c:cat>
            <c:numRef>
              <c:f>Összesített!$A$2:$A$14</c:f>
              <c:numCache>
                <c:formatCode>Normál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Összesített!$P$2:$P$14</c:f>
              <c:numCache>
                <c:formatCode>Normál</c:formatCode>
                <c:ptCount val="13"/>
                <c:pt idx="0">
                  <c:v>12</c:v>
                </c:pt>
                <c:pt idx="1">
                  <c:v>12</c:v>
                </c:pt>
                <c:pt idx="2">
                  <c:v>12</c:v>
                </c:pt>
                <c:pt idx="3">
                  <c:v>12</c:v>
                </c:pt>
                <c:pt idx="4">
                  <c:v>12</c:v>
                </c:pt>
                <c:pt idx="5">
                  <c:v>12</c:v>
                </c:pt>
                <c:pt idx="6">
                  <c:v>12</c:v>
                </c:pt>
                <c:pt idx="7">
                  <c:v>12</c:v>
                </c:pt>
                <c:pt idx="8">
                  <c:v>10</c:v>
                </c:pt>
                <c:pt idx="9">
                  <c:v>12</c:v>
                </c:pt>
                <c:pt idx="10">
                  <c:v>12</c:v>
                </c:pt>
                <c:pt idx="11">
                  <c:v>12</c:v>
                </c:pt>
                <c:pt idx="12">
                  <c:v>11</c:v>
                </c:pt>
              </c:numCache>
            </c:numRef>
          </c:val>
        </c:ser>
        <c:dLbls>
          <c:showLegendKey val="0"/>
          <c:showVal val="0"/>
          <c:showCatName val="0"/>
          <c:showSerName val="0"/>
          <c:showPercent val="0"/>
          <c:showBubbleSize val="0"/>
        </c:dLbls>
        <c:gapWidth val="150"/>
        <c:axId val="226902784"/>
        <c:axId val="226904320"/>
      </c:barChart>
      <c:catAx>
        <c:axId val="226902784"/>
        <c:scaling>
          <c:orientation val="minMax"/>
        </c:scaling>
        <c:delete val="0"/>
        <c:axPos val="b"/>
        <c:numFmt formatCode="Normál" sourceLinked="1"/>
        <c:majorTickMark val="out"/>
        <c:minorTickMark val="none"/>
        <c:tickLblPos val="nextTo"/>
        <c:crossAx val="226904320"/>
        <c:crosses val="autoZero"/>
        <c:auto val="1"/>
        <c:lblAlgn val="ctr"/>
        <c:lblOffset val="100"/>
        <c:noMultiLvlLbl val="0"/>
      </c:catAx>
      <c:valAx>
        <c:axId val="226904320"/>
        <c:scaling>
          <c:orientation val="minMax"/>
        </c:scaling>
        <c:delete val="0"/>
        <c:axPos val="l"/>
        <c:majorGridlines/>
        <c:numFmt formatCode="Normál" sourceLinked="1"/>
        <c:majorTickMark val="out"/>
        <c:minorTickMark val="none"/>
        <c:tickLblPos val="nextTo"/>
        <c:crossAx val="2269027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BF585-5CB3-478A-90C9-DA389F5F06F2}" type="datetimeFigureOut">
              <a:rPr lang="hu-HU" smtClean="0"/>
              <a:pPr/>
              <a:t>2013.11.27.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57C96-F1C8-4B35-B94C-7DE0DA361DB7}" type="slidenum">
              <a:rPr lang="hu-HU" smtClean="0"/>
              <a:pPr/>
              <a:t>‹#›</a:t>
            </a:fld>
            <a:endParaRPr lang="hu-HU"/>
          </a:p>
        </p:txBody>
      </p:sp>
    </p:spTree>
    <p:extLst>
      <p:ext uri="{BB962C8B-B14F-4D97-AF65-F5344CB8AC3E}">
        <p14:creationId xmlns:p14="http://schemas.microsoft.com/office/powerpoint/2010/main" val="290915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iakép helye 1"/>
          <p:cNvSpPr>
            <a:spLocks noGrp="1" noRot="1" noChangeAspect="1"/>
          </p:cNvSpPr>
          <p:nvPr>
            <p:ph type="sldImg"/>
          </p:nvPr>
        </p:nvSpPr>
        <p:spPr bwMode="auto">
          <a:noFill/>
          <a:ln>
            <a:solidFill>
              <a:srgbClr val="000000"/>
            </a:solidFill>
            <a:miter lim="800000"/>
            <a:headEnd/>
            <a:tailEnd/>
          </a:ln>
        </p:spPr>
      </p:sp>
      <p:sp>
        <p:nvSpPr>
          <p:cNvPr id="1638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1638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BBB24-FE85-45D4-BD39-BE07F4EE4AD1}" type="slidenum">
              <a:rPr lang="hu-HU"/>
              <a:pPr fontAlgn="base">
                <a:spcBef>
                  <a:spcPct val="0"/>
                </a:spcBef>
                <a:spcAft>
                  <a:spcPct val="0"/>
                </a:spcAft>
              </a:pPr>
              <a:t>2</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BE964-027D-4B69-A6A3-686B9EDFD32E}" type="slidenum">
              <a:rPr lang="hu-HU" altLang="hu-HU"/>
              <a:pPr/>
              <a:t>22</a:t>
            </a:fld>
            <a:endParaRPr lang="hu-HU" altLang="hu-HU"/>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5F1D1-E51F-460E-96AE-720E5076C518}" type="slidenum">
              <a:rPr lang="hu-HU" altLang="hu-HU"/>
              <a:pPr/>
              <a:t>23</a:t>
            </a:fld>
            <a:endParaRPr lang="hu-HU" altLang="hu-HU"/>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CDF0F-9D12-4108-A9AC-A08FC53F1625}" type="slidenum">
              <a:rPr lang="hu-HU" altLang="hu-HU"/>
              <a:pPr/>
              <a:t>24</a:t>
            </a:fld>
            <a:endParaRPr lang="hu-HU" altLang="hu-HU"/>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D59DB-8414-47D5-803E-79A715C1339E}" type="slidenum">
              <a:rPr lang="hu-HU" altLang="hu-HU"/>
              <a:pPr/>
              <a:t>25</a:t>
            </a:fld>
            <a:endParaRPr lang="hu-HU" altLang="hu-HU"/>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A43FA-9665-4DA7-A13E-16A3C69734FB}" type="slidenum">
              <a:rPr lang="hu-HU" altLang="hu-HU"/>
              <a:pPr/>
              <a:t>26</a:t>
            </a:fld>
            <a:endParaRPr lang="hu-HU" altLang="hu-HU"/>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5A3BC-3FC2-46B0-BAD5-270239F021F0}" type="slidenum">
              <a:rPr lang="hu-HU" altLang="hu-HU"/>
              <a:pPr/>
              <a:t>28</a:t>
            </a:fld>
            <a:endParaRPr lang="hu-HU" altLang="hu-HU"/>
          </a:p>
        </p:txBody>
      </p:sp>
      <p:sp>
        <p:nvSpPr>
          <p:cNvPr id="106498"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dirty="0"/>
          </a:p>
        </p:txBody>
      </p:sp>
      <p:sp>
        <p:nvSpPr>
          <p:cNvPr id="106499"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F24A-D1CD-4897-8D87-9A17071924F8}" type="slidenum">
              <a:rPr lang="hu-HU" altLang="hu-HU"/>
              <a:pPr/>
              <a:t>29</a:t>
            </a:fld>
            <a:endParaRPr lang="hu-HU" altLang="hu-HU"/>
          </a:p>
        </p:txBody>
      </p:sp>
      <p:sp>
        <p:nvSpPr>
          <p:cNvPr id="118786"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a:p>
        </p:txBody>
      </p:sp>
      <p:sp>
        <p:nvSpPr>
          <p:cNvPr id="118787"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3FDE1-AAB1-4D9B-971A-327E4A4377C0}" type="slidenum">
              <a:rPr lang="hu-HU" altLang="hu-HU"/>
              <a:pPr/>
              <a:t>30</a:t>
            </a:fld>
            <a:endParaRPr lang="hu-HU" altLang="hu-HU"/>
          </a:p>
        </p:txBody>
      </p:sp>
      <p:sp>
        <p:nvSpPr>
          <p:cNvPr id="108546"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a:p>
        </p:txBody>
      </p:sp>
      <p:sp>
        <p:nvSpPr>
          <p:cNvPr id="108547"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12B71-4D1D-419D-BA33-89D183AC00D6}" type="slidenum">
              <a:rPr lang="hu-HU" altLang="hu-HU"/>
              <a:pPr/>
              <a:t>32</a:t>
            </a:fld>
            <a:endParaRPr lang="hu-HU" altLang="hu-HU"/>
          </a:p>
        </p:txBody>
      </p:sp>
      <p:sp>
        <p:nvSpPr>
          <p:cNvPr id="14336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a:p>
        </p:txBody>
      </p:sp>
      <p:sp>
        <p:nvSpPr>
          <p:cNvPr id="143363"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EE35D-A553-4B93-9E33-9552B38F1006}" type="slidenum">
              <a:rPr lang="hu-HU" altLang="hu-HU"/>
              <a:pPr/>
              <a:t>33</a:t>
            </a:fld>
            <a:endParaRPr lang="hu-HU" altLang="hu-HU"/>
          </a:p>
        </p:txBody>
      </p:sp>
      <p:sp>
        <p:nvSpPr>
          <p:cNvPr id="145410"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a:p>
        </p:txBody>
      </p:sp>
      <p:sp>
        <p:nvSpPr>
          <p:cNvPr id="14541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CF5DB-01B4-4F12-B9EB-795A89865742}" type="slidenum">
              <a:rPr lang="hu-HU" altLang="hu-HU"/>
              <a:pPr/>
              <a:t>3</a:t>
            </a:fld>
            <a:endParaRPr lang="hu-HU" altLang="hu-HU"/>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90060-A8F4-4B3A-8EE6-77A2C12C80E7}" type="slidenum">
              <a:rPr lang="hu-HU" altLang="hu-HU"/>
              <a:pPr/>
              <a:t>34</a:t>
            </a:fld>
            <a:endParaRPr lang="hu-HU" altLang="hu-HU"/>
          </a:p>
        </p:txBody>
      </p:sp>
      <p:sp>
        <p:nvSpPr>
          <p:cNvPr id="129026"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hu-HU" altLang="hu-HU"/>
          </a:p>
        </p:txBody>
      </p:sp>
      <p:sp>
        <p:nvSpPr>
          <p:cNvPr id="129027"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E3048-FA77-4F25-8847-CA4370310A1B}" type="slidenum">
              <a:rPr lang="hu-HU" altLang="hu-HU"/>
              <a:pPr/>
              <a:t>49</a:t>
            </a:fld>
            <a:endParaRPr lang="hu-HU" altLang="hu-HU"/>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22C7-B211-44BA-B3BF-EF21CBA52AC5}" type="slidenum">
              <a:rPr lang="hu-HU" altLang="hu-HU"/>
              <a:pPr/>
              <a:t>50</a:t>
            </a:fld>
            <a:endParaRPr lang="hu-HU" altLang="hu-HU"/>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F06C4-B2E2-4247-A523-F3A12EA93BAF}" type="slidenum">
              <a:rPr lang="hu-HU" altLang="hu-HU"/>
              <a:pPr/>
              <a:t>51</a:t>
            </a:fld>
            <a:endParaRPr lang="hu-HU" altLang="hu-HU"/>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70EFF-15BD-4F4D-A59F-501C1AB17394}" type="slidenum">
              <a:rPr lang="hu-HU" altLang="hu-HU"/>
              <a:pPr/>
              <a:t>52</a:t>
            </a:fld>
            <a:endParaRPr lang="hu-HU" altLang="hu-HU"/>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EB782-D3F5-4634-AB35-BAC011E4B041}" type="slidenum">
              <a:rPr lang="hu-HU" altLang="hu-HU"/>
              <a:pPr/>
              <a:t>53</a:t>
            </a:fld>
            <a:endParaRPr lang="hu-HU" altLang="hu-HU"/>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C274E-1E24-4634-A25D-92DCE49D3026}" type="slidenum">
              <a:rPr lang="hu-HU" altLang="hu-HU"/>
              <a:pPr/>
              <a:t>56</a:t>
            </a:fld>
            <a:endParaRPr lang="hu-HU" altLang="hu-HU"/>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5075-2547-4DA1-87C1-269B0F5743FB}" type="slidenum">
              <a:rPr lang="hu-HU" altLang="hu-HU"/>
              <a:pPr/>
              <a:t>57</a:t>
            </a:fld>
            <a:endParaRPr lang="hu-HU" altLang="hu-HU"/>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E4723-8F2B-48A9-9C8F-2FF23F219DE3}" type="slidenum">
              <a:rPr lang="en-US" altLang="hu-HU"/>
              <a:pPr eaLnBrk="1" hangingPunct="1"/>
              <a:t>58</a:t>
            </a:fld>
            <a:endParaRPr lang="en-US" altLang="hu-H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hu-H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D65515-5CC3-471F-B791-A52BF91BE0EE}" type="slidenum">
              <a:rPr lang="en-US" altLang="hu-HU"/>
              <a:pPr eaLnBrk="1" hangingPunct="1"/>
              <a:t>59</a:t>
            </a:fld>
            <a:endParaRPr lang="en-US" altLang="hu-HU"/>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90152-E08D-499A-AB62-03EF7EF0DBCF}" type="slidenum">
              <a:rPr lang="hu-HU" altLang="hu-HU"/>
              <a:pPr/>
              <a:t>9</a:t>
            </a:fld>
            <a:endParaRPr lang="hu-HU" altLang="hu-HU"/>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173C-26D8-4B40-B573-48C83C5E7DF6}" type="slidenum">
              <a:rPr lang="hu-HU" altLang="hu-HU"/>
              <a:pPr/>
              <a:t>10</a:t>
            </a:fld>
            <a:endParaRPr lang="hu-HU" altLang="hu-HU"/>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3EDD7-F8A5-4EC3-AF80-7DE0B7C6192D}" type="slidenum">
              <a:rPr lang="hu-HU" altLang="hu-HU"/>
              <a:pPr/>
              <a:t>11</a:t>
            </a:fld>
            <a:endParaRPr lang="hu-HU" altLang="hu-HU"/>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90152-E08D-499A-AB62-03EF7EF0DBCF}" type="slidenum">
              <a:rPr lang="hu-HU" altLang="hu-HU"/>
              <a:pPr/>
              <a:t>18</a:t>
            </a:fld>
            <a:endParaRPr lang="hu-HU" altLang="hu-HU"/>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173C-26D8-4B40-B573-48C83C5E7DF6}" type="slidenum">
              <a:rPr lang="hu-HU" altLang="hu-HU"/>
              <a:pPr/>
              <a:t>19</a:t>
            </a:fld>
            <a:endParaRPr lang="hu-HU" altLang="hu-HU"/>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3EDD7-F8A5-4EC3-AF80-7DE0B7C6192D}" type="slidenum">
              <a:rPr lang="hu-HU" altLang="hu-HU"/>
              <a:pPr/>
              <a:t>20</a:t>
            </a:fld>
            <a:endParaRPr lang="hu-HU" altLang="hu-HU"/>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80CF5-2793-4BEE-9126-23797029F9DB}" type="slidenum">
              <a:rPr lang="hu-HU" altLang="hu-HU"/>
              <a:pPr/>
              <a:t>21</a:t>
            </a:fld>
            <a:endParaRPr lang="hu-HU" altLang="hu-HU"/>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hu-HU" altLang="hu-HU"/>
              <a:t>Az előadások / gyakorlatok diáinak kidolgozása során jelöljön ki kulcsszavakat amelyeket az ellenőrző kérdésekhez hiperhivatkozásként kapcsoljon a kérdéshez. Művelet leírása BESZÚRÁS OBJEKTUM HIPERHIVATKOZÁS súgóban.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a:p>
        </p:txBody>
      </p:sp>
    </p:spTree>
    <p:extLst>
      <p:ext uri="{BB962C8B-B14F-4D97-AF65-F5344CB8AC3E}">
        <p14:creationId xmlns:p14="http://schemas.microsoft.com/office/powerpoint/2010/main" val="158318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1216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38925" y="2205038"/>
            <a:ext cx="2058988" cy="3921125"/>
          </a:xfrm>
        </p:spPr>
        <p:txBody>
          <a:bodyPr vert="eaVert"/>
          <a:lstStyle/>
          <a:p>
            <a:r>
              <a:rPr lang="sk-SK" smtClean="0"/>
              <a:t>Upravte štýly predlohy textu</a:t>
            </a:r>
            <a:endParaRPr lang="en-US"/>
          </a:p>
        </p:txBody>
      </p:sp>
      <p:sp>
        <p:nvSpPr>
          <p:cNvPr id="3" name="Zástupný symbol zvislého textu 2"/>
          <p:cNvSpPr>
            <a:spLocks noGrp="1"/>
          </p:cNvSpPr>
          <p:nvPr>
            <p:ph type="body" orient="vert" idx="1"/>
          </p:nvPr>
        </p:nvSpPr>
        <p:spPr>
          <a:xfrm>
            <a:off x="457200" y="2205038"/>
            <a:ext cx="6029325" cy="39211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24792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a:p>
        </p:txBody>
      </p:sp>
    </p:spTree>
    <p:extLst>
      <p:ext uri="{BB962C8B-B14F-4D97-AF65-F5344CB8AC3E}">
        <p14:creationId xmlns:p14="http://schemas.microsoft.com/office/powerpoint/2010/main" val="254584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72331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394950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sz="half" idx="1"/>
          </p:nvPr>
        </p:nvSpPr>
        <p:spPr>
          <a:xfrm>
            <a:off x="457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80481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90344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239676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646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152857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732454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2953331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635048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1052513"/>
            <a:ext cx="2057400" cy="5073650"/>
          </a:xfrm>
        </p:spPr>
        <p:txBody>
          <a:bodyPr vert="eaVert"/>
          <a:lstStyle/>
          <a:p>
            <a:r>
              <a:rPr lang="sk-SK" smtClean="0"/>
              <a:t>Upravte štýly predlohy textu</a:t>
            </a:r>
            <a:endParaRPr lang="en-US"/>
          </a:p>
        </p:txBody>
      </p:sp>
      <p:sp>
        <p:nvSpPr>
          <p:cNvPr id="3" name="Zástupný symbol zvislého textu 2"/>
          <p:cNvSpPr>
            <a:spLocks noGrp="1"/>
          </p:cNvSpPr>
          <p:nvPr>
            <p:ph type="body" orient="vert" idx="1"/>
          </p:nvPr>
        </p:nvSpPr>
        <p:spPr>
          <a:xfrm>
            <a:off x="457200" y="1052513"/>
            <a:ext cx="6019800" cy="507365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158519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513"/>
            <a:ext cx="8229600" cy="504825"/>
          </a:xfrm>
        </p:spPr>
        <p:txBody>
          <a:bodyPr/>
          <a:lstStyle/>
          <a:p>
            <a:r>
              <a:rPr lang="sk-SK" smtClean="0"/>
              <a:t>Upravte štýly predlohy textu</a:t>
            </a:r>
            <a:endParaRPr lang="en-US"/>
          </a:p>
        </p:txBody>
      </p:sp>
      <p:sp>
        <p:nvSpPr>
          <p:cNvPr id="3" name="Zástupný symbol textu 2"/>
          <p:cNvSpPr>
            <a:spLocks noGrp="1"/>
          </p:cNvSpPr>
          <p:nvPr>
            <p:ph type="body" sz="half" idx="1"/>
          </p:nvPr>
        </p:nvSpPr>
        <p:spPr>
          <a:xfrm>
            <a:off x="457200" y="1700213"/>
            <a:ext cx="4038600" cy="442595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700213"/>
            <a:ext cx="4038600" cy="442595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516079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Dátum helye 2"/>
          <p:cNvSpPr>
            <a:spLocks noGrp="1"/>
          </p:cNvSpPr>
          <p:nvPr>
            <p:ph type="dt" sz="half" idx="10"/>
          </p:nvPr>
        </p:nvSpPr>
        <p:spPr>
          <a:xfrm>
            <a:off x="457200" y="6245225"/>
            <a:ext cx="2133600" cy="476250"/>
          </a:xfrm>
          <a:prstGeom prst="rect">
            <a:avLst/>
          </a:prstGeom>
        </p:spPr>
        <p:txBody>
          <a:bodyPr/>
          <a:lstStyle>
            <a:lvl1pPr>
              <a:defRPr/>
            </a:lvl1pPr>
          </a:lstStyle>
          <a:p>
            <a:endParaRPr lang="hu-HU" altLang="hu-HU"/>
          </a:p>
        </p:txBody>
      </p:sp>
      <p:sp>
        <p:nvSpPr>
          <p:cNvPr id="4" name="Élőláb helye 3"/>
          <p:cNvSpPr>
            <a:spLocks noGrp="1"/>
          </p:cNvSpPr>
          <p:nvPr>
            <p:ph type="ftr" sz="quarter" idx="11"/>
          </p:nvPr>
        </p:nvSpPr>
        <p:spPr>
          <a:xfrm>
            <a:off x="6877050" y="6381750"/>
            <a:ext cx="2266950" cy="476250"/>
          </a:xfrm>
          <a:prstGeom prst="rect">
            <a:avLst/>
          </a:prstGeom>
        </p:spPr>
        <p:txBody>
          <a:bodyPr/>
          <a:lstStyle>
            <a:lvl1pPr>
              <a:defRPr/>
            </a:lvl1pPr>
          </a:lstStyle>
          <a:p>
            <a:r>
              <a:rPr lang="hu-HU" altLang="hu-HU"/>
              <a:t>HEFOP 3.3.1.</a:t>
            </a:r>
          </a:p>
        </p:txBody>
      </p:sp>
    </p:spTree>
    <p:extLst>
      <p:ext uri="{BB962C8B-B14F-4D97-AF65-F5344CB8AC3E}">
        <p14:creationId xmlns:p14="http://schemas.microsoft.com/office/powerpoint/2010/main" val="167504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79306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sz="half" idx="1"/>
          </p:nvPr>
        </p:nvSpPr>
        <p:spPr>
          <a:xfrm>
            <a:off x="457200" y="3141663"/>
            <a:ext cx="403860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3141663"/>
            <a:ext cx="403860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5528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172075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281595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34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89145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404414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205038"/>
            <a:ext cx="82296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1027" name="Rectangle 3"/>
          <p:cNvSpPr>
            <a:spLocks noGrp="1" noChangeArrowheads="1"/>
          </p:cNvSpPr>
          <p:nvPr>
            <p:ph type="body" idx="1"/>
          </p:nvPr>
        </p:nvSpPr>
        <p:spPr bwMode="auto">
          <a:xfrm>
            <a:off x="457200" y="3141663"/>
            <a:ext cx="82296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052513"/>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2051" name="Rectangle 3"/>
          <p:cNvSpPr>
            <a:spLocks noGrp="1" noChangeArrowheads="1"/>
          </p:cNvSpPr>
          <p:nvPr>
            <p:ph type="body" idx="1"/>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2400">
          <a:solidFill>
            <a:srgbClr val="009900"/>
          </a:solidFill>
          <a:latin typeface="+mj-lt"/>
          <a:ea typeface="+mj-ea"/>
          <a:cs typeface="+mj-cs"/>
        </a:defRPr>
      </a:lvl1pPr>
      <a:lvl2pPr algn="l" rtl="0" eaLnBrk="0" fontAlgn="base" hangingPunct="0">
        <a:spcBef>
          <a:spcPct val="0"/>
        </a:spcBef>
        <a:spcAft>
          <a:spcPct val="0"/>
        </a:spcAft>
        <a:defRPr sz="2400">
          <a:solidFill>
            <a:srgbClr val="009900"/>
          </a:solidFill>
          <a:latin typeface="Arial" charset="0"/>
          <a:cs typeface="Arial" charset="0"/>
        </a:defRPr>
      </a:lvl2pPr>
      <a:lvl3pPr algn="l" rtl="0" eaLnBrk="0" fontAlgn="base" hangingPunct="0">
        <a:spcBef>
          <a:spcPct val="0"/>
        </a:spcBef>
        <a:spcAft>
          <a:spcPct val="0"/>
        </a:spcAft>
        <a:defRPr sz="2400">
          <a:solidFill>
            <a:srgbClr val="009900"/>
          </a:solidFill>
          <a:latin typeface="Arial" charset="0"/>
          <a:cs typeface="Arial" charset="0"/>
        </a:defRPr>
      </a:lvl3pPr>
      <a:lvl4pPr algn="l" rtl="0" eaLnBrk="0" fontAlgn="base" hangingPunct="0">
        <a:spcBef>
          <a:spcPct val="0"/>
        </a:spcBef>
        <a:spcAft>
          <a:spcPct val="0"/>
        </a:spcAft>
        <a:defRPr sz="2400">
          <a:solidFill>
            <a:srgbClr val="009900"/>
          </a:solidFill>
          <a:latin typeface="Arial" charset="0"/>
          <a:cs typeface="Arial" charset="0"/>
        </a:defRPr>
      </a:lvl4pPr>
      <a:lvl5pPr algn="l" rtl="0" eaLnBrk="0" fontAlgn="base" hangingPunct="0">
        <a:spcBef>
          <a:spcPct val="0"/>
        </a:spcBef>
        <a:spcAft>
          <a:spcPct val="0"/>
        </a:spcAft>
        <a:defRPr sz="2400">
          <a:solidFill>
            <a:srgbClr val="009900"/>
          </a:solidFill>
          <a:latin typeface="Arial" charset="0"/>
          <a:cs typeface="Arial" charset="0"/>
        </a:defRPr>
      </a:lvl5pPr>
      <a:lvl6pPr marL="457200" algn="l" rtl="0" fontAlgn="base">
        <a:spcBef>
          <a:spcPct val="0"/>
        </a:spcBef>
        <a:spcAft>
          <a:spcPct val="0"/>
        </a:spcAft>
        <a:defRPr sz="2400">
          <a:solidFill>
            <a:srgbClr val="009900"/>
          </a:solidFill>
          <a:latin typeface="Arial" charset="0"/>
          <a:cs typeface="Arial" charset="0"/>
        </a:defRPr>
      </a:lvl6pPr>
      <a:lvl7pPr marL="914400" algn="l" rtl="0" fontAlgn="base">
        <a:spcBef>
          <a:spcPct val="0"/>
        </a:spcBef>
        <a:spcAft>
          <a:spcPct val="0"/>
        </a:spcAft>
        <a:defRPr sz="2400">
          <a:solidFill>
            <a:srgbClr val="009900"/>
          </a:solidFill>
          <a:latin typeface="Arial" charset="0"/>
          <a:cs typeface="Arial" charset="0"/>
        </a:defRPr>
      </a:lvl7pPr>
      <a:lvl8pPr marL="1371600" algn="l" rtl="0" fontAlgn="base">
        <a:spcBef>
          <a:spcPct val="0"/>
        </a:spcBef>
        <a:spcAft>
          <a:spcPct val="0"/>
        </a:spcAft>
        <a:defRPr sz="2400">
          <a:solidFill>
            <a:srgbClr val="009900"/>
          </a:solidFill>
          <a:latin typeface="Arial" charset="0"/>
          <a:cs typeface="Arial" charset="0"/>
        </a:defRPr>
      </a:lvl8pPr>
      <a:lvl9pPr marL="1828800" algn="l" rtl="0" fontAlgn="base">
        <a:spcBef>
          <a:spcPct val="0"/>
        </a:spcBef>
        <a:spcAft>
          <a:spcPct val="0"/>
        </a:spcAft>
        <a:defRPr sz="2400">
          <a:solidFill>
            <a:srgbClr val="009900"/>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earthexplorer.usgs.gov/" TargetMode="External"/><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hyperlink" Target="http://glovis.usgs.gov/index.s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modis.gsfc.nasa.gov/about/specifications.php#1"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62.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4.tif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11560" y="2132856"/>
            <a:ext cx="8064500" cy="1223963"/>
          </a:xfrm>
        </p:spPr>
        <p:txBody>
          <a:bodyPr/>
          <a:lstStyle/>
          <a:p>
            <a:pPr algn="l" eaLnBrk="1" hangingPunct="1"/>
            <a:r>
              <a:rPr lang="hu-HU" sz="2800" dirty="0"/>
              <a:t>Távérzékelésre alapozott mezőgazdasági aszály monitoring rendszerek </a:t>
            </a:r>
            <a:r>
              <a:rPr lang="hu-HU" sz="2800" dirty="0" smtClean="0"/>
              <a:t>II.</a:t>
            </a:r>
          </a:p>
          <a:p>
            <a:pPr algn="l" eaLnBrk="1" hangingPunct="1"/>
            <a:endParaRPr lang="hu-HU" altLang="sl-SI" sz="2800" dirty="0">
              <a:solidFill>
                <a:srgbClr val="FFFFFF"/>
              </a:solidFill>
            </a:endParaRPr>
          </a:p>
          <a:p>
            <a:pPr algn="l" eaLnBrk="1" hangingPunct="1"/>
            <a:endParaRPr lang="hu-HU" altLang="sl-SI" sz="2800" dirty="0" smtClean="0">
              <a:solidFill>
                <a:srgbClr val="FFFFFF"/>
              </a:solidFill>
            </a:endParaRPr>
          </a:p>
          <a:p>
            <a:pPr algn="l" eaLnBrk="1" hangingPunct="1"/>
            <a:r>
              <a:rPr lang="hu-HU" altLang="sl-SI" sz="1600" dirty="0" smtClean="0">
                <a:solidFill>
                  <a:srgbClr val="FFFFFF"/>
                </a:solidFill>
              </a:rPr>
              <a:t>Nagy Attila </a:t>
            </a:r>
          </a:p>
          <a:p>
            <a:pPr algn="l" eaLnBrk="1" hangingPunct="1"/>
            <a:r>
              <a:rPr lang="hu-HU" altLang="sl-SI" sz="1600" dirty="0" smtClean="0">
                <a:solidFill>
                  <a:srgbClr val="FFFFFF"/>
                </a:solidFill>
              </a:rPr>
              <a:t>attilanagy@agr.unideb.hu</a:t>
            </a:r>
            <a:endParaRPr lang="en-US" altLang="sl-SI" sz="1600" dirty="0" smtClean="0">
              <a:solidFill>
                <a:srgbClr val="FFFFFF"/>
              </a:solidFill>
            </a:endParaRPr>
          </a:p>
        </p:txBody>
      </p:sp>
      <p:sp>
        <p:nvSpPr>
          <p:cNvPr id="3076" name="Téglalap 1"/>
          <p:cNvSpPr>
            <a:spLocks noChangeArrowheads="1"/>
          </p:cNvSpPr>
          <p:nvPr/>
        </p:nvSpPr>
        <p:spPr bwMode="auto">
          <a:xfrm>
            <a:off x="4356100" y="49418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bg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hu-HU" sz="1200" b="0">
                <a:solidFill>
                  <a:schemeClr val="tx1"/>
                </a:solidFill>
                <a:cs typeface="Arial" charset="0"/>
              </a:rPr>
              <a:t>Integrated Drought Management Programme in Central and Eastern Europe</a:t>
            </a:r>
            <a:r>
              <a:rPr lang="hu-HU" altLang="hu-HU" sz="1200" b="0">
                <a:solidFill>
                  <a:schemeClr val="tx1"/>
                </a:solidFill>
                <a:cs typeface="Arial" charset="0"/>
              </a:rPr>
              <a:t>,</a:t>
            </a:r>
          </a:p>
          <a:p>
            <a:pPr eaLnBrk="1" hangingPunct="1">
              <a:spcBef>
                <a:spcPct val="0"/>
              </a:spcBef>
            </a:pPr>
            <a:r>
              <a:rPr lang="hu-HU" altLang="hu-HU" sz="1200" b="0">
                <a:solidFill>
                  <a:schemeClr val="tx1"/>
                </a:solidFill>
                <a:cs typeface="Arial" charset="0"/>
              </a:rPr>
              <a:t> </a:t>
            </a:r>
            <a:r>
              <a:rPr lang="hu-HU" altLang="hu-HU" sz="1200" i="1">
                <a:solidFill>
                  <a:schemeClr val="tx1"/>
                </a:solidFill>
                <a:cs typeface="Arial" charset="0"/>
              </a:rPr>
              <a:t>Training for Trainers</a:t>
            </a:r>
          </a:p>
          <a:p>
            <a:pPr eaLnBrk="1" hangingPunct="1">
              <a:spcBef>
                <a:spcPct val="0"/>
              </a:spcBef>
            </a:pPr>
            <a:r>
              <a:rPr lang="hu-HU" altLang="hu-HU" sz="1200" i="1">
                <a:solidFill>
                  <a:schemeClr val="tx1"/>
                </a:solidFill>
                <a:cs typeface="Arial" charset="0"/>
              </a:rPr>
              <a:t>Szarvas, HUNGARY</a:t>
            </a:r>
            <a:endParaRPr lang="hu-HU" altLang="hu-HU" sz="1200" b="0">
              <a:solidFill>
                <a:schemeClr val="tx1"/>
              </a:solidFill>
              <a:cs typeface="Arial" charset="0"/>
            </a:endParaRPr>
          </a:p>
          <a:p>
            <a:pPr eaLnBrk="1" hangingPunct="1">
              <a:spcBef>
                <a:spcPct val="0"/>
              </a:spcBef>
            </a:pPr>
            <a:r>
              <a:rPr lang="en-US" altLang="hu-HU" sz="1200">
                <a:solidFill>
                  <a:schemeClr val="tx1"/>
                </a:solidFill>
                <a:cs typeface="Arial" charset="0"/>
              </a:rPr>
              <a:t>Date: </a:t>
            </a:r>
            <a:r>
              <a:rPr lang="hu-HU" altLang="hu-HU" sz="1200">
                <a:solidFill>
                  <a:schemeClr val="tx1"/>
                </a:solidFill>
                <a:cs typeface="Arial" charset="0"/>
              </a:rPr>
              <a:t>21-23. November,</a:t>
            </a:r>
            <a:r>
              <a:rPr lang="en-US" altLang="hu-HU" sz="1200">
                <a:solidFill>
                  <a:schemeClr val="tx1"/>
                </a:solidFill>
                <a:cs typeface="Arial" charset="0"/>
              </a:rPr>
              <a:t> 2013</a:t>
            </a:r>
            <a:r>
              <a:rPr lang="hu-HU" altLang="hu-HU" sz="1200">
                <a:solidFill>
                  <a:schemeClr val="tx1"/>
                </a:solidFill>
                <a:cs typeface="Arial" charset="0"/>
              </a:rPr>
              <a:t>.</a:t>
            </a:r>
            <a:endParaRPr lang="hu-HU" altLang="hu-HU" sz="1200" b="0">
              <a:solidFill>
                <a:schemeClr val="tx1"/>
              </a:solidFill>
              <a:cs typeface="Arial" charset="0"/>
            </a:endParaRPr>
          </a:p>
          <a:p>
            <a:pPr eaLnBrk="1" hangingPunct="1">
              <a:spcBef>
                <a:spcPct val="0"/>
              </a:spcBef>
            </a:pPr>
            <a:endParaRPr lang="en-US" altLang="hu-HU" sz="1200" b="0">
              <a:solidFill>
                <a:schemeClr val="tx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a:t>Talajtérképezés</a:t>
            </a:r>
          </a:p>
        </p:txBody>
      </p:sp>
      <p:pic>
        <p:nvPicPr>
          <p:cNvPr id="288775" name="Picture 7" descr="EC_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975" y="2276475"/>
            <a:ext cx="45339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6" name="Rectangle 8"/>
          <p:cNvSpPr>
            <a:spLocks noChangeArrowheads="1"/>
          </p:cNvSpPr>
          <p:nvPr/>
        </p:nvSpPr>
        <p:spPr bwMode="auto">
          <a:xfrm>
            <a:off x="307975" y="4797425"/>
            <a:ext cx="883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b="1"/>
              <a:t>A P5 vizsgálati terület EC2,5 és DAIS 7915 csatornák lineáris regressziójának determinisztikus együtthatói</a:t>
            </a:r>
            <a:r>
              <a:rPr lang="hu-HU" altLang="hu-HU"/>
              <a:t>  (</a:t>
            </a:r>
            <a:r>
              <a:rPr lang="hu-HU" altLang="hu-HU" b="1"/>
              <a:t>EC: elektromos vezetőképesség)</a:t>
            </a:r>
          </a:p>
        </p:txBody>
      </p:sp>
    </p:spTree>
    <p:extLst>
      <p:ext uri="{BB962C8B-B14F-4D97-AF65-F5344CB8AC3E}">
        <p14:creationId xmlns:p14="http://schemas.microsoft.com/office/powerpoint/2010/main" val="157710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Parcellaazonosítás</a:t>
            </a:r>
          </a:p>
        </p:txBody>
      </p:sp>
      <p:pic>
        <p:nvPicPr>
          <p:cNvPr id="280580" name="Picture 4" descr="tedej_class_da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113" y="2060575"/>
            <a:ext cx="72009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78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1202"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94212" name="Rectangle 4"/>
          <p:cNvSpPr>
            <a:spLocks noGrp="1" noChangeArrowheads="1"/>
          </p:cNvSpPr>
          <p:nvPr>
            <p:ph type="title"/>
          </p:nvPr>
        </p:nvSpPr>
        <p:spPr>
          <a:xfrm>
            <a:off x="0" y="115888"/>
            <a:ext cx="9144000" cy="981075"/>
          </a:xfrm>
        </p:spPr>
        <p:txBody>
          <a:bodyPr/>
          <a:lstStyle/>
          <a:p>
            <a:pPr fontAlgn="auto">
              <a:spcAft>
                <a:spcPts val="0"/>
              </a:spcAft>
              <a:defRPr/>
            </a:pPr>
            <a:r>
              <a:rPr lang="hu-HU" sz="2400">
                <a:solidFill>
                  <a:schemeClr val="tx1"/>
                </a:solidFill>
                <a:latin typeface="Arial" charset="0"/>
              </a:rPr>
              <a:t> </a:t>
            </a:r>
            <a:r>
              <a:rPr lang="hu-HU" sz="2400" b="1">
                <a:solidFill>
                  <a:schemeClr val="tx1"/>
                </a:solidFill>
                <a:latin typeface="Arial" charset="0"/>
              </a:rPr>
              <a:t>A talaj reflexiós tulajdonságai</a:t>
            </a:r>
            <a:endParaRPr lang="hu-HU" sz="2400">
              <a:solidFill>
                <a:schemeClr val="tx1"/>
              </a:solidFill>
              <a:latin typeface="Arial" charset="0"/>
            </a:endParaRPr>
          </a:p>
        </p:txBody>
      </p:sp>
      <p:sp>
        <p:nvSpPr>
          <p:cNvPr id="51204" name="Rectangle 5"/>
          <p:cNvSpPr>
            <a:spLocks noGrp="1" noChangeArrowheads="1"/>
          </p:cNvSpPr>
          <p:nvPr>
            <p:ph type="body" idx="1"/>
          </p:nvPr>
        </p:nvSpPr>
        <p:spPr>
          <a:xfrm>
            <a:off x="1187450" y="4941888"/>
            <a:ext cx="6840538" cy="649287"/>
          </a:xfrm>
        </p:spPr>
        <p:txBody>
          <a:bodyPr/>
          <a:lstStyle/>
          <a:p>
            <a:pPr>
              <a:lnSpc>
                <a:spcPct val="130000"/>
              </a:lnSpc>
              <a:buFontTx/>
              <a:buNone/>
            </a:pPr>
            <a:r>
              <a:rPr lang="hu-HU" sz="2000" smtClean="0"/>
              <a:t>A különböző felszínek eltérő visszaverési tulajdonságúak</a:t>
            </a:r>
          </a:p>
        </p:txBody>
      </p:sp>
      <p:pic>
        <p:nvPicPr>
          <p:cNvPr id="51205" name="Picture 6" descr="diffus"/>
          <p:cNvPicPr>
            <a:picLocks noChangeAspect="1" noChangeArrowheads="1"/>
          </p:cNvPicPr>
          <p:nvPr/>
        </p:nvPicPr>
        <p:blipFill>
          <a:blip r:embed="rId2"/>
          <a:srcRect/>
          <a:stretch>
            <a:fillRect/>
          </a:stretch>
        </p:blipFill>
        <p:spPr bwMode="auto">
          <a:xfrm>
            <a:off x="1042988" y="1773238"/>
            <a:ext cx="3024187" cy="2801937"/>
          </a:xfrm>
          <a:prstGeom prst="rect">
            <a:avLst/>
          </a:prstGeom>
          <a:noFill/>
          <a:ln w="9525">
            <a:noFill/>
            <a:miter lim="800000"/>
            <a:headEnd/>
            <a:tailEnd/>
          </a:ln>
        </p:spPr>
      </p:pic>
      <p:pic>
        <p:nvPicPr>
          <p:cNvPr id="51206" name="Picture 7" descr="speclar"/>
          <p:cNvPicPr>
            <a:picLocks noChangeAspect="1" noChangeArrowheads="1"/>
          </p:cNvPicPr>
          <p:nvPr/>
        </p:nvPicPr>
        <p:blipFill>
          <a:blip r:embed="rId3"/>
          <a:srcRect/>
          <a:stretch>
            <a:fillRect/>
          </a:stretch>
        </p:blipFill>
        <p:spPr bwMode="auto">
          <a:xfrm>
            <a:off x="4716463" y="1773238"/>
            <a:ext cx="3276600" cy="2779712"/>
          </a:xfrm>
          <a:prstGeom prst="rect">
            <a:avLst/>
          </a:prstGeom>
          <a:noFill/>
          <a:ln w="9525">
            <a:noFill/>
            <a:miter lim="800000"/>
            <a:headEnd/>
            <a:tailEnd/>
          </a:ln>
        </p:spPr>
      </p:pic>
    </p:spTree>
    <p:extLst>
      <p:ext uri="{BB962C8B-B14F-4D97-AF65-F5344CB8AC3E}">
        <p14:creationId xmlns:p14="http://schemas.microsoft.com/office/powerpoint/2010/main" val="8915990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222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93188" name="Rectangle 4"/>
          <p:cNvSpPr>
            <a:spLocks noGrp="1" noChangeArrowheads="1"/>
          </p:cNvSpPr>
          <p:nvPr>
            <p:ph type="title"/>
          </p:nvPr>
        </p:nvSpPr>
        <p:spPr>
          <a:xfrm>
            <a:off x="0" y="115888"/>
            <a:ext cx="9144000" cy="981075"/>
          </a:xfrm>
        </p:spPr>
        <p:txBody>
          <a:bodyPr/>
          <a:lstStyle/>
          <a:p>
            <a:pPr fontAlgn="auto">
              <a:spcAft>
                <a:spcPts val="0"/>
              </a:spcAft>
              <a:defRPr/>
            </a:pPr>
            <a:r>
              <a:rPr lang="hu-HU" sz="2400" dirty="0">
                <a:solidFill>
                  <a:schemeClr val="tx1"/>
                </a:solidFill>
                <a:latin typeface="Arial" charset="0"/>
              </a:rPr>
              <a:t> </a:t>
            </a:r>
            <a:r>
              <a:rPr lang="hu-HU" sz="2400" b="1" dirty="0">
                <a:solidFill>
                  <a:schemeClr val="tx1"/>
                </a:solidFill>
                <a:latin typeface="Arial" charset="0"/>
              </a:rPr>
              <a:t>A növény reflexiós tulajdonságai</a:t>
            </a:r>
            <a:endParaRPr lang="hu-HU" sz="2400" dirty="0">
              <a:solidFill>
                <a:schemeClr val="tx1"/>
              </a:solidFill>
              <a:latin typeface="Arial" charset="0"/>
            </a:endParaRPr>
          </a:p>
        </p:txBody>
      </p:sp>
      <p:sp>
        <p:nvSpPr>
          <p:cNvPr id="52228" name="Rectangle 5"/>
          <p:cNvSpPr>
            <a:spLocks noGrp="1" noChangeArrowheads="1"/>
          </p:cNvSpPr>
          <p:nvPr>
            <p:ph type="body" idx="1"/>
          </p:nvPr>
        </p:nvSpPr>
        <p:spPr>
          <a:xfrm>
            <a:off x="395288" y="2276475"/>
            <a:ext cx="3600450" cy="2089150"/>
          </a:xfrm>
        </p:spPr>
        <p:txBody>
          <a:bodyPr/>
          <a:lstStyle/>
          <a:p>
            <a:pPr>
              <a:lnSpc>
                <a:spcPct val="130000"/>
              </a:lnSpc>
              <a:buFontTx/>
              <a:buNone/>
            </a:pPr>
            <a:r>
              <a:rPr lang="hu-HU" sz="2200" smtClean="0"/>
              <a:t>A: Elnyelt (</a:t>
            </a:r>
            <a:r>
              <a:rPr lang="hu-HU" sz="2200" i="1" smtClean="0"/>
              <a:t>Absorbed</a:t>
            </a:r>
            <a:r>
              <a:rPr lang="hu-HU" sz="2200" smtClean="0"/>
              <a:t>)</a:t>
            </a:r>
          </a:p>
          <a:p>
            <a:pPr>
              <a:lnSpc>
                <a:spcPct val="130000"/>
              </a:lnSpc>
              <a:buFontTx/>
              <a:buNone/>
            </a:pPr>
            <a:r>
              <a:rPr lang="hu-HU" sz="2200" smtClean="0"/>
              <a:t>R: Visszavert (</a:t>
            </a:r>
            <a:r>
              <a:rPr lang="hu-HU" sz="2200" i="1" smtClean="0"/>
              <a:t>Reflexted</a:t>
            </a:r>
            <a:r>
              <a:rPr lang="hu-HU" sz="2200" smtClean="0"/>
              <a:t>)</a:t>
            </a:r>
          </a:p>
          <a:p>
            <a:pPr>
              <a:lnSpc>
                <a:spcPct val="130000"/>
              </a:lnSpc>
              <a:buFontTx/>
              <a:buNone/>
            </a:pPr>
            <a:r>
              <a:rPr lang="hu-HU" sz="2200" smtClean="0"/>
              <a:t>T: Áteresztett (</a:t>
            </a:r>
            <a:r>
              <a:rPr lang="hu-HU" sz="2200" i="1" smtClean="0"/>
              <a:t>Transmitted</a:t>
            </a:r>
            <a:r>
              <a:rPr lang="hu-HU" sz="2200" smtClean="0"/>
              <a:t>)</a:t>
            </a:r>
          </a:p>
          <a:p>
            <a:pPr>
              <a:lnSpc>
                <a:spcPct val="130000"/>
              </a:lnSpc>
              <a:buFontTx/>
              <a:buNone/>
            </a:pPr>
            <a:r>
              <a:rPr lang="hu-HU" sz="2200" smtClean="0"/>
              <a:t>I: Besugárzott</a:t>
            </a:r>
          </a:p>
        </p:txBody>
      </p:sp>
      <p:pic>
        <p:nvPicPr>
          <p:cNvPr id="52229" name="Picture 7" descr="intract"/>
          <p:cNvPicPr>
            <a:picLocks noChangeAspect="1" noChangeArrowheads="1"/>
          </p:cNvPicPr>
          <p:nvPr/>
        </p:nvPicPr>
        <p:blipFill>
          <a:blip r:embed="rId2"/>
          <a:srcRect/>
          <a:stretch>
            <a:fillRect/>
          </a:stretch>
        </p:blipFill>
        <p:spPr bwMode="auto">
          <a:xfrm>
            <a:off x="4211638" y="1773238"/>
            <a:ext cx="4699000" cy="3138487"/>
          </a:xfrm>
          <a:prstGeom prst="rect">
            <a:avLst/>
          </a:prstGeom>
          <a:noFill/>
          <a:ln w="9525">
            <a:noFill/>
            <a:miter lim="800000"/>
            <a:headEnd/>
            <a:tailEnd/>
          </a:ln>
        </p:spPr>
      </p:pic>
    </p:spTree>
    <p:extLst>
      <p:ext uri="{BB962C8B-B14F-4D97-AF65-F5344CB8AC3E}">
        <p14:creationId xmlns:p14="http://schemas.microsoft.com/office/powerpoint/2010/main" val="230902556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325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91140" name="Rectangle 4"/>
          <p:cNvSpPr>
            <a:spLocks noGrp="1" noChangeArrowheads="1"/>
          </p:cNvSpPr>
          <p:nvPr>
            <p:ph type="title"/>
          </p:nvPr>
        </p:nvSpPr>
        <p:spPr>
          <a:xfrm>
            <a:off x="0" y="115888"/>
            <a:ext cx="9144000" cy="981075"/>
          </a:xfrm>
        </p:spPr>
        <p:txBody>
          <a:bodyPr/>
          <a:lstStyle/>
          <a:p>
            <a:pPr fontAlgn="auto">
              <a:spcAft>
                <a:spcPts val="0"/>
              </a:spcAft>
              <a:defRPr/>
            </a:pPr>
            <a:r>
              <a:rPr lang="hu-HU" sz="2400" dirty="0">
                <a:solidFill>
                  <a:schemeClr val="tx1"/>
                </a:solidFill>
                <a:latin typeface="Arial" charset="0"/>
              </a:rPr>
              <a:t> </a:t>
            </a:r>
            <a:r>
              <a:rPr lang="hu-HU" sz="2400" b="1" dirty="0">
                <a:solidFill>
                  <a:schemeClr val="tx1"/>
                </a:solidFill>
                <a:latin typeface="Arial" charset="0"/>
              </a:rPr>
              <a:t>A növény reflexiós tulajdonságai</a:t>
            </a:r>
          </a:p>
        </p:txBody>
      </p:sp>
      <p:sp>
        <p:nvSpPr>
          <p:cNvPr id="53252" name="Rectangle 5"/>
          <p:cNvSpPr>
            <a:spLocks noGrp="1" noChangeArrowheads="1"/>
          </p:cNvSpPr>
          <p:nvPr>
            <p:ph type="body" idx="1"/>
          </p:nvPr>
        </p:nvSpPr>
        <p:spPr>
          <a:xfrm>
            <a:off x="250825" y="1052513"/>
            <a:ext cx="8713788" cy="5113337"/>
          </a:xfrm>
        </p:spPr>
        <p:txBody>
          <a:bodyPr/>
          <a:lstStyle/>
          <a:p>
            <a:pPr>
              <a:lnSpc>
                <a:spcPct val="130000"/>
              </a:lnSpc>
              <a:buFontTx/>
              <a:buNone/>
            </a:pPr>
            <a:r>
              <a:rPr lang="hu-HU" sz="2400" smtClean="0"/>
              <a:t>Egy-egy terület reflektancia tulajdonságait a fotoszintézisben legnagyobb részt vállaló és a legnagyobb felszínt alkotó </a:t>
            </a:r>
            <a:r>
              <a:rPr lang="hu-HU" sz="2400" b="1" smtClean="0"/>
              <a:t>levélfelület </a:t>
            </a:r>
            <a:r>
              <a:rPr lang="hu-HU" sz="2400" smtClean="0"/>
              <a:t>alakítja ki.</a:t>
            </a:r>
          </a:p>
          <a:p>
            <a:pPr>
              <a:lnSpc>
                <a:spcPct val="130000"/>
              </a:lnSpc>
              <a:buFontTx/>
              <a:buNone/>
            </a:pPr>
            <a:r>
              <a:rPr lang="hu-HU" sz="2400" smtClean="0"/>
              <a:t> A levelek alacsony reflexiós értékét a vörös sávban a fotoszintetikus pigmentek fényelnyelése okozza. A növényi kloroplasztiszok abszorciós maximuma </a:t>
            </a:r>
            <a:r>
              <a:rPr lang="hu-HU" sz="2400" b="1" i="1" smtClean="0">
                <a:solidFill>
                  <a:srgbClr val="FF9933"/>
                </a:solidFill>
              </a:rPr>
              <a:t>680 </a:t>
            </a:r>
            <a:r>
              <a:rPr lang="hu-HU" sz="2400" b="1" smtClean="0"/>
              <a:t>és </a:t>
            </a:r>
            <a:r>
              <a:rPr lang="hu-HU" sz="2400" b="1" i="1" smtClean="0">
                <a:solidFill>
                  <a:srgbClr val="FF9933"/>
                </a:solidFill>
              </a:rPr>
              <a:t>700nm</a:t>
            </a:r>
            <a:r>
              <a:rPr lang="hu-HU" sz="2400" smtClean="0"/>
              <a:t>, illetve a kék sávban </a:t>
            </a:r>
            <a:r>
              <a:rPr lang="hu-HU" sz="2400" b="1" i="1" smtClean="0">
                <a:solidFill>
                  <a:srgbClr val="FF9933"/>
                </a:solidFill>
              </a:rPr>
              <a:t>450nm</a:t>
            </a:r>
            <a:r>
              <a:rPr lang="hu-HU" sz="2400" smtClean="0"/>
              <a:t>-nél található (Heinrich és Hergt, 1994) míg a </a:t>
            </a:r>
            <a:r>
              <a:rPr lang="hu-HU" sz="2400" b="1" i="1" smtClean="0">
                <a:solidFill>
                  <a:srgbClr val="FF9933"/>
                </a:solidFill>
              </a:rPr>
              <a:t>közeli-infra</a:t>
            </a:r>
            <a:r>
              <a:rPr lang="hu-HU" sz="2400" smtClean="0"/>
              <a:t> magas reflexióját a sejtfal lignin tartalmával és a parenchima-szövet szerkezetével magyarázzák (Gates et al., 1965). </a:t>
            </a:r>
          </a:p>
        </p:txBody>
      </p:sp>
    </p:spTree>
    <p:extLst>
      <p:ext uri="{BB962C8B-B14F-4D97-AF65-F5344CB8AC3E}">
        <p14:creationId xmlns:p14="http://schemas.microsoft.com/office/powerpoint/2010/main" val="36530306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684213" y="1143000"/>
            <a:ext cx="7445375" cy="708025"/>
          </a:xfrm>
        </p:spPr>
        <p:txBody>
          <a:bodyPr>
            <a:normAutofit/>
          </a:bodyPr>
          <a:lstStyle/>
          <a:p>
            <a:pPr lvl="1" fontAlgn="auto">
              <a:lnSpc>
                <a:spcPct val="150000"/>
              </a:lnSpc>
              <a:spcAft>
                <a:spcPts val="0"/>
              </a:spcAft>
              <a:buFontTx/>
              <a:buNone/>
              <a:defRPr/>
            </a:pPr>
            <a:r>
              <a:rPr lang="hu-HU"/>
              <a:t>Növényzet spektrális reflektancia görbéje</a:t>
            </a:r>
          </a:p>
        </p:txBody>
      </p:sp>
      <p:sp>
        <p:nvSpPr>
          <p:cNvPr id="5427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42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pic>
        <p:nvPicPr>
          <p:cNvPr id="54276" name="Picture 5"/>
          <p:cNvPicPr>
            <a:picLocks noChangeAspect="1" noChangeArrowheads="1"/>
          </p:cNvPicPr>
          <p:nvPr/>
        </p:nvPicPr>
        <p:blipFill>
          <a:blip r:embed="rId2"/>
          <a:srcRect/>
          <a:stretch>
            <a:fillRect/>
          </a:stretch>
        </p:blipFill>
        <p:spPr bwMode="auto">
          <a:xfrm>
            <a:off x="1763713" y="2060575"/>
            <a:ext cx="5305425" cy="3783013"/>
          </a:xfrm>
          <a:prstGeom prst="rect">
            <a:avLst/>
          </a:prstGeom>
          <a:noFill/>
          <a:ln w="9525">
            <a:noFill/>
            <a:miter lim="800000"/>
            <a:headEnd/>
            <a:tailEnd/>
          </a:ln>
        </p:spPr>
      </p:pic>
      <p:sp>
        <p:nvSpPr>
          <p:cNvPr id="88070" name="Rectangle 6"/>
          <p:cNvSpPr>
            <a:spLocks noGrp="1" noChangeArrowheads="1"/>
          </p:cNvSpPr>
          <p:nvPr>
            <p:ph type="title"/>
          </p:nvPr>
        </p:nvSpPr>
        <p:spPr>
          <a:xfrm>
            <a:off x="0" y="115888"/>
            <a:ext cx="9144000" cy="981075"/>
          </a:xfrm>
        </p:spPr>
        <p:txBody>
          <a:bodyPr/>
          <a:lstStyle/>
          <a:p>
            <a:pPr fontAlgn="auto">
              <a:spcAft>
                <a:spcPts val="0"/>
              </a:spcAft>
              <a:defRPr/>
            </a:pPr>
            <a:r>
              <a:rPr lang="hu-HU" sz="2400" dirty="0">
                <a:solidFill>
                  <a:schemeClr val="tx1"/>
                </a:solidFill>
                <a:latin typeface="Arial" charset="0"/>
              </a:rPr>
              <a:t> </a:t>
            </a:r>
            <a:r>
              <a:rPr lang="hu-HU" sz="2400" b="1" dirty="0">
                <a:solidFill>
                  <a:schemeClr val="tx1"/>
                </a:solidFill>
                <a:latin typeface="Arial" charset="0"/>
              </a:rPr>
              <a:t>A növény reflexiós tulajdonságai</a:t>
            </a:r>
          </a:p>
        </p:txBody>
      </p:sp>
    </p:spTree>
    <p:extLst>
      <p:ext uri="{BB962C8B-B14F-4D97-AF65-F5344CB8AC3E}">
        <p14:creationId xmlns:p14="http://schemas.microsoft.com/office/powerpoint/2010/main" val="425660381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15888"/>
            <a:ext cx="9144000" cy="981075"/>
          </a:xfrm>
        </p:spPr>
        <p:txBody>
          <a:bodyPr/>
          <a:lstStyle/>
          <a:p>
            <a:pPr fontAlgn="auto">
              <a:spcAft>
                <a:spcPts val="0"/>
              </a:spcAft>
              <a:defRPr/>
            </a:pPr>
            <a:r>
              <a:rPr lang="hu-HU" sz="2400" b="1" dirty="0">
                <a:solidFill>
                  <a:schemeClr val="tx1"/>
                </a:solidFill>
                <a:latin typeface="Arial" charset="0"/>
              </a:rPr>
              <a:t> A növény reflexiós tulajdonságai</a:t>
            </a:r>
          </a:p>
        </p:txBody>
      </p:sp>
      <p:sp>
        <p:nvSpPr>
          <p:cNvPr id="83971" name="Rectangle 3"/>
          <p:cNvSpPr>
            <a:spLocks noGrp="1" noChangeArrowheads="1"/>
          </p:cNvSpPr>
          <p:nvPr>
            <p:ph type="body" idx="1"/>
          </p:nvPr>
        </p:nvSpPr>
        <p:spPr>
          <a:xfrm>
            <a:off x="-152400" y="764704"/>
            <a:ext cx="9448800" cy="2819400"/>
          </a:xfrm>
        </p:spPr>
        <p:txBody>
          <a:bodyPr>
            <a:normAutofit lnSpcReduction="10000"/>
          </a:bodyPr>
          <a:lstStyle/>
          <a:p>
            <a:pPr lvl="1" fontAlgn="auto">
              <a:lnSpc>
                <a:spcPct val="150000"/>
              </a:lnSpc>
              <a:spcAft>
                <a:spcPts val="0"/>
              </a:spcAft>
              <a:buFontTx/>
              <a:buNone/>
              <a:defRPr/>
            </a:pPr>
            <a:r>
              <a:rPr lang="hu-HU" sz="2400" dirty="0"/>
              <a:t>A </a:t>
            </a:r>
            <a:r>
              <a:rPr lang="hu-HU" sz="2400" b="1" i="1" dirty="0"/>
              <a:t>növényzet visszaverési tulajdonságai</a:t>
            </a:r>
            <a:r>
              <a:rPr lang="hu-HU" sz="2400" i="1" dirty="0"/>
              <a:t>nak</a:t>
            </a:r>
            <a:r>
              <a:rPr lang="hu-HU" sz="2400" dirty="0"/>
              <a:t> kialakításában az egyed (egyedek) teljes felszíne részt vesz. A magasabb rendű növényekben a fotoszintetikus pigmentek elsősorban a levélben, valamint a fiatal termésben, valamint a külső szárszövetben találhatóak</a:t>
            </a:r>
          </a:p>
        </p:txBody>
      </p:sp>
      <p:sp>
        <p:nvSpPr>
          <p:cNvPr id="552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53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pic>
        <p:nvPicPr>
          <p:cNvPr id="5530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3" y="3716338"/>
            <a:ext cx="3313112" cy="2198687"/>
          </a:xfrm>
          <a:prstGeom prst="rect">
            <a:avLst/>
          </a:prstGeom>
          <a:noFill/>
          <a:ln w="9525">
            <a:noFill/>
            <a:miter lim="800000"/>
            <a:headEnd/>
            <a:tailEnd/>
          </a:ln>
        </p:spPr>
      </p:pic>
      <p:pic>
        <p:nvPicPr>
          <p:cNvPr id="55302" name="Picture 8" descr="ni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3789363"/>
            <a:ext cx="2376487" cy="2136775"/>
          </a:xfrm>
          <a:prstGeom prst="rect">
            <a:avLst/>
          </a:prstGeom>
          <a:noFill/>
          <a:ln w="9525">
            <a:noFill/>
            <a:miter lim="800000"/>
            <a:headEnd/>
            <a:tailEnd/>
          </a:ln>
        </p:spPr>
      </p:pic>
      <p:sp>
        <p:nvSpPr>
          <p:cNvPr id="55303" name="Rectangle 9"/>
          <p:cNvSpPr>
            <a:spLocks noChangeArrowheads="1"/>
          </p:cNvSpPr>
          <p:nvPr/>
        </p:nvSpPr>
        <p:spPr bwMode="auto">
          <a:xfrm>
            <a:off x="0" y="5876925"/>
            <a:ext cx="4140200" cy="792163"/>
          </a:xfrm>
          <a:prstGeom prst="rect">
            <a:avLst/>
          </a:prstGeom>
          <a:noFill/>
          <a:ln w="9525">
            <a:noFill/>
            <a:miter lim="800000"/>
            <a:headEnd/>
            <a:tailEnd/>
          </a:ln>
        </p:spPr>
        <p:txBody>
          <a:bodyPr anchor="ctr"/>
          <a:lstStyle/>
          <a:p>
            <a:pPr algn="ctr"/>
            <a:r>
              <a:rPr lang="hu-HU">
                <a:latin typeface="Franklin Gothic Book" pitchFamily="34" charset="0"/>
              </a:rPr>
              <a:t>A levelek visszaverése (%) NIR tartományban</a:t>
            </a:r>
            <a:r>
              <a:rPr lang="hu-HU" b="1">
                <a:latin typeface="Franklin Gothic Book" pitchFamily="34" charset="0"/>
              </a:rPr>
              <a:t> </a:t>
            </a:r>
          </a:p>
        </p:txBody>
      </p:sp>
      <p:sp>
        <p:nvSpPr>
          <p:cNvPr id="55304" name="Rectangle 11"/>
          <p:cNvSpPr>
            <a:spLocks noChangeArrowheads="1"/>
          </p:cNvSpPr>
          <p:nvPr/>
        </p:nvSpPr>
        <p:spPr bwMode="auto">
          <a:xfrm>
            <a:off x="4067175" y="5876925"/>
            <a:ext cx="4140200" cy="792163"/>
          </a:xfrm>
          <a:prstGeom prst="rect">
            <a:avLst/>
          </a:prstGeom>
          <a:noFill/>
          <a:ln w="9525">
            <a:noFill/>
            <a:miter lim="800000"/>
            <a:headEnd/>
            <a:tailEnd/>
          </a:ln>
        </p:spPr>
        <p:txBody>
          <a:bodyPr anchor="ctr"/>
          <a:lstStyle/>
          <a:p>
            <a:pPr algn="ctr"/>
            <a:r>
              <a:rPr lang="hu-HU" dirty="0">
                <a:latin typeface="Franklin Gothic Book" pitchFamily="34" charset="0"/>
              </a:rPr>
              <a:t>A levelek visszaverése (%) vörös tartományban</a:t>
            </a:r>
            <a:r>
              <a:rPr lang="hu-HU" b="1" dirty="0">
                <a:latin typeface="Franklin Gothic Book" pitchFamily="34" charset="0"/>
              </a:rPr>
              <a:t> </a:t>
            </a:r>
          </a:p>
        </p:txBody>
      </p:sp>
    </p:spTree>
    <p:extLst>
      <p:ext uri="{BB962C8B-B14F-4D97-AF65-F5344CB8AC3E}">
        <p14:creationId xmlns:p14="http://schemas.microsoft.com/office/powerpoint/2010/main" val="16118047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15888"/>
            <a:ext cx="9144000" cy="981075"/>
          </a:xfrm>
        </p:spPr>
        <p:txBody>
          <a:bodyPr/>
          <a:lstStyle/>
          <a:p>
            <a:pPr fontAlgn="auto">
              <a:spcAft>
                <a:spcPts val="0"/>
              </a:spcAft>
              <a:defRPr/>
            </a:pPr>
            <a:r>
              <a:rPr lang="hu-HU" sz="2000" b="1" dirty="0">
                <a:solidFill>
                  <a:schemeClr val="tx1"/>
                </a:solidFill>
              </a:rPr>
              <a:t> </a:t>
            </a:r>
            <a:r>
              <a:rPr lang="hu-HU" sz="2400" b="1" dirty="0">
                <a:solidFill>
                  <a:schemeClr val="tx1"/>
                </a:solidFill>
                <a:latin typeface="Arial" charset="0"/>
              </a:rPr>
              <a:t>A növény reflexiós tulajdonságai</a:t>
            </a:r>
          </a:p>
        </p:txBody>
      </p:sp>
      <p:sp>
        <p:nvSpPr>
          <p:cNvPr id="56322" name="Rectangle 3"/>
          <p:cNvSpPr>
            <a:spLocks noGrp="1" noChangeArrowheads="1"/>
          </p:cNvSpPr>
          <p:nvPr>
            <p:ph type="body" idx="1"/>
          </p:nvPr>
        </p:nvSpPr>
        <p:spPr>
          <a:xfrm>
            <a:off x="-304800" y="838200"/>
            <a:ext cx="9448800" cy="2819400"/>
          </a:xfrm>
        </p:spPr>
        <p:txBody>
          <a:bodyPr/>
          <a:lstStyle/>
          <a:p>
            <a:pPr lvl="1">
              <a:lnSpc>
                <a:spcPct val="150000"/>
              </a:lnSpc>
              <a:buFontTx/>
              <a:buNone/>
            </a:pPr>
            <a:r>
              <a:rPr lang="hu-HU" sz="2400" smtClean="0"/>
              <a:t>A látható tartományban két elnyelési maximumot figyelhetünk meg 0.45µm (kék) és 0.65 µm (vörös), ugyanakkor zöld visszaverődési maximumot láthatunk 0.54 µm környékén.</a:t>
            </a:r>
          </a:p>
          <a:p>
            <a:pPr lvl="1">
              <a:lnSpc>
                <a:spcPct val="150000"/>
              </a:lnSpc>
              <a:buFontTx/>
              <a:buNone/>
            </a:pPr>
            <a:endParaRPr lang="hu-HU" sz="2400" smtClean="0"/>
          </a:p>
        </p:txBody>
      </p:sp>
      <p:sp>
        <p:nvSpPr>
          <p:cNvPr id="563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63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pic>
        <p:nvPicPr>
          <p:cNvPr id="5632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613" y="3068638"/>
            <a:ext cx="4800600" cy="2800350"/>
          </a:xfrm>
          <a:prstGeom prst="rect">
            <a:avLst/>
          </a:prstGeom>
          <a:noFill/>
          <a:ln w="9525">
            <a:noFill/>
            <a:miter lim="800000"/>
            <a:headEnd/>
            <a:tailEnd/>
          </a:ln>
        </p:spPr>
      </p:pic>
      <p:sp>
        <p:nvSpPr>
          <p:cNvPr id="56326" name="Rectangle 8"/>
          <p:cNvSpPr>
            <a:spLocks noChangeArrowheads="1"/>
          </p:cNvSpPr>
          <p:nvPr/>
        </p:nvSpPr>
        <p:spPr bwMode="auto">
          <a:xfrm>
            <a:off x="1692275" y="6065838"/>
            <a:ext cx="5329238" cy="792162"/>
          </a:xfrm>
          <a:prstGeom prst="rect">
            <a:avLst/>
          </a:prstGeom>
          <a:noFill/>
          <a:ln w="9525">
            <a:noFill/>
            <a:miter lim="800000"/>
            <a:headEnd/>
            <a:tailEnd/>
          </a:ln>
        </p:spPr>
        <p:txBody>
          <a:bodyPr anchor="ctr"/>
          <a:lstStyle/>
          <a:p>
            <a:pPr algn="ctr"/>
            <a:r>
              <a:rPr lang="hu-HU">
                <a:solidFill>
                  <a:schemeClr val="bg1"/>
                </a:solidFill>
                <a:latin typeface="Franklin Gothic Book" pitchFamily="34" charset="0"/>
              </a:rPr>
              <a:t>Erősen és gyengén fertőzött növény spektrális görbéje</a:t>
            </a:r>
            <a:r>
              <a:rPr lang="hu-HU" b="1">
                <a:solidFill>
                  <a:schemeClr val="bg1"/>
                </a:solidFill>
                <a:latin typeface="Franklin Gothic Book" pitchFamily="34" charset="0"/>
              </a:rPr>
              <a:t> </a:t>
            </a:r>
          </a:p>
        </p:txBody>
      </p:sp>
    </p:spTree>
    <p:extLst>
      <p:ext uri="{BB962C8B-B14F-4D97-AF65-F5344CB8AC3E}">
        <p14:creationId xmlns:p14="http://schemas.microsoft.com/office/powerpoint/2010/main" val="43768755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a:t>Talajtérképezés</a:t>
            </a:r>
          </a:p>
        </p:txBody>
      </p:sp>
      <p:sp>
        <p:nvSpPr>
          <p:cNvPr id="276483" name="Rectangle 3"/>
          <p:cNvSpPr>
            <a:spLocks noChangeArrowheads="1"/>
          </p:cNvSpPr>
          <p:nvPr/>
        </p:nvSpPr>
        <p:spPr bwMode="auto">
          <a:xfrm>
            <a:off x="3779838" y="3262313"/>
            <a:ext cx="536416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10000"/>
              </a:lnSpc>
            </a:pPr>
            <a:r>
              <a:rPr lang="hu-HU" altLang="hu-HU" sz="1600"/>
              <a:t>A közeli infra(1), zöld(2) vörös(3) és a csatornák reflektancia értékei a mintaterület É-D tengelyében </a:t>
            </a:r>
          </a:p>
        </p:txBody>
      </p:sp>
      <p:pic>
        <p:nvPicPr>
          <p:cNvPr id="276484" name="Picture 4" descr="2_áb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0200" y="1557338"/>
            <a:ext cx="462756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5" name="Picture 5" descr="EC_TETRACAMNDV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363" y="4005263"/>
            <a:ext cx="31686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6" name="Rectangle 6"/>
          <p:cNvSpPr>
            <a:spLocks noChangeArrowheads="1"/>
          </p:cNvSpPr>
          <p:nvPr/>
        </p:nvSpPr>
        <p:spPr bwMode="auto">
          <a:xfrm>
            <a:off x="4175125" y="5876925"/>
            <a:ext cx="4968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1600"/>
              <a:t>A TETRACAM ADC-ból számított NDVI és a sótartalom közötti regresszió </a:t>
            </a:r>
          </a:p>
        </p:txBody>
      </p:sp>
      <p:pic>
        <p:nvPicPr>
          <p:cNvPr id="276487" name="Picture 7" descr="ndvi"/>
          <p:cNvPicPr>
            <a:picLocks noChangeAspect="1" noChangeArrowheads="1"/>
          </p:cNvPicPr>
          <p:nvPr/>
        </p:nvPicPr>
        <p:blipFill>
          <a:blip r:embed="rId5" cstate="email">
            <a:extLst>
              <a:ext uri="{28A0092B-C50C-407E-A947-70E740481C1C}">
                <a14:useLocalDpi xmlns:a14="http://schemas.microsoft.com/office/drawing/2010/main"/>
              </a:ext>
            </a:extLst>
          </a:blip>
          <a:srcRect l="19328" t="2625" r="24335" b="18770"/>
          <a:stretch>
            <a:fillRect/>
          </a:stretch>
        </p:blipFill>
        <p:spPr bwMode="auto">
          <a:xfrm>
            <a:off x="323850" y="1844675"/>
            <a:ext cx="3455988" cy="3411538"/>
          </a:xfrm>
          <a:prstGeom prst="rect">
            <a:avLst/>
          </a:prstGeom>
          <a:noFill/>
          <a:extLst>
            <a:ext uri="{909E8E84-426E-40DD-AFC4-6F175D3DCCD1}">
              <a14:hiddenFill xmlns:a14="http://schemas.microsoft.com/office/drawing/2010/main">
                <a:solidFill>
                  <a:srgbClr val="FFFFFF"/>
                </a:solidFill>
              </a14:hiddenFill>
            </a:ext>
          </a:extLst>
        </p:spPr>
      </p:pic>
      <p:sp>
        <p:nvSpPr>
          <p:cNvPr id="276488" name="Line 8"/>
          <p:cNvSpPr>
            <a:spLocks noChangeShapeType="1"/>
          </p:cNvSpPr>
          <p:nvPr/>
        </p:nvSpPr>
        <p:spPr bwMode="auto">
          <a:xfrm>
            <a:off x="1763713" y="2565400"/>
            <a:ext cx="0" cy="21590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489" name="Line 9"/>
          <p:cNvSpPr>
            <a:spLocks noChangeShapeType="1"/>
          </p:cNvSpPr>
          <p:nvPr/>
        </p:nvSpPr>
        <p:spPr bwMode="auto">
          <a:xfrm flipV="1">
            <a:off x="1835150" y="2349500"/>
            <a:ext cx="22320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187392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a:t>Talajtérképezés</a:t>
            </a:r>
          </a:p>
        </p:txBody>
      </p:sp>
      <p:pic>
        <p:nvPicPr>
          <p:cNvPr id="288775" name="Picture 7" descr="EC_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975" y="2276475"/>
            <a:ext cx="45339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6" name="Rectangle 8"/>
          <p:cNvSpPr>
            <a:spLocks noChangeArrowheads="1"/>
          </p:cNvSpPr>
          <p:nvPr/>
        </p:nvSpPr>
        <p:spPr bwMode="auto">
          <a:xfrm>
            <a:off x="307975" y="4797425"/>
            <a:ext cx="883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b="1"/>
              <a:t>A P5 vizsgálati terület EC2,5 és DAIS 7915 csatornák lineáris regressziójának determinisztikus együtthatói</a:t>
            </a:r>
            <a:r>
              <a:rPr lang="hu-HU" altLang="hu-HU"/>
              <a:t>  (</a:t>
            </a:r>
            <a:r>
              <a:rPr lang="hu-HU" altLang="hu-HU" b="1"/>
              <a:t>EC: elektromos vezetőképesség)</a:t>
            </a:r>
          </a:p>
        </p:txBody>
      </p:sp>
    </p:spTree>
    <p:extLst>
      <p:ext uri="{BB962C8B-B14F-4D97-AF65-F5344CB8AC3E}">
        <p14:creationId xmlns:p14="http://schemas.microsoft.com/office/powerpoint/2010/main" val="10466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hu-HU" dirty="0" smtClean="0"/>
              <a:t>A távérzékelés fogalma</a:t>
            </a:r>
            <a:endParaRPr lang="hu-HU" dirty="0"/>
          </a:p>
        </p:txBody>
      </p:sp>
      <p:sp>
        <p:nvSpPr>
          <p:cNvPr id="15362" name="Tartalom helye 2"/>
          <p:cNvSpPr>
            <a:spLocks noGrp="1"/>
          </p:cNvSpPr>
          <p:nvPr>
            <p:ph idx="1"/>
          </p:nvPr>
        </p:nvSpPr>
        <p:spPr>
          <a:xfrm>
            <a:off x="457200" y="1700213"/>
            <a:ext cx="3754760" cy="4425950"/>
          </a:xfrm>
        </p:spPr>
        <p:txBody>
          <a:bodyPr/>
          <a:lstStyle/>
          <a:p>
            <a:pPr>
              <a:buFont typeface="Wingdings 2" pitchFamily="18" charset="2"/>
              <a:buNone/>
            </a:pPr>
            <a:r>
              <a:rPr lang="hu-HU" dirty="0" smtClean="0"/>
              <a:t>    A távérzékelés az a tudományág, amely a földfelszíni tárgyakra vagy jelenségekre jellemző információk beszerzésével és megmérésével foglalkozik, és mindezt olyan rögzítő berendezések segítségével teszi, amelyek nincsenek közvetlen kapcsolatban a vizsgált tárggyal vagy jelenséggel. </a:t>
            </a:r>
          </a:p>
          <a:p>
            <a:pPr>
              <a:buFont typeface="Wingdings 2" pitchFamily="18" charset="2"/>
              <a:buNone/>
            </a:pPr>
            <a:endParaRPr lang="hu-HU" dirty="0" smtClean="0"/>
          </a:p>
        </p:txBody>
      </p:sp>
      <p:pic>
        <p:nvPicPr>
          <p:cNvPr id="4" name="Picture 2"/>
          <p:cNvPicPr>
            <a:picLocks noChangeAspect="1" noChangeArrowheads="1"/>
          </p:cNvPicPr>
          <p:nvPr/>
        </p:nvPicPr>
        <p:blipFill>
          <a:blip r:embed="rId3"/>
          <a:srcRect/>
          <a:stretch>
            <a:fillRect/>
          </a:stretch>
        </p:blipFill>
        <p:spPr bwMode="auto">
          <a:xfrm>
            <a:off x="4499992" y="911300"/>
            <a:ext cx="3096344" cy="5171456"/>
          </a:xfrm>
          <a:prstGeom prst="rect">
            <a:avLst/>
          </a:prstGeom>
          <a:noFill/>
          <a:ln w="9525">
            <a:noFill/>
            <a:miter lim="800000"/>
            <a:headEnd/>
            <a:tailEnd/>
          </a:ln>
        </p:spPr>
      </p:pic>
    </p:spTree>
    <p:extLst>
      <p:ext uri="{BB962C8B-B14F-4D97-AF65-F5344CB8AC3E}">
        <p14:creationId xmlns:p14="http://schemas.microsoft.com/office/powerpoint/2010/main" val="362468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Parcellaazonosítás</a:t>
            </a:r>
          </a:p>
        </p:txBody>
      </p:sp>
      <p:pic>
        <p:nvPicPr>
          <p:cNvPr id="280580" name="Picture 4" descr="tedej_class_da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113" y="2060575"/>
            <a:ext cx="72009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57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Növényi biomassza becslés</a:t>
            </a:r>
          </a:p>
        </p:txBody>
      </p:sp>
      <p:sp>
        <p:nvSpPr>
          <p:cNvPr id="282627" name="Rectangle 3"/>
          <p:cNvSpPr>
            <a:spLocks noChangeArrowheads="1"/>
          </p:cNvSpPr>
          <p:nvPr/>
        </p:nvSpPr>
        <p:spPr bwMode="auto">
          <a:xfrm>
            <a:off x="179388" y="5914220"/>
            <a:ext cx="4824412" cy="65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30000"/>
              </a:lnSpc>
            </a:pPr>
            <a:r>
              <a:rPr lang="hu-HU" altLang="hu-HU" sz="1400"/>
              <a:t>Borítottság (%) és földközeli multispektrális kamerával készített felvételből számított NDVI közötti regresszió</a:t>
            </a:r>
          </a:p>
        </p:txBody>
      </p:sp>
      <p:pic>
        <p:nvPicPr>
          <p:cNvPr id="282628" name="Picture 4" descr="keszthe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8888" y="4221163"/>
            <a:ext cx="279400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5" descr="cukorrep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4075" y="1341438"/>
            <a:ext cx="491648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0" name="Picture 6" descr="adc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365625"/>
            <a:ext cx="1800225" cy="1403350"/>
          </a:xfrm>
          <a:prstGeom prst="rect">
            <a:avLst/>
          </a:prstGeom>
          <a:noFill/>
          <a:extLst>
            <a:ext uri="{909E8E84-426E-40DD-AFC4-6F175D3DCCD1}">
              <a14:hiddenFill xmlns:a14="http://schemas.microsoft.com/office/drawing/2010/main">
                <a:solidFill>
                  <a:srgbClr val="FFFFFF"/>
                </a:solidFill>
              </a14:hiddenFill>
            </a:ext>
          </a:extLst>
        </p:spPr>
      </p:pic>
      <p:sp>
        <p:nvSpPr>
          <p:cNvPr id="282632" name="Rectangle 8"/>
          <p:cNvSpPr>
            <a:spLocks noChangeArrowheads="1"/>
          </p:cNvSpPr>
          <p:nvPr/>
        </p:nvSpPr>
        <p:spPr bwMode="auto">
          <a:xfrm>
            <a:off x="1763713" y="3500438"/>
            <a:ext cx="54721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30000"/>
              </a:lnSpc>
            </a:pPr>
            <a:r>
              <a:rPr lang="hu-HU" altLang="hu-HU" sz="1400"/>
              <a:t>Borítottság (%) és földközeli multispektrális kamerával készített felvételből számított NDVI közötti regresszió</a:t>
            </a:r>
          </a:p>
        </p:txBody>
      </p:sp>
    </p:spTree>
    <p:extLst>
      <p:ext uri="{BB962C8B-B14F-4D97-AF65-F5344CB8AC3E}">
        <p14:creationId xmlns:p14="http://schemas.microsoft.com/office/powerpoint/2010/main" val="3292271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Növényi biomassza becslés</a:t>
            </a:r>
          </a:p>
        </p:txBody>
      </p:sp>
      <p:sp>
        <p:nvSpPr>
          <p:cNvPr id="294915" name="Rectangle 3"/>
          <p:cNvSpPr>
            <a:spLocks noChangeArrowheads="1"/>
          </p:cNvSpPr>
          <p:nvPr/>
        </p:nvSpPr>
        <p:spPr bwMode="auto">
          <a:xfrm>
            <a:off x="250825" y="5248285"/>
            <a:ext cx="8569325" cy="4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30000"/>
              </a:lnSpc>
            </a:pPr>
            <a:r>
              <a:rPr lang="hu-HU" altLang="hu-HU" sz="2000"/>
              <a:t>MODIS felvételekből számított NDVI felvételek idősoros elemzése</a:t>
            </a:r>
          </a:p>
        </p:txBody>
      </p:sp>
      <p:pic>
        <p:nvPicPr>
          <p:cNvPr id="294916" name="Picture 4" descr="modis_kukorica_trendn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275" y="1989138"/>
            <a:ext cx="5902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7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Élőláb helye 3"/>
          <p:cNvSpPr>
            <a:spLocks noGrp="1"/>
          </p:cNvSpPr>
          <p:nvPr>
            <p:ph type="ftr" sz="quarter" idx="11"/>
          </p:nvPr>
        </p:nvSpPr>
        <p:spPr/>
        <p:txBody>
          <a:bodyPr/>
          <a:lstStyle/>
          <a:p>
            <a:r>
              <a:rPr lang="hu-HU" altLang="hu-HU"/>
              <a:t>HEFOP 3.3.1.</a:t>
            </a:r>
          </a:p>
        </p:txBody>
      </p:sp>
      <p:pic>
        <p:nvPicPr>
          <p:cNvPr id="2969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113" y="0"/>
            <a:ext cx="3024187" cy="2382838"/>
          </a:xfrm>
          <a:prstGeom prst="rect">
            <a:avLst/>
          </a:prstGeom>
          <a:noFill/>
          <a:extLst>
            <a:ext uri="{909E8E84-426E-40DD-AFC4-6F175D3DCCD1}">
              <a14:hiddenFill xmlns:a14="http://schemas.microsoft.com/office/drawing/2010/main">
                <a:solidFill>
                  <a:srgbClr val="FFFFFF"/>
                </a:solidFill>
              </a14:hiddenFill>
            </a:ext>
          </a:extLst>
        </p:spPr>
      </p:pic>
      <p:pic>
        <p:nvPicPr>
          <p:cNvPr id="296963" name="Picture 3"/>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0" y="0"/>
            <a:ext cx="3036888" cy="2392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6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888" y="0"/>
            <a:ext cx="3059112" cy="2409825"/>
          </a:xfrm>
          <a:prstGeom prst="rect">
            <a:avLst/>
          </a:prstGeom>
          <a:noFill/>
          <a:extLst>
            <a:ext uri="{909E8E84-426E-40DD-AFC4-6F175D3DCCD1}">
              <a14:hiddenFill xmlns:a14="http://schemas.microsoft.com/office/drawing/2010/main">
                <a:solidFill>
                  <a:srgbClr val="FFFFFF"/>
                </a:solidFill>
              </a14:hiddenFill>
            </a:ext>
          </a:extLst>
        </p:spPr>
      </p:pic>
      <p:pic>
        <p:nvPicPr>
          <p:cNvPr id="29696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349500"/>
            <a:ext cx="2987675" cy="2281238"/>
          </a:xfrm>
          <a:prstGeom prst="rect">
            <a:avLst/>
          </a:prstGeom>
          <a:noFill/>
          <a:extLst>
            <a:ext uri="{909E8E84-426E-40DD-AFC4-6F175D3DCCD1}">
              <a14:hiddenFill xmlns:a14="http://schemas.microsoft.com/office/drawing/2010/main">
                <a:solidFill>
                  <a:srgbClr val="FFFFFF"/>
                </a:solidFill>
              </a14:hiddenFill>
            </a:ext>
          </a:extLst>
        </p:spPr>
      </p:pic>
      <p:pic>
        <p:nvPicPr>
          <p:cNvPr id="296966"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113" y="2349500"/>
            <a:ext cx="3001962" cy="2303463"/>
          </a:xfrm>
          <a:prstGeom prst="rect">
            <a:avLst/>
          </a:prstGeom>
          <a:noFill/>
          <a:extLst>
            <a:ext uri="{909E8E84-426E-40DD-AFC4-6F175D3DCCD1}">
              <a14:hiddenFill xmlns:a14="http://schemas.microsoft.com/office/drawing/2010/main">
                <a:solidFill>
                  <a:srgbClr val="FFFFFF"/>
                </a:solidFill>
              </a14:hiddenFill>
            </a:ext>
          </a:extLst>
        </p:spPr>
      </p:pic>
      <p:pic>
        <p:nvPicPr>
          <p:cNvPr id="29696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84888" y="2349500"/>
            <a:ext cx="3059112" cy="2303463"/>
          </a:xfrm>
          <a:prstGeom prst="rect">
            <a:avLst/>
          </a:prstGeom>
          <a:noFill/>
          <a:extLst>
            <a:ext uri="{909E8E84-426E-40DD-AFC4-6F175D3DCCD1}">
              <a14:hiddenFill xmlns:a14="http://schemas.microsoft.com/office/drawing/2010/main">
                <a:solidFill>
                  <a:srgbClr val="FFFFFF"/>
                </a:solidFill>
              </a14:hiddenFill>
            </a:ext>
          </a:extLst>
        </p:spPr>
      </p:pic>
      <p:pic>
        <p:nvPicPr>
          <p:cNvPr id="29696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4581525"/>
            <a:ext cx="2987675" cy="2322513"/>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9113" y="4581525"/>
            <a:ext cx="3025775" cy="2336800"/>
          </a:xfrm>
          <a:prstGeom prst="rect">
            <a:avLst/>
          </a:prstGeom>
          <a:noFill/>
          <a:extLst>
            <a:ext uri="{909E8E84-426E-40DD-AFC4-6F175D3DCCD1}">
              <a14:hiddenFill xmlns:a14="http://schemas.microsoft.com/office/drawing/2010/main">
                <a:solidFill>
                  <a:srgbClr val="FFFFFF"/>
                </a:solidFill>
              </a14:hiddenFill>
            </a:ext>
          </a:extLst>
        </p:spPr>
      </p:pic>
      <p:pic>
        <p:nvPicPr>
          <p:cNvPr id="296970"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4888" y="4600575"/>
            <a:ext cx="3059112"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08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299858"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Terméstérképezés</a:t>
            </a:r>
          </a:p>
        </p:txBody>
      </p:sp>
      <p:sp>
        <p:nvSpPr>
          <p:cNvPr id="284675" name="Rectangle 3"/>
          <p:cNvSpPr>
            <a:spLocks noChangeArrowheads="1"/>
          </p:cNvSpPr>
          <p:nvPr/>
        </p:nvSpPr>
        <p:spPr bwMode="auto">
          <a:xfrm>
            <a:off x="251520" y="4869160"/>
            <a:ext cx="8569325" cy="77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30000"/>
              </a:lnSpc>
            </a:pPr>
            <a:r>
              <a:rPr lang="hu-HU" altLang="hu-HU" b="1" dirty="0"/>
              <a:t>A búza állományról készített </a:t>
            </a:r>
            <a:r>
              <a:rPr lang="hu-HU" altLang="hu-HU" b="1" dirty="0" err="1"/>
              <a:t>légifelvételből</a:t>
            </a:r>
            <a:r>
              <a:rPr lang="hu-HU" altLang="hu-HU" b="1" dirty="0"/>
              <a:t> számított normalizált vegetációs index (NDVI) és szemtermés ( g/m</a:t>
            </a:r>
            <a:r>
              <a:rPr lang="hu-HU" altLang="hu-HU" b="1" baseline="30000" dirty="0"/>
              <a:t>2 </a:t>
            </a:r>
            <a:r>
              <a:rPr lang="hu-HU" altLang="hu-HU" b="1" dirty="0"/>
              <a:t>) közötti összefüggés (n=11)</a:t>
            </a:r>
            <a:r>
              <a:rPr lang="hu-HU" altLang="hu-HU" dirty="0"/>
              <a:t> </a:t>
            </a:r>
          </a:p>
        </p:txBody>
      </p:sp>
      <p:pic>
        <p:nvPicPr>
          <p:cNvPr id="284676" name="Picture 4" descr="szemtermésr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8733" y="2349500"/>
            <a:ext cx="3238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7" name="Picture 5" descr="185_85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3458" y="2205038"/>
            <a:ext cx="2838450" cy="212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38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3"/>
          <p:cNvSpPr>
            <a:spLocks noGrp="1"/>
          </p:cNvSpPr>
          <p:nvPr>
            <p:ph type="ftr" sz="quarter" idx="11"/>
          </p:nvPr>
        </p:nvSpPr>
        <p:spPr/>
        <p:txBody>
          <a:bodyPr/>
          <a:lstStyle/>
          <a:p>
            <a:r>
              <a:rPr lang="hu-HU" altLang="hu-HU"/>
              <a:t>HEFOP 3.3.1.</a:t>
            </a:r>
          </a:p>
        </p:txBody>
      </p:sp>
      <p:sp>
        <p:nvSpPr>
          <p:cNvPr id="286722" name="Rectangle 2"/>
          <p:cNvSpPr>
            <a:spLocks noChangeArrowheads="1"/>
          </p:cNvSpPr>
          <p:nvPr/>
        </p:nvSpPr>
        <p:spPr bwMode="auto">
          <a:xfrm>
            <a:off x="323850" y="295275"/>
            <a:ext cx="85693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30000"/>
              </a:lnSpc>
            </a:pPr>
            <a:r>
              <a:rPr lang="hu-HU" altLang="hu-HU" sz="2400" b="1">
                <a:solidFill>
                  <a:schemeClr val="bg1"/>
                </a:solidFill>
              </a:rPr>
              <a:t>Növényvédelmi alkalmazások </a:t>
            </a:r>
          </a:p>
          <a:p>
            <a:pPr algn="ctr">
              <a:lnSpc>
                <a:spcPct val="130000"/>
              </a:lnSpc>
            </a:pPr>
            <a:r>
              <a:rPr lang="hu-HU" altLang="hu-HU" sz="2400" b="1">
                <a:solidFill>
                  <a:schemeClr val="bg1"/>
                </a:solidFill>
              </a:rPr>
              <a:t>(Cerkospóra fertőzöttségi vizsgálat)</a:t>
            </a:r>
          </a:p>
        </p:txBody>
      </p:sp>
      <p:sp>
        <p:nvSpPr>
          <p:cNvPr id="286723" name="Rectangle 3"/>
          <p:cNvSpPr>
            <a:spLocks noChangeArrowheads="1"/>
          </p:cNvSpPr>
          <p:nvPr/>
        </p:nvSpPr>
        <p:spPr bwMode="auto">
          <a:xfrm>
            <a:off x="250825" y="2906713"/>
            <a:ext cx="8569325"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30000"/>
              </a:lnSpc>
              <a:buFontTx/>
              <a:buChar char="•"/>
            </a:pPr>
            <a:endParaRPr lang="hu-HU" altLang="hu-HU" sz="2400">
              <a:solidFill>
                <a:schemeClr val="bg1"/>
              </a:solidFill>
            </a:endParaRPr>
          </a:p>
          <a:p>
            <a:pPr>
              <a:lnSpc>
                <a:spcPct val="130000"/>
              </a:lnSpc>
              <a:buFontTx/>
              <a:buChar char="•"/>
            </a:pPr>
            <a:endParaRPr lang="hu-HU" altLang="hu-HU" sz="2400">
              <a:solidFill>
                <a:schemeClr val="bg1"/>
              </a:solidFill>
            </a:endParaRPr>
          </a:p>
          <a:p>
            <a:pPr>
              <a:lnSpc>
                <a:spcPct val="130000"/>
              </a:lnSpc>
              <a:buFontTx/>
              <a:buChar char="•"/>
            </a:pPr>
            <a:endParaRPr lang="hu-HU" altLang="hu-HU" sz="2400">
              <a:solidFill>
                <a:schemeClr val="bg1"/>
              </a:solidFill>
            </a:endParaRPr>
          </a:p>
        </p:txBody>
      </p:sp>
      <p:pic>
        <p:nvPicPr>
          <p:cNvPr id="286724" name="Picture 4" descr="cerkospóra_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150" y="2420938"/>
            <a:ext cx="54991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5" name="Rectangle 5"/>
          <p:cNvSpPr>
            <a:spLocks noChangeArrowheads="1"/>
          </p:cNvSpPr>
          <p:nvPr/>
        </p:nvSpPr>
        <p:spPr bwMode="auto">
          <a:xfrm>
            <a:off x="374650" y="5157788"/>
            <a:ext cx="876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a:solidFill>
                  <a:schemeClr val="bg1"/>
                </a:solidFill>
              </a:rPr>
              <a:t>Cerkospóra fertőzöttség (%) és a DAIS csatornák determinisztikus együtthatója (R2) </a:t>
            </a:r>
          </a:p>
        </p:txBody>
      </p:sp>
    </p:spTree>
    <p:extLst>
      <p:ext uri="{BB962C8B-B14F-4D97-AF65-F5344CB8AC3E}">
        <p14:creationId xmlns:p14="http://schemas.microsoft.com/office/powerpoint/2010/main" val="3137212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323850" y="289677"/>
            <a:ext cx="856932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30000"/>
              </a:lnSpc>
            </a:pPr>
            <a:r>
              <a:rPr lang="hu-HU" altLang="hu-HU" sz="2400" b="1"/>
              <a:t>Növényvédelmi alkalmazások </a:t>
            </a:r>
          </a:p>
          <a:p>
            <a:pPr algn="ctr">
              <a:lnSpc>
                <a:spcPct val="130000"/>
              </a:lnSpc>
            </a:pPr>
            <a:r>
              <a:rPr lang="hu-HU" altLang="hu-HU" sz="2400" b="1"/>
              <a:t>(Cerkospóra fertőzöttségi vizsgálat)</a:t>
            </a:r>
          </a:p>
        </p:txBody>
      </p:sp>
      <p:sp>
        <p:nvSpPr>
          <p:cNvPr id="290819" name="Rectangle 3"/>
          <p:cNvSpPr>
            <a:spLocks noChangeArrowheads="1"/>
          </p:cNvSpPr>
          <p:nvPr/>
        </p:nvSpPr>
        <p:spPr bwMode="auto">
          <a:xfrm>
            <a:off x="250825" y="2898381"/>
            <a:ext cx="8569325"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30000"/>
              </a:lnSpc>
              <a:buFontTx/>
              <a:buChar char="•"/>
            </a:pPr>
            <a:endParaRPr lang="hu-HU" altLang="hu-HU" sz="2400"/>
          </a:p>
          <a:p>
            <a:pPr>
              <a:lnSpc>
                <a:spcPct val="130000"/>
              </a:lnSpc>
              <a:buFontTx/>
              <a:buChar char="•"/>
            </a:pPr>
            <a:endParaRPr lang="hu-HU" altLang="hu-HU" sz="2400"/>
          </a:p>
          <a:p>
            <a:pPr>
              <a:lnSpc>
                <a:spcPct val="130000"/>
              </a:lnSpc>
              <a:buFontTx/>
              <a:buChar char="•"/>
            </a:pPr>
            <a:endParaRPr lang="hu-HU" altLang="hu-HU" sz="2400"/>
          </a:p>
        </p:txBody>
      </p:sp>
      <p:pic>
        <p:nvPicPr>
          <p:cNvPr id="290822" name="Picture 6" descr="cerkospóra_NDV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708275"/>
            <a:ext cx="36020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3" name="Rectangle 7"/>
          <p:cNvSpPr>
            <a:spLocks noChangeArrowheads="1"/>
          </p:cNvSpPr>
          <p:nvPr/>
        </p:nvSpPr>
        <p:spPr bwMode="auto">
          <a:xfrm>
            <a:off x="4716463" y="5043488"/>
            <a:ext cx="4427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1600"/>
              <a:t>Növényi vegetációs index (NDVI) és a cerkospóra fertőzöttség (%) közötti regresszió </a:t>
            </a:r>
          </a:p>
        </p:txBody>
      </p:sp>
      <p:pic>
        <p:nvPicPr>
          <p:cNvPr id="290824" name="Picture 8" descr="TMP003"/>
          <p:cNvPicPr>
            <a:picLocks noChangeAspect="1" noChangeArrowheads="1"/>
          </p:cNvPicPr>
          <p:nvPr/>
        </p:nvPicPr>
        <p:blipFill>
          <a:blip r:embed="rId4" cstate="email">
            <a:extLst>
              <a:ext uri="{28A0092B-C50C-407E-A947-70E740481C1C}">
                <a14:useLocalDpi xmlns:a14="http://schemas.microsoft.com/office/drawing/2010/main"/>
              </a:ext>
            </a:extLst>
          </a:blip>
          <a:srcRect r="6259"/>
          <a:stretch>
            <a:fillRect/>
          </a:stretch>
        </p:blipFill>
        <p:spPr bwMode="auto">
          <a:xfrm>
            <a:off x="323850" y="1844675"/>
            <a:ext cx="43068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5" name="Rectangle 9"/>
          <p:cNvSpPr>
            <a:spLocks noChangeArrowheads="1"/>
          </p:cNvSpPr>
          <p:nvPr/>
        </p:nvSpPr>
        <p:spPr bwMode="auto">
          <a:xfrm>
            <a:off x="0" y="5805488"/>
            <a:ext cx="4895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1600" b="1"/>
              <a:t>A B36-os csatorna reflektancia értékéből számított fertőzöttség térkép a parcellákkal</a:t>
            </a:r>
            <a:r>
              <a:rPr lang="hu-HU" altLang="hu-HU" sz="1600"/>
              <a:t> </a:t>
            </a:r>
          </a:p>
        </p:txBody>
      </p:sp>
    </p:spTree>
    <p:extLst>
      <p:ext uri="{BB962C8B-B14F-4D97-AF65-F5344CB8AC3E}">
        <p14:creationId xmlns:p14="http://schemas.microsoft.com/office/powerpoint/2010/main" val="2206971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tx1"/>
                </a:solidFill>
              </a:rPr>
              <a:t>Data </a:t>
            </a:r>
            <a:r>
              <a:rPr lang="hu-HU" dirty="0" err="1" smtClean="0">
                <a:solidFill>
                  <a:schemeClr val="tx1"/>
                </a:solidFill>
              </a:rPr>
              <a:t>sources</a:t>
            </a:r>
            <a:endParaRPr lang="hu-HU" dirty="0">
              <a:solidFill>
                <a:schemeClr val="tx1"/>
              </a:solidFill>
            </a:endParaRPr>
          </a:p>
        </p:txBody>
      </p:sp>
      <p:sp>
        <p:nvSpPr>
          <p:cNvPr id="3" name="Tartalom helye 2"/>
          <p:cNvSpPr>
            <a:spLocks noGrp="1"/>
          </p:cNvSpPr>
          <p:nvPr>
            <p:ph idx="1"/>
          </p:nvPr>
        </p:nvSpPr>
        <p:spPr/>
        <p:txBody>
          <a:bodyPr/>
          <a:lstStyle/>
          <a:p>
            <a:r>
              <a:rPr lang="en-US" sz="2000" dirty="0" smtClean="0"/>
              <a:t>Integration of </a:t>
            </a:r>
            <a:r>
              <a:rPr lang="en-US" sz="2000" dirty="0" err="1" smtClean="0"/>
              <a:t>landuse</a:t>
            </a:r>
            <a:r>
              <a:rPr lang="en-US" sz="2000" dirty="0" smtClean="0"/>
              <a:t>, vegetation, meteorological and soil data </a:t>
            </a:r>
          </a:p>
          <a:p>
            <a:pPr lvl="1"/>
            <a:r>
              <a:rPr lang="en-US" sz="2000" dirty="0" err="1" smtClean="0"/>
              <a:t>landuse</a:t>
            </a:r>
            <a:r>
              <a:rPr lang="en-US" sz="2000" dirty="0" smtClean="0"/>
              <a:t> (CORINE database, topographic map etc.)</a:t>
            </a:r>
          </a:p>
          <a:p>
            <a:pPr lvl="1"/>
            <a:r>
              <a:rPr lang="en-US" sz="2000" dirty="0" smtClean="0"/>
              <a:t>Biomass production (MODIS)</a:t>
            </a:r>
          </a:p>
          <a:p>
            <a:pPr lvl="1"/>
            <a:r>
              <a:rPr lang="en-US" sz="2000" dirty="0" smtClean="0"/>
              <a:t>Remote sensing data (</a:t>
            </a:r>
            <a:r>
              <a:rPr lang="hu-HU" sz="2000" dirty="0" smtClean="0"/>
              <a:t>LANDSAT</a:t>
            </a:r>
            <a:r>
              <a:rPr lang="en-US" sz="2000" dirty="0" smtClean="0"/>
              <a:t>, MODIS)</a:t>
            </a:r>
          </a:p>
          <a:p>
            <a:pPr lvl="1"/>
            <a:r>
              <a:rPr lang="en-US" sz="2000" dirty="0" smtClean="0"/>
              <a:t>Soil data (</a:t>
            </a:r>
            <a:r>
              <a:rPr lang="en-US" sz="2000" dirty="0" err="1" smtClean="0"/>
              <a:t>agrotopographic</a:t>
            </a:r>
            <a:r>
              <a:rPr lang="en-US" sz="2000" dirty="0" smtClean="0"/>
              <a:t> map, soil water management properties, map of </a:t>
            </a:r>
            <a:r>
              <a:rPr lang="en-US" sz="2000" dirty="0" err="1" smtClean="0"/>
              <a:t>watermanagement</a:t>
            </a:r>
            <a:r>
              <a:rPr lang="en-US" sz="2000" dirty="0" smtClean="0"/>
              <a:t> of soils)</a:t>
            </a:r>
          </a:p>
          <a:p>
            <a:pPr lvl="1"/>
            <a:r>
              <a:rPr lang="en-US" sz="2000" dirty="0" smtClean="0"/>
              <a:t>DEM</a:t>
            </a:r>
            <a:endParaRPr lang="hu-HU" sz="2000" dirty="0" smtClean="0"/>
          </a:p>
          <a:p>
            <a:pPr lvl="1"/>
            <a:r>
              <a:rPr lang="hu-HU" sz="2000" dirty="0" err="1" smtClean="0"/>
              <a:t>Yield</a:t>
            </a:r>
            <a:r>
              <a:rPr lang="hu-HU" sz="2000" dirty="0" smtClean="0"/>
              <a:t> </a:t>
            </a:r>
            <a:r>
              <a:rPr lang="hu-HU" sz="2000" dirty="0" err="1" smtClean="0"/>
              <a:t>data</a:t>
            </a:r>
            <a:endParaRPr lang="en-US" sz="2000" dirty="0" smtClean="0"/>
          </a:p>
          <a:p>
            <a:pPr marL="0" indent="0">
              <a:buNone/>
            </a:pPr>
            <a:endParaRPr lang="hu-HU" dirty="0"/>
          </a:p>
        </p:txBody>
      </p:sp>
    </p:spTree>
    <p:extLst>
      <p:ext uri="{BB962C8B-B14F-4D97-AF65-F5344CB8AC3E}">
        <p14:creationId xmlns:p14="http://schemas.microsoft.com/office/powerpoint/2010/main" val="232179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6"/>
          <p:cNvSpPr>
            <a:spLocks noGrp="1"/>
          </p:cNvSpPr>
          <p:nvPr>
            <p:ph type="ftr" sz="quarter" idx="4294967295"/>
          </p:nvPr>
        </p:nvSpPr>
        <p:spPr>
          <a:xfrm>
            <a:off x="6877050" y="6381750"/>
            <a:ext cx="2266950" cy="476250"/>
          </a:xfrm>
          <a:prstGeom prst="rect">
            <a:avLst/>
          </a:prstGeom>
        </p:spPr>
        <p:txBody>
          <a:bodyPr/>
          <a:lstStyle/>
          <a:p>
            <a:r>
              <a:rPr lang="hu-HU" altLang="hu-HU" dirty="0"/>
              <a:t>HEFOP 3.3.1.</a:t>
            </a:r>
          </a:p>
        </p:txBody>
      </p:sp>
      <p:sp>
        <p:nvSpPr>
          <p:cNvPr id="1054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54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5476" name="Rectangle 4"/>
          <p:cNvSpPr>
            <a:spLocks noGrp="1" noRot="1" noChangeArrowheads="1"/>
          </p:cNvSpPr>
          <p:nvPr>
            <p:ph type="title"/>
          </p:nvPr>
        </p:nvSpPr>
        <p:spPr>
          <a:xfrm>
            <a:off x="460375" y="350838"/>
            <a:ext cx="8229600" cy="762000"/>
          </a:xfrm>
          <a:noFill/>
          <a:ln/>
        </p:spPr>
        <p:txBody>
          <a:bodyPr/>
          <a:lstStyle/>
          <a:p>
            <a:pPr>
              <a:lnSpc>
                <a:spcPct val="130000"/>
              </a:lnSpc>
            </a:pPr>
            <a:r>
              <a:rPr lang="hu-HU" altLang="hu-HU" sz="2400" b="1" i="1" dirty="0" smtClean="0">
                <a:solidFill>
                  <a:schemeClr val="tx1"/>
                </a:solidFill>
                <a:latin typeface="Arial" charset="0"/>
              </a:rPr>
              <a:t>LANDSAT</a:t>
            </a:r>
            <a:endParaRPr lang="hu-HU" altLang="hu-HU" sz="2400" b="1" i="1" dirty="0">
              <a:solidFill>
                <a:schemeClr val="tx1"/>
              </a:solidFill>
              <a:latin typeface="Arial" charset="0"/>
            </a:endParaRPr>
          </a:p>
        </p:txBody>
      </p:sp>
      <p:sp>
        <p:nvSpPr>
          <p:cNvPr id="105477" name="Rectangle 5"/>
          <p:cNvSpPr>
            <a:spLocks noGrp="1" noRot="1" noChangeArrowheads="1"/>
          </p:cNvSpPr>
          <p:nvPr>
            <p:ph type="body" idx="1"/>
          </p:nvPr>
        </p:nvSpPr>
        <p:spPr>
          <a:xfrm>
            <a:off x="-180975" y="1341438"/>
            <a:ext cx="9074150" cy="4191000"/>
          </a:xfrm>
          <a:noFill/>
          <a:ln/>
        </p:spPr>
        <p:txBody>
          <a:bodyPr/>
          <a:lstStyle/>
          <a:p>
            <a:pPr marL="914400" lvl="1" indent="-457200" algn="just">
              <a:lnSpc>
                <a:spcPct val="110000"/>
              </a:lnSpc>
              <a:buFontTx/>
              <a:buNone/>
            </a:pPr>
            <a:r>
              <a:rPr lang="hu-HU" altLang="hu-HU" sz="2000" dirty="0"/>
              <a:t> Az ERTS-1 (Landsat-1) műhold 1972. július 23-án került pályára. Később </a:t>
            </a:r>
            <a:r>
              <a:rPr lang="hu-HU" altLang="hu-HU" sz="2000" dirty="0" err="1"/>
              <a:t>multispektrális</a:t>
            </a:r>
            <a:r>
              <a:rPr lang="hu-HU" altLang="hu-HU" sz="2000" dirty="0"/>
              <a:t> szkennereket (MSS) alkalmaztak, amelyeket a nagyobb térbeli és spektrális felbontású tematikus térképező (TM, ETM) érzékelők váltottak fel.</a:t>
            </a:r>
          </a:p>
          <a:p>
            <a:pPr marL="914400" lvl="1" indent="-457200" algn="just">
              <a:lnSpc>
                <a:spcPct val="110000"/>
              </a:lnSpc>
            </a:pPr>
            <a:r>
              <a:rPr lang="hu-HU" altLang="hu-HU" sz="2000" b="1" dirty="0" err="1"/>
              <a:t>multispektrális</a:t>
            </a:r>
            <a:r>
              <a:rPr lang="hu-HU" altLang="hu-HU" sz="2000" b="1" dirty="0"/>
              <a:t> szkennerek (MSS)</a:t>
            </a:r>
            <a:r>
              <a:rPr lang="hu-HU" altLang="hu-HU" sz="2000" dirty="0"/>
              <a:t> </a:t>
            </a:r>
          </a:p>
          <a:p>
            <a:pPr marL="914400" lvl="1" indent="-457200" algn="just">
              <a:lnSpc>
                <a:spcPct val="110000"/>
              </a:lnSpc>
              <a:buFontTx/>
              <a:buNone/>
            </a:pPr>
            <a:r>
              <a:rPr lang="hu-HU" altLang="hu-HU" sz="2000" dirty="0"/>
              <a:t>	térbeli felbontása: 80 m</a:t>
            </a:r>
          </a:p>
          <a:p>
            <a:pPr marL="914400" lvl="1" indent="-457200" algn="just">
              <a:lnSpc>
                <a:spcPct val="110000"/>
              </a:lnSpc>
              <a:buFontTx/>
              <a:buNone/>
            </a:pPr>
            <a:r>
              <a:rPr lang="hu-HU" altLang="hu-HU" sz="2000" dirty="0"/>
              <a:t>	képek mérete 185x185 km </a:t>
            </a:r>
          </a:p>
          <a:p>
            <a:pPr marL="914400" lvl="1" indent="-457200" algn="just">
              <a:lnSpc>
                <a:spcPct val="110000"/>
              </a:lnSpc>
              <a:buFontTx/>
              <a:buNone/>
            </a:pPr>
            <a:r>
              <a:rPr lang="hu-HU" altLang="hu-HU" sz="2000" dirty="0"/>
              <a:t>	érzékelt sávok (4): zöld, vörös, közeli </a:t>
            </a:r>
            <a:r>
              <a:rPr lang="hu-HU" altLang="hu-HU" sz="2000" dirty="0" err="1"/>
              <a:t>infra</a:t>
            </a:r>
            <a:r>
              <a:rPr lang="hu-HU" altLang="hu-HU" sz="2000" dirty="0"/>
              <a:t>×2</a:t>
            </a:r>
          </a:p>
          <a:p>
            <a:pPr marL="914400" lvl="1" indent="-457200">
              <a:lnSpc>
                <a:spcPct val="110000"/>
              </a:lnSpc>
            </a:pPr>
            <a:r>
              <a:rPr lang="hu-HU" altLang="hu-HU" sz="2000" b="1" dirty="0"/>
              <a:t>tematikus szkennerek</a:t>
            </a:r>
            <a:r>
              <a:rPr lang="hu-HU" altLang="hu-HU" sz="2000" dirty="0"/>
              <a:t>  </a:t>
            </a:r>
            <a:r>
              <a:rPr lang="hu-HU" altLang="hu-HU" sz="2000" b="1" dirty="0"/>
              <a:t>(TM,ETM)</a:t>
            </a:r>
          </a:p>
          <a:p>
            <a:pPr marL="914400" lvl="1" indent="-457200">
              <a:lnSpc>
                <a:spcPct val="110000"/>
              </a:lnSpc>
              <a:buFontTx/>
              <a:buNone/>
            </a:pPr>
            <a:r>
              <a:rPr lang="hu-HU" altLang="hu-HU" sz="2000" dirty="0"/>
              <a:t>	térbeli felbontása: 30x30 m,  6-os sáv 60x60 m</a:t>
            </a:r>
          </a:p>
          <a:p>
            <a:pPr marL="914400" lvl="1" indent="-457200">
              <a:lnSpc>
                <a:spcPct val="110000"/>
              </a:lnSpc>
              <a:buFontTx/>
              <a:buNone/>
            </a:pPr>
            <a:r>
              <a:rPr lang="hu-HU" altLang="hu-HU" sz="2000" dirty="0"/>
              <a:t>	ETM+ szenzor 1db PAN sáv: 15 m</a:t>
            </a:r>
          </a:p>
          <a:p>
            <a:pPr marL="914400" lvl="1" indent="-457200" algn="just">
              <a:lnSpc>
                <a:spcPct val="110000"/>
              </a:lnSpc>
            </a:pPr>
            <a:endParaRPr lang="hu-HU" altLang="hu-HU" sz="2000" dirty="0"/>
          </a:p>
          <a:p>
            <a:pPr marL="914400" lvl="1" indent="-457200">
              <a:lnSpc>
                <a:spcPct val="110000"/>
              </a:lnSpc>
            </a:pPr>
            <a:endParaRPr lang="hu-HU" altLang="hu-HU" sz="2000" dirty="0"/>
          </a:p>
          <a:p>
            <a:pPr marL="914400" lvl="1" indent="-457200" algn="just">
              <a:lnSpc>
                <a:spcPct val="110000"/>
              </a:lnSpc>
              <a:buFontTx/>
              <a:buNone/>
            </a:pPr>
            <a:endParaRPr lang="hu-HU" altLang="hu-HU" sz="2000" dirty="0">
              <a:cs typeface="Arial" charset="0"/>
            </a:endParaRPr>
          </a:p>
        </p:txBody>
      </p:sp>
    </p:spTree>
    <p:extLst>
      <p:ext uri="{BB962C8B-B14F-4D97-AF65-F5344CB8AC3E}">
        <p14:creationId xmlns:p14="http://schemas.microsoft.com/office/powerpoint/2010/main" val="3228099295"/>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Élőláb helye 36"/>
          <p:cNvSpPr>
            <a:spLocks noGrp="1"/>
          </p:cNvSpPr>
          <p:nvPr>
            <p:ph type="ftr" sz="quarter" idx="4294967295"/>
          </p:nvPr>
        </p:nvSpPr>
        <p:spPr>
          <a:xfrm>
            <a:off x="6877050" y="6381750"/>
            <a:ext cx="2266950" cy="476250"/>
          </a:xfrm>
          <a:prstGeom prst="rect">
            <a:avLst/>
          </a:prstGeom>
        </p:spPr>
        <p:txBody>
          <a:bodyPr/>
          <a:lstStyle/>
          <a:p>
            <a:r>
              <a:rPr lang="hu-HU" altLang="hu-HU"/>
              <a:t>HEFOP 3.3.1.</a:t>
            </a:r>
          </a:p>
        </p:txBody>
      </p:sp>
      <p:sp>
        <p:nvSpPr>
          <p:cNvPr id="1177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7764" name="Rectangle 4"/>
          <p:cNvSpPr>
            <a:spLocks noGrp="1" noRot="1" noChangeArrowheads="1"/>
          </p:cNvSpPr>
          <p:nvPr>
            <p:ph type="title"/>
          </p:nvPr>
        </p:nvSpPr>
        <p:spPr>
          <a:xfrm>
            <a:off x="468313" y="0"/>
            <a:ext cx="8229600" cy="1143000"/>
          </a:xfrm>
          <a:noFill/>
          <a:ln/>
        </p:spPr>
        <p:txBody>
          <a:bodyPr/>
          <a:lstStyle/>
          <a:p>
            <a:pPr>
              <a:lnSpc>
                <a:spcPct val="130000"/>
              </a:lnSpc>
            </a:pPr>
            <a:r>
              <a:rPr lang="hu-HU" altLang="hu-HU" sz="2400" b="1" i="1" dirty="0" smtClean="0">
                <a:solidFill>
                  <a:schemeClr val="tx1"/>
                </a:solidFill>
                <a:latin typeface="Arial" charset="0"/>
              </a:rPr>
              <a:t>LANDSAT</a:t>
            </a:r>
            <a:endParaRPr lang="hu-HU" altLang="hu-HU" sz="2400" b="1" i="1" dirty="0">
              <a:solidFill>
                <a:schemeClr val="tx1"/>
              </a:solidFill>
              <a:latin typeface="Arial" charset="0"/>
            </a:endParaRPr>
          </a:p>
        </p:txBody>
      </p:sp>
      <p:graphicFrame>
        <p:nvGraphicFramePr>
          <p:cNvPr id="117893" name="Group 133"/>
          <p:cNvGraphicFramePr>
            <a:graphicFrameLocks noGrp="1"/>
          </p:cNvGraphicFramePr>
          <p:nvPr>
            <p:ph sz="half" idx="2"/>
            <p:extLst>
              <p:ext uri="{D42A27DB-BD31-4B8C-83A1-F6EECF244321}">
                <p14:modId xmlns:p14="http://schemas.microsoft.com/office/powerpoint/2010/main" val="1341115354"/>
              </p:ext>
            </p:extLst>
          </p:nvPr>
        </p:nvGraphicFramePr>
        <p:xfrm>
          <a:off x="250825" y="1196975"/>
          <a:ext cx="8642350" cy="4881564"/>
        </p:xfrm>
        <a:graphic>
          <a:graphicData uri="http://schemas.openxmlformats.org/drawingml/2006/table">
            <a:tbl>
              <a:tblPr/>
              <a:tblGrid>
                <a:gridCol w="2305050"/>
                <a:gridCol w="6337300"/>
              </a:tblGrid>
              <a:tr h="536575">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ctr" defTabSz="914400" rtl="0" eaLnBrk="1" fontAlgn="base" latinLnBrk="0" hangingPunct="1">
                        <a:lnSpc>
                          <a:spcPct val="110000"/>
                        </a:lnSpc>
                        <a:spcBef>
                          <a:spcPct val="0"/>
                        </a:spcBef>
                        <a:spcAft>
                          <a:spcPct val="0"/>
                        </a:spcAft>
                        <a:buClrTx/>
                        <a:buSzTx/>
                        <a:buFontTx/>
                        <a:buNone/>
                        <a:tabLst/>
                      </a:pPr>
                      <a:r>
                        <a:rPr kumimoji="0" lang="hu-HU" altLang="hu-HU" sz="1600" b="1" i="0" u="none" strike="noStrike" cap="none" normalizeH="0" baseline="0" smtClean="0">
                          <a:ln>
                            <a:noFill/>
                          </a:ln>
                          <a:solidFill>
                            <a:schemeClr val="tx1"/>
                          </a:solidFill>
                          <a:effectLst/>
                          <a:latin typeface="Arial" charset="0"/>
                          <a:cs typeface="Times New Roman" pitchFamily="18" charset="0"/>
                        </a:rPr>
                        <a:t>Csatorna és hullám-hossz (μm)</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ctr" defTabSz="914400" rtl="0" eaLnBrk="1" fontAlgn="base" latinLnBrk="0" hangingPunct="1">
                        <a:lnSpc>
                          <a:spcPct val="110000"/>
                        </a:lnSpc>
                        <a:spcBef>
                          <a:spcPct val="0"/>
                        </a:spcBef>
                        <a:spcAft>
                          <a:spcPct val="0"/>
                        </a:spcAft>
                        <a:buClrTx/>
                        <a:buSzTx/>
                        <a:buFontTx/>
                        <a:buNone/>
                        <a:tabLst/>
                      </a:pPr>
                      <a:r>
                        <a:rPr kumimoji="0" lang="hu-HU" altLang="hu-HU" sz="1600" b="1" i="0" u="none" strike="noStrike" cap="none" normalizeH="0" baseline="0" smtClean="0">
                          <a:ln>
                            <a:noFill/>
                          </a:ln>
                          <a:solidFill>
                            <a:schemeClr val="tx1"/>
                          </a:solidFill>
                          <a:effectLst/>
                          <a:latin typeface="Arial" charset="0"/>
                          <a:cs typeface="Times New Roman" pitchFamily="18" charset="0"/>
                        </a:rPr>
                        <a:t>Alkalmazási területek</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1. (0,45-0,515) </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Tengerparti vizek térképezése, víztestek felszíni részének vizsgálata,  talaj és vegetáció- térképzés.</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747713">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2. (0,525-0,605) </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A vegetáció reflektancia görbéjén jelentkező két klorofill (klorofill-a és klorofill-b) elnyelési pont közötti csúcs megfigyelése.</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90525">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3. (0,63-0,69) </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Klorofill abszorpciós csatorna vegetáció elkülönítésére.</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4. (0,75-0,90)</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Arial" charset="0"/>
                          <a:cs typeface="Times New Roman" pitchFamily="18" charset="0"/>
                        </a:rPr>
                        <a:t>Vegetációtérképezés, biomassza-mennyiség meghatározás, víztestek lehatárolása.</a:t>
                      </a:r>
                      <a:endParaRPr kumimoji="0" lang="hu-HU" altLang="hu-HU" sz="16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5. (1,55-1-75)</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A vegetáció és a talaj nedvességtartalmának meghatározása, hó és felhők elkülönítése.</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6. (10,40-12,50)</a:t>
                      </a: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*60x60m </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Talajok nedvességtartalmának meghatározása, hőtérképezés, vegetáció stressz-analízis</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66713">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7. (2,09-2,35)</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Kőzettípusok elkülönítése, hidrotermális térképezés.</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41313">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cs typeface="Times New Roman" pitchFamily="18" charset="0"/>
                        </a:rPr>
                        <a:t>PAN (0,52-0,90) </a:t>
                      </a:r>
                      <a:endParaRPr kumimoji="0" lang="hu-HU" altLang="hu-HU" sz="16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bg1"/>
                          </a:solidFill>
                          <a:latin typeface="Arial" charset="0"/>
                        </a:defRPr>
                      </a:lvl1pPr>
                      <a:lvl2pPr marL="742950" indent="-285750">
                        <a:spcBef>
                          <a:spcPct val="20000"/>
                        </a:spcBef>
                        <a:defRPr sz="2800">
                          <a:solidFill>
                            <a:schemeClr val="bg1"/>
                          </a:solidFill>
                          <a:latin typeface="Arial" charset="0"/>
                        </a:defRPr>
                      </a:lvl2pPr>
                      <a:lvl3pPr marL="1143000" indent="-228600">
                        <a:spcBef>
                          <a:spcPct val="20000"/>
                        </a:spcBef>
                        <a:defRPr sz="2800">
                          <a:solidFill>
                            <a:schemeClr val="bg1"/>
                          </a:solidFill>
                          <a:latin typeface="Arial" charset="0"/>
                        </a:defRPr>
                      </a:lvl3pPr>
                      <a:lvl4pPr marL="1600200" indent="-228600">
                        <a:spcBef>
                          <a:spcPct val="20000"/>
                        </a:spcBef>
                        <a:defRPr sz="2800">
                          <a:solidFill>
                            <a:schemeClr val="bg1"/>
                          </a:solidFill>
                          <a:latin typeface="Arial" charset="0"/>
                        </a:defRPr>
                      </a:lvl4pPr>
                      <a:lvl5pPr marL="2057400" indent="-228600">
                        <a:spcBef>
                          <a:spcPct val="20000"/>
                        </a:spcBef>
                        <a:defRPr sz="2800">
                          <a:solidFill>
                            <a:schemeClr val="bg1"/>
                          </a:solidFill>
                          <a:latin typeface="Arial" charset="0"/>
                        </a:defRPr>
                      </a:lvl5pPr>
                      <a:lvl6pPr marL="2514600" indent="-228600" fontAlgn="base">
                        <a:spcBef>
                          <a:spcPct val="20000"/>
                        </a:spcBef>
                        <a:spcAft>
                          <a:spcPct val="0"/>
                        </a:spcAft>
                        <a:defRPr sz="2800">
                          <a:solidFill>
                            <a:schemeClr val="bg1"/>
                          </a:solidFill>
                          <a:latin typeface="Arial" charset="0"/>
                        </a:defRPr>
                      </a:lvl6pPr>
                      <a:lvl7pPr marL="2971800" indent="-228600" fontAlgn="base">
                        <a:spcBef>
                          <a:spcPct val="20000"/>
                        </a:spcBef>
                        <a:spcAft>
                          <a:spcPct val="0"/>
                        </a:spcAft>
                        <a:defRPr sz="2800">
                          <a:solidFill>
                            <a:schemeClr val="bg1"/>
                          </a:solidFill>
                          <a:latin typeface="Arial" charset="0"/>
                        </a:defRPr>
                      </a:lvl7pPr>
                      <a:lvl8pPr marL="3429000" indent="-228600" fontAlgn="base">
                        <a:spcBef>
                          <a:spcPct val="20000"/>
                        </a:spcBef>
                        <a:spcAft>
                          <a:spcPct val="0"/>
                        </a:spcAft>
                        <a:defRPr sz="2800">
                          <a:solidFill>
                            <a:schemeClr val="bg1"/>
                          </a:solidFill>
                          <a:latin typeface="Arial" charset="0"/>
                        </a:defRPr>
                      </a:lvl8pPr>
                      <a:lvl9pPr marL="3886200" indent="-228600" fontAlgn="base">
                        <a:spcBef>
                          <a:spcPct val="20000"/>
                        </a:spcBef>
                        <a:spcAft>
                          <a:spcPct val="0"/>
                        </a:spcAft>
                        <a:defRPr sz="2800">
                          <a:solidFill>
                            <a:schemeClr val="bg1"/>
                          </a:solidFill>
                          <a:latin typeface="Arial" charset="0"/>
                        </a:defRPr>
                      </a:lvl9p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Arial" charset="0"/>
                          <a:cs typeface="Times New Roman" pitchFamily="18" charset="0"/>
                        </a:rPr>
                        <a:t>Térképészeti alkalmazások</a:t>
                      </a:r>
                      <a:endParaRPr kumimoji="0" lang="hu-HU" altLang="hu-HU" sz="16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5793806"/>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323850" y="400477"/>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Távérzékelés alkalmazási lehetőségei a mezőgazdasági gyakorlatban</a:t>
            </a:r>
          </a:p>
        </p:txBody>
      </p:sp>
      <p:sp>
        <p:nvSpPr>
          <p:cNvPr id="231430" name="Rectangle 6"/>
          <p:cNvSpPr>
            <a:spLocks noChangeArrowheads="1"/>
          </p:cNvSpPr>
          <p:nvPr/>
        </p:nvSpPr>
        <p:spPr bwMode="auto">
          <a:xfrm>
            <a:off x="250825" y="1459574"/>
            <a:ext cx="8569325"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30000"/>
              </a:lnSpc>
              <a:buFontTx/>
              <a:buChar char="•"/>
            </a:pPr>
            <a:r>
              <a:rPr lang="hu-HU" altLang="hu-HU" sz="2400"/>
              <a:t>Termőhelytérképezés (természetes határok és domborzat térképezése)</a:t>
            </a:r>
          </a:p>
          <a:p>
            <a:pPr>
              <a:lnSpc>
                <a:spcPct val="130000"/>
              </a:lnSpc>
              <a:buFontTx/>
              <a:buChar char="•"/>
            </a:pPr>
            <a:r>
              <a:rPr lang="hu-HU" altLang="hu-HU" sz="2400"/>
              <a:t>Talajtérképezés</a:t>
            </a:r>
          </a:p>
          <a:p>
            <a:pPr>
              <a:lnSpc>
                <a:spcPct val="130000"/>
              </a:lnSpc>
              <a:buFontTx/>
              <a:buChar char="•"/>
            </a:pPr>
            <a:r>
              <a:rPr lang="hu-HU" altLang="hu-HU" sz="2400"/>
              <a:t>Belvíz térképezés</a:t>
            </a:r>
          </a:p>
          <a:p>
            <a:pPr>
              <a:lnSpc>
                <a:spcPct val="130000"/>
              </a:lnSpc>
              <a:buFontTx/>
              <a:buChar char="•"/>
            </a:pPr>
            <a:r>
              <a:rPr lang="hu-HU" altLang="hu-HU" sz="2400"/>
              <a:t>Parcellaazonosítás</a:t>
            </a:r>
          </a:p>
          <a:p>
            <a:pPr>
              <a:lnSpc>
                <a:spcPct val="130000"/>
              </a:lnSpc>
              <a:buFontTx/>
              <a:buChar char="•"/>
            </a:pPr>
            <a:r>
              <a:rPr lang="hu-HU" altLang="hu-HU" sz="2400"/>
              <a:t>Növényi biomassza becslés</a:t>
            </a:r>
          </a:p>
          <a:p>
            <a:pPr>
              <a:lnSpc>
                <a:spcPct val="130000"/>
              </a:lnSpc>
              <a:buFontTx/>
              <a:buChar char="•"/>
            </a:pPr>
            <a:r>
              <a:rPr lang="hu-HU" altLang="hu-HU" sz="2400"/>
              <a:t>Terméstérképezés</a:t>
            </a:r>
          </a:p>
          <a:p>
            <a:pPr>
              <a:lnSpc>
                <a:spcPct val="130000"/>
              </a:lnSpc>
              <a:buFontTx/>
              <a:buChar char="•"/>
            </a:pPr>
            <a:r>
              <a:rPr lang="hu-HU" altLang="hu-HU" sz="2400"/>
              <a:t>Növényvédelmi alkalmazások (gyomosodottság és növényi kártevők és kórokozók térképezése)</a:t>
            </a:r>
          </a:p>
        </p:txBody>
      </p:sp>
    </p:spTree>
    <p:extLst>
      <p:ext uri="{BB962C8B-B14F-4D97-AF65-F5344CB8AC3E}">
        <p14:creationId xmlns:p14="http://schemas.microsoft.com/office/powerpoint/2010/main" val="259029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75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1075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989138"/>
            <a:ext cx="8135938"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5"/>
          <p:cNvSpPr>
            <a:spLocks noGrp="1" noRot="1" noChangeArrowheads="1"/>
          </p:cNvSpPr>
          <p:nvPr>
            <p:ph type="title"/>
          </p:nvPr>
        </p:nvSpPr>
        <p:spPr>
          <a:xfrm>
            <a:off x="460375" y="503238"/>
            <a:ext cx="8223250" cy="762000"/>
          </a:xfrm>
          <a:noFill/>
          <a:ln/>
        </p:spPr>
        <p:txBody>
          <a:bodyPr/>
          <a:lstStyle/>
          <a:p>
            <a:pPr>
              <a:lnSpc>
                <a:spcPct val="130000"/>
              </a:lnSpc>
            </a:pPr>
            <a:r>
              <a:rPr lang="hu-HU" altLang="hu-HU" sz="2400" b="1" i="1" dirty="0" smtClean="0">
                <a:solidFill>
                  <a:schemeClr val="tx1"/>
                </a:solidFill>
                <a:latin typeface="Arial" charset="0"/>
              </a:rPr>
              <a:t>LANDSAT</a:t>
            </a:r>
            <a:endParaRPr lang="hu-HU" altLang="hu-HU" sz="2400" b="1" i="1" dirty="0">
              <a:solidFill>
                <a:schemeClr val="tx1"/>
              </a:solidFill>
              <a:latin typeface="Arial" charset="0"/>
            </a:endParaRPr>
          </a:p>
        </p:txBody>
      </p:sp>
    </p:spTree>
    <p:extLst>
      <p:ext uri="{BB962C8B-B14F-4D97-AF65-F5344CB8AC3E}">
        <p14:creationId xmlns:p14="http://schemas.microsoft.com/office/powerpoint/2010/main" val="2036793737"/>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306006528"/>
              </p:ext>
            </p:extLst>
          </p:nvPr>
        </p:nvGraphicFramePr>
        <p:xfrm>
          <a:off x="2555776" y="505288"/>
          <a:ext cx="6463864" cy="4827176"/>
        </p:xfrm>
        <a:graphic>
          <a:graphicData uri="http://schemas.openxmlformats.org/drawingml/2006/table">
            <a:tbl>
              <a:tblPr firstRow="1" firstCol="1" bandRow="1" bandCol="1">
                <a:tableStyleId>{5C22544A-7EE6-4342-B048-85BDC9FD1C3A}</a:tableStyleId>
              </a:tblPr>
              <a:tblGrid>
                <a:gridCol w="1615966"/>
                <a:gridCol w="1615966"/>
                <a:gridCol w="1615966"/>
                <a:gridCol w="1615966"/>
              </a:tblGrid>
              <a:tr h="506485">
                <a:tc rowSpan="12">
                  <a:txBody>
                    <a:bodyPr/>
                    <a:lstStyle/>
                    <a:p>
                      <a:pPr algn="ctr">
                        <a:lnSpc>
                          <a:spcPct val="115000"/>
                        </a:lnSpc>
                        <a:spcAft>
                          <a:spcPts val="0"/>
                        </a:spcAft>
                      </a:pPr>
                      <a:r>
                        <a:rPr lang="hu-HU" sz="1200" dirty="0" err="1">
                          <a:solidFill>
                            <a:schemeClr val="tx1"/>
                          </a:solidFill>
                          <a:effectLst/>
                        </a:rPr>
                        <a:t>Landsat</a:t>
                      </a:r>
                      <a:r>
                        <a:rPr lang="hu-HU" sz="1200" dirty="0">
                          <a:solidFill>
                            <a:schemeClr val="tx1"/>
                          </a:solidFill>
                          <a:effectLst/>
                        </a:rPr>
                        <a:t> 8</a:t>
                      </a:r>
                      <a:br>
                        <a:rPr lang="hu-HU" sz="1200" dirty="0">
                          <a:solidFill>
                            <a:schemeClr val="tx1"/>
                          </a:solidFill>
                          <a:effectLst/>
                        </a:rPr>
                      </a:br>
                      <a:r>
                        <a:rPr lang="hu-HU" sz="1200" dirty="0" err="1">
                          <a:solidFill>
                            <a:schemeClr val="tx1"/>
                          </a:solidFill>
                          <a:effectLst/>
                        </a:rPr>
                        <a:t>Operational</a:t>
                      </a:r>
                      <a:r>
                        <a:rPr lang="hu-HU" sz="1200" dirty="0">
                          <a:solidFill>
                            <a:schemeClr val="tx1"/>
                          </a:solidFill>
                          <a:effectLst/>
                        </a:rPr>
                        <a:t> </a:t>
                      </a:r>
                      <a:br>
                        <a:rPr lang="hu-HU" sz="1200" dirty="0">
                          <a:solidFill>
                            <a:schemeClr val="tx1"/>
                          </a:solidFill>
                          <a:effectLst/>
                        </a:rPr>
                      </a:br>
                      <a:r>
                        <a:rPr lang="hu-HU" sz="1200" dirty="0" err="1">
                          <a:solidFill>
                            <a:schemeClr val="tx1"/>
                          </a:solidFill>
                          <a:effectLst/>
                        </a:rPr>
                        <a:t>Land</a:t>
                      </a:r>
                      <a:r>
                        <a:rPr lang="hu-HU" sz="1200" dirty="0">
                          <a:solidFill>
                            <a:schemeClr val="tx1"/>
                          </a:solidFill>
                          <a:effectLst/>
                        </a:rPr>
                        <a:t> </a:t>
                      </a:r>
                      <a:r>
                        <a:rPr lang="hu-HU" sz="1200" dirty="0" err="1">
                          <a:solidFill>
                            <a:schemeClr val="tx1"/>
                          </a:solidFill>
                          <a:effectLst/>
                        </a:rPr>
                        <a:t>Imager</a:t>
                      </a:r>
                      <a:r>
                        <a:rPr lang="hu-HU" sz="1200" dirty="0">
                          <a:solidFill>
                            <a:schemeClr val="tx1"/>
                          </a:solidFill>
                          <a:effectLst/>
                        </a:rPr>
                        <a:t> </a:t>
                      </a:r>
                      <a:br>
                        <a:rPr lang="hu-HU" sz="1200" dirty="0">
                          <a:solidFill>
                            <a:schemeClr val="tx1"/>
                          </a:solidFill>
                          <a:effectLst/>
                        </a:rPr>
                      </a:br>
                      <a:r>
                        <a:rPr lang="hu-HU" sz="1200" dirty="0">
                          <a:solidFill>
                            <a:schemeClr val="tx1"/>
                          </a:solidFill>
                          <a:effectLst/>
                        </a:rPr>
                        <a:t>(OLI) </a:t>
                      </a:r>
                      <a:br>
                        <a:rPr lang="hu-HU" sz="1200" dirty="0">
                          <a:solidFill>
                            <a:schemeClr val="tx1"/>
                          </a:solidFill>
                          <a:effectLst/>
                        </a:rPr>
                      </a:br>
                      <a:r>
                        <a:rPr lang="hu-HU" sz="1200" dirty="0">
                          <a:solidFill>
                            <a:schemeClr val="tx1"/>
                          </a:solidFill>
                          <a:effectLst/>
                        </a:rPr>
                        <a:t>and </a:t>
                      </a:r>
                      <a:br>
                        <a:rPr lang="hu-HU" sz="1200" dirty="0">
                          <a:solidFill>
                            <a:schemeClr val="tx1"/>
                          </a:solidFill>
                          <a:effectLst/>
                        </a:rPr>
                      </a:br>
                      <a:r>
                        <a:rPr lang="hu-HU" sz="1200" dirty="0" err="1">
                          <a:solidFill>
                            <a:schemeClr val="tx1"/>
                          </a:solidFill>
                          <a:effectLst/>
                        </a:rPr>
                        <a:t>Thermal</a:t>
                      </a:r>
                      <a:r>
                        <a:rPr lang="hu-HU" sz="1200" dirty="0">
                          <a:solidFill>
                            <a:schemeClr val="tx1"/>
                          </a:solidFill>
                          <a:effectLst/>
                        </a:rPr>
                        <a:t> </a:t>
                      </a:r>
                      <a:br>
                        <a:rPr lang="hu-HU" sz="1200" dirty="0">
                          <a:solidFill>
                            <a:schemeClr val="tx1"/>
                          </a:solidFill>
                          <a:effectLst/>
                        </a:rPr>
                      </a:br>
                      <a:r>
                        <a:rPr lang="hu-HU" sz="1200" dirty="0" err="1">
                          <a:solidFill>
                            <a:schemeClr val="tx1"/>
                          </a:solidFill>
                          <a:effectLst/>
                        </a:rPr>
                        <a:t>Infrared</a:t>
                      </a:r>
                      <a:r>
                        <a:rPr lang="hu-HU" sz="1200" dirty="0">
                          <a:solidFill>
                            <a:schemeClr val="tx1"/>
                          </a:solidFill>
                          <a:effectLst/>
                        </a:rPr>
                        <a:t> </a:t>
                      </a:r>
                      <a:br>
                        <a:rPr lang="hu-HU" sz="1200" dirty="0">
                          <a:solidFill>
                            <a:schemeClr val="tx1"/>
                          </a:solidFill>
                          <a:effectLst/>
                        </a:rPr>
                      </a:br>
                      <a:r>
                        <a:rPr lang="hu-HU" sz="1200" dirty="0" err="1">
                          <a:solidFill>
                            <a:schemeClr val="tx1"/>
                          </a:solidFill>
                          <a:effectLst/>
                        </a:rPr>
                        <a:t>Sensor</a:t>
                      </a:r>
                      <a:r>
                        <a:rPr lang="hu-HU" sz="1200" dirty="0">
                          <a:solidFill>
                            <a:schemeClr val="tx1"/>
                          </a:solidFill>
                          <a:effectLst/>
                        </a:rPr>
                        <a:t> </a:t>
                      </a:r>
                      <a:br>
                        <a:rPr lang="hu-HU" sz="1200" dirty="0">
                          <a:solidFill>
                            <a:schemeClr val="tx1"/>
                          </a:solidFill>
                          <a:effectLst/>
                        </a:rPr>
                      </a:br>
                      <a:r>
                        <a:rPr lang="hu-HU" sz="1200" dirty="0">
                          <a:solidFill>
                            <a:schemeClr val="tx1"/>
                          </a:solidFill>
                          <a:effectLst/>
                        </a:rPr>
                        <a:t>(TIRS) </a:t>
                      </a:r>
                      <a:br>
                        <a:rPr lang="hu-HU" sz="1200" dirty="0">
                          <a:solidFill>
                            <a:schemeClr val="tx1"/>
                          </a:solidFill>
                          <a:effectLst/>
                        </a:rPr>
                      </a:br>
                      <a:r>
                        <a:rPr lang="hu-HU" sz="1200" dirty="0">
                          <a:solidFill>
                            <a:schemeClr val="tx1"/>
                          </a:solidFill>
                          <a:effectLst/>
                        </a:rPr>
                        <a:t/>
                      </a:r>
                      <a:br>
                        <a:rPr lang="hu-HU" sz="1200" dirty="0">
                          <a:solidFill>
                            <a:schemeClr val="tx1"/>
                          </a:solidFill>
                          <a:effectLst/>
                        </a:rPr>
                      </a:br>
                      <a:r>
                        <a:rPr lang="hu-HU" sz="1200" dirty="0" err="1">
                          <a:solidFill>
                            <a:schemeClr val="tx1"/>
                          </a:solidFill>
                          <a:effectLst/>
                        </a:rPr>
                        <a:t>Launched</a:t>
                      </a:r>
                      <a:r>
                        <a:rPr lang="hu-HU" sz="1200" dirty="0">
                          <a:solidFill>
                            <a:schemeClr val="tx1"/>
                          </a:solidFill>
                          <a:effectLst/>
                        </a:rPr>
                        <a:t/>
                      </a:r>
                      <a:br>
                        <a:rPr lang="hu-HU" sz="1200" dirty="0">
                          <a:solidFill>
                            <a:schemeClr val="tx1"/>
                          </a:solidFill>
                          <a:effectLst/>
                        </a:rPr>
                      </a:br>
                      <a:r>
                        <a:rPr lang="hu-HU" sz="1200" dirty="0" err="1">
                          <a:solidFill>
                            <a:schemeClr val="tx1"/>
                          </a:solidFill>
                          <a:effectLst/>
                        </a:rPr>
                        <a:t>February</a:t>
                      </a:r>
                      <a:r>
                        <a:rPr lang="hu-HU" sz="1200" dirty="0">
                          <a:solidFill>
                            <a:schemeClr val="tx1"/>
                          </a:solidFill>
                          <a:effectLst/>
                        </a:rPr>
                        <a:t> 11, 2013 </a:t>
                      </a:r>
                      <a:endParaRPr lang="hu-HU" sz="1100" dirty="0">
                        <a:solidFill>
                          <a:schemeClr val="tx1"/>
                        </a:solidFill>
                        <a:effectLst/>
                        <a:latin typeface="Calibri"/>
                        <a:ea typeface="Calibri"/>
                        <a:cs typeface="Times New Roman"/>
                      </a:endParaRPr>
                    </a:p>
                  </a:txBody>
                  <a:tcPr marL="46758" marR="46758" marT="46758" marB="46758"/>
                </a:tc>
                <a:tc>
                  <a:txBody>
                    <a:bodyPr/>
                    <a:lstStyle/>
                    <a:p>
                      <a:pPr algn="ctr">
                        <a:lnSpc>
                          <a:spcPct val="115000"/>
                        </a:lnSpc>
                        <a:spcAft>
                          <a:spcPts val="0"/>
                        </a:spcAft>
                      </a:pPr>
                      <a:r>
                        <a:rPr lang="hu-HU" sz="1200" dirty="0" err="1">
                          <a:solidFill>
                            <a:schemeClr val="tx1"/>
                          </a:solidFill>
                          <a:effectLst/>
                        </a:rPr>
                        <a:t>Bands</a:t>
                      </a:r>
                      <a:endParaRPr lang="hu-HU" sz="1100" dirty="0">
                        <a:solidFill>
                          <a:schemeClr val="tx1"/>
                        </a:solidFill>
                        <a:effectLst/>
                        <a:latin typeface="Calibri"/>
                        <a:ea typeface="Calibri"/>
                        <a:cs typeface="Times New Roman"/>
                      </a:endParaRPr>
                    </a:p>
                  </a:txBody>
                  <a:tcPr marL="46758" marR="46758" marT="46758" marB="46758" anchor="ctr"/>
                </a:tc>
                <a:tc>
                  <a:txBody>
                    <a:bodyPr/>
                    <a:lstStyle/>
                    <a:p>
                      <a:pPr algn="ctr">
                        <a:lnSpc>
                          <a:spcPct val="115000"/>
                        </a:lnSpc>
                        <a:spcAft>
                          <a:spcPts val="0"/>
                        </a:spcAft>
                      </a:pPr>
                      <a:r>
                        <a:rPr lang="hu-HU" sz="1200">
                          <a:solidFill>
                            <a:schemeClr val="tx1"/>
                          </a:solidFill>
                          <a:effectLst/>
                        </a:rPr>
                        <a:t>Wavelength</a:t>
                      </a:r>
                      <a:br>
                        <a:rPr lang="hu-HU" sz="1200">
                          <a:solidFill>
                            <a:schemeClr val="tx1"/>
                          </a:solidFill>
                          <a:effectLst/>
                        </a:rPr>
                      </a:br>
                      <a:r>
                        <a:rPr lang="hu-HU" sz="1200">
                          <a:solidFill>
                            <a:schemeClr val="tx1"/>
                          </a:solidFill>
                          <a:effectLst/>
                        </a:rPr>
                        <a:t>(micrometers)</a:t>
                      </a:r>
                      <a:endParaRPr lang="hu-HU" sz="1100">
                        <a:solidFill>
                          <a:schemeClr val="tx1"/>
                        </a:solidFill>
                        <a:effectLst/>
                        <a:latin typeface="Calibri"/>
                        <a:ea typeface="Calibri"/>
                        <a:cs typeface="Times New Roman"/>
                      </a:endParaRPr>
                    </a:p>
                  </a:txBody>
                  <a:tcPr marL="46758" marR="46758" marT="46758" marB="46758" anchor="ctr"/>
                </a:tc>
                <a:tc>
                  <a:txBody>
                    <a:bodyPr/>
                    <a:lstStyle/>
                    <a:p>
                      <a:pPr algn="ctr">
                        <a:lnSpc>
                          <a:spcPct val="115000"/>
                        </a:lnSpc>
                        <a:spcAft>
                          <a:spcPts val="0"/>
                        </a:spcAft>
                      </a:pPr>
                      <a:r>
                        <a:rPr lang="hu-HU" sz="1200">
                          <a:solidFill>
                            <a:schemeClr val="tx1"/>
                          </a:solidFill>
                          <a:effectLst/>
                        </a:rPr>
                        <a:t>Resolution</a:t>
                      </a:r>
                      <a:br>
                        <a:rPr lang="hu-HU" sz="1200">
                          <a:solidFill>
                            <a:schemeClr val="tx1"/>
                          </a:solidFill>
                          <a:effectLst/>
                        </a:rPr>
                      </a:br>
                      <a:r>
                        <a:rPr lang="hu-HU" sz="1200">
                          <a:solidFill>
                            <a:schemeClr val="tx1"/>
                          </a:solidFill>
                          <a:effectLst/>
                        </a:rPr>
                        <a:t>(meters)</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1 - Coastal aerosol</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0.43 - 0.45</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dirty="0">
                          <a:solidFill>
                            <a:schemeClr val="tx1"/>
                          </a:solidFill>
                          <a:effectLst/>
                        </a:rPr>
                        <a:t>30</a:t>
                      </a:r>
                      <a:endParaRPr lang="hu-HU" sz="1100" dirty="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2 - Blue</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0.45 - 0.51</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3 - Green</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0.53 - 0.59</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4 - Red</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0.64 - 0.67</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506485">
                <a:tc vMerge="1">
                  <a:txBody>
                    <a:bodyPr/>
                    <a:lstStyle/>
                    <a:p>
                      <a:endParaRPr lang="hu-HU"/>
                    </a:p>
                  </a:txBody>
                  <a:tcPr/>
                </a:tc>
                <a:tc>
                  <a:txBody>
                    <a:bodyPr/>
                    <a:lstStyle/>
                    <a:p>
                      <a:pPr>
                        <a:lnSpc>
                          <a:spcPct val="115000"/>
                        </a:lnSpc>
                        <a:spcAft>
                          <a:spcPts val="0"/>
                        </a:spcAft>
                      </a:pPr>
                      <a:r>
                        <a:rPr lang="hu-HU" sz="1200">
                          <a:solidFill>
                            <a:schemeClr val="tx1"/>
                          </a:solidFill>
                          <a:effectLst/>
                        </a:rPr>
                        <a:t>Band 5 - Near Infrared (NIR)</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0.85 - 0.88</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6 - SWIR 1</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1.57 - 1.65</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7 - SWIR 2</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2.11 - 2.29</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8 - Panchromatic</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0.50 - 0.68</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15</a:t>
                      </a:r>
                      <a:endParaRPr lang="hu-HU" sz="1100">
                        <a:solidFill>
                          <a:schemeClr val="tx1"/>
                        </a:solidFill>
                        <a:effectLst/>
                        <a:latin typeface="Calibri"/>
                        <a:ea typeface="Calibri"/>
                        <a:cs typeface="Times New Roman"/>
                      </a:endParaRPr>
                    </a:p>
                  </a:txBody>
                  <a:tcPr marL="46758" marR="46758" marT="46758" marB="46758" anchor="ctr"/>
                </a:tc>
              </a:tr>
              <a:tr h="300001">
                <a:tc vMerge="1">
                  <a:txBody>
                    <a:bodyPr/>
                    <a:lstStyle/>
                    <a:p>
                      <a:endParaRPr lang="hu-HU"/>
                    </a:p>
                  </a:txBody>
                  <a:tcPr/>
                </a:tc>
                <a:tc>
                  <a:txBody>
                    <a:bodyPr/>
                    <a:lstStyle/>
                    <a:p>
                      <a:pPr>
                        <a:lnSpc>
                          <a:spcPct val="115000"/>
                        </a:lnSpc>
                        <a:spcAft>
                          <a:spcPts val="0"/>
                        </a:spcAft>
                      </a:pPr>
                      <a:r>
                        <a:rPr lang="hu-HU" sz="1200">
                          <a:solidFill>
                            <a:schemeClr val="tx1"/>
                          </a:solidFill>
                          <a:effectLst/>
                        </a:rPr>
                        <a:t>Band 9 - Cirrus</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1.36 - 1.38</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30</a:t>
                      </a:r>
                      <a:endParaRPr lang="hu-HU" sz="1100">
                        <a:solidFill>
                          <a:schemeClr val="tx1"/>
                        </a:solidFill>
                        <a:effectLst/>
                        <a:latin typeface="Calibri"/>
                        <a:ea typeface="Calibri"/>
                        <a:cs typeface="Times New Roman"/>
                      </a:endParaRPr>
                    </a:p>
                  </a:txBody>
                  <a:tcPr marL="46758" marR="46758" marT="46758" marB="46758" anchor="ctr"/>
                </a:tc>
              </a:tr>
              <a:tr h="506485">
                <a:tc vMerge="1">
                  <a:txBody>
                    <a:bodyPr/>
                    <a:lstStyle/>
                    <a:p>
                      <a:endParaRPr lang="hu-HU"/>
                    </a:p>
                  </a:txBody>
                  <a:tcPr/>
                </a:tc>
                <a:tc>
                  <a:txBody>
                    <a:bodyPr/>
                    <a:lstStyle/>
                    <a:p>
                      <a:pPr>
                        <a:lnSpc>
                          <a:spcPct val="115000"/>
                        </a:lnSpc>
                        <a:spcAft>
                          <a:spcPts val="0"/>
                        </a:spcAft>
                      </a:pPr>
                      <a:r>
                        <a:rPr lang="hu-HU" sz="1200">
                          <a:solidFill>
                            <a:schemeClr val="tx1"/>
                          </a:solidFill>
                          <a:effectLst/>
                        </a:rPr>
                        <a:t>Band 10 - Thermal Infrared (TIRS) 1</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10.60 - 11.19</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100</a:t>
                      </a:r>
                      <a:endParaRPr lang="hu-HU" sz="1100">
                        <a:solidFill>
                          <a:schemeClr val="tx1"/>
                        </a:solidFill>
                        <a:effectLst/>
                        <a:latin typeface="Calibri"/>
                        <a:ea typeface="Calibri"/>
                        <a:cs typeface="Times New Roman"/>
                      </a:endParaRPr>
                    </a:p>
                  </a:txBody>
                  <a:tcPr marL="46758" marR="46758" marT="46758" marB="46758" anchor="ctr"/>
                </a:tc>
              </a:tr>
              <a:tr h="506485">
                <a:tc vMerge="1">
                  <a:txBody>
                    <a:bodyPr/>
                    <a:lstStyle/>
                    <a:p>
                      <a:endParaRPr lang="hu-HU"/>
                    </a:p>
                  </a:txBody>
                  <a:tcPr/>
                </a:tc>
                <a:tc>
                  <a:txBody>
                    <a:bodyPr/>
                    <a:lstStyle/>
                    <a:p>
                      <a:pPr>
                        <a:lnSpc>
                          <a:spcPct val="115000"/>
                        </a:lnSpc>
                        <a:spcAft>
                          <a:spcPts val="0"/>
                        </a:spcAft>
                      </a:pPr>
                      <a:r>
                        <a:rPr lang="hu-HU" sz="1200">
                          <a:solidFill>
                            <a:schemeClr val="tx1"/>
                          </a:solidFill>
                          <a:effectLst/>
                        </a:rPr>
                        <a:t>Band 11 - Thermal Infrared (TIRS) 2 </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a:solidFill>
                            <a:schemeClr val="tx1"/>
                          </a:solidFill>
                          <a:effectLst/>
                        </a:rPr>
                        <a:t>11.50 - 12.51</a:t>
                      </a:r>
                      <a:endParaRPr lang="hu-HU" sz="1100">
                        <a:solidFill>
                          <a:schemeClr val="tx1"/>
                        </a:solidFill>
                        <a:effectLst/>
                        <a:latin typeface="Calibri"/>
                        <a:ea typeface="Calibri"/>
                        <a:cs typeface="Times New Roman"/>
                      </a:endParaRPr>
                    </a:p>
                  </a:txBody>
                  <a:tcPr marL="46758" marR="46758" marT="46758" marB="46758" anchor="ctr"/>
                </a:tc>
                <a:tc>
                  <a:txBody>
                    <a:bodyPr/>
                    <a:lstStyle/>
                    <a:p>
                      <a:pPr>
                        <a:lnSpc>
                          <a:spcPct val="115000"/>
                        </a:lnSpc>
                        <a:spcAft>
                          <a:spcPts val="0"/>
                        </a:spcAft>
                      </a:pPr>
                      <a:r>
                        <a:rPr lang="hu-HU" sz="1200" dirty="0">
                          <a:solidFill>
                            <a:schemeClr val="tx1"/>
                          </a:solidFill>
                          <a:effectLst/>
                        </a:rPr>
                        <a:t>100</a:t>
                      </a:r>
                      <a:endParaRPr lang="hu-HU" sz="1100" dirty="0">
                        <a:solidFill>
                          <a:schemeClr val="tx1"/>
                        </a:solidFill>
                        <a:effectLst/>
                        <a:latin typeface="Calibri"/>
                        <a:ea typeface="Calibri"/>
                        <a:cs typeface="Times New Roman"/>
                      </a:endParaRPr>
                    </a:p>
                  </a:txBody>
                  <a:tcPr marL="46758" marR="46758" marT="46758" marB="46758" anchor="ctr"/>
                </a:tc>
              </a:tr>
            </a:tbl>
          </a:graphicData>
        </a:graphic>
      </p:graphicFrame>
      <p:sp>
        <p:nvSpPr>
          <p:cNvPr id="5" name="Rectangle 1"/>
          <p:cNvSpPr>
            <a:spLocks noChangeArrowheads="1"/>
          </p:cNvSpPr>
          <p:nvPr/>
        </p:nvSpPr>
        <p:spPr bwMode="auto">
          <a:xfrm>
            <a:off x="179512" y="104143"/>
            <a:ext cx="237626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Landsat</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Operational</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Land</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Imager</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(OLI) and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Thermal</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Infrared</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Sensor</a:t>
            </a:r>
            <a:r>
              <a:rPr kumimoji="0" lang="hu-HU" altLang="hu-H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(TIRS)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images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consist</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nine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spectral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bands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with</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spatial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resolution</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30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meters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for</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Bands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and 9. New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band</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ultra-blue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useful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for</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coastal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aerosol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studies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New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band</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is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useful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for</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cirrus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cloud</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detection</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resolution</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for</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Band 8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panchromatic</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15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meters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Thermal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bands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and 11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useful</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providing</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more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accurate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surface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temperatures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collected</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100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meters</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Approximate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scene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size</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170 km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north-south</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by</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183 km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east-west</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(106 mi </a:t>
            </a:r>
            <a:r>
              <a:rPr kumimoji="0" lang="hu-HU" altLang="hu-H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by</a:t>
            </a:r>
            <a:r>
              <a:rPr kumimoji="0" lang="hu-HU" altLang="hu-H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114 mi).</a:t>
            </a:r>
            <a:endParaRPr kumimoji="0" lang="hu-HU" altLang="hu-HU"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393851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42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42340" name="Rectangle 4"/>
          <p:cNvSpPr>
            <a:spLocks noGrp="1" noRot="1" noChangeArrowheads="1"/>
          </p:cNvSpPr>
          <p:nvPr>
            <p:ph type="title"/>
          </p:nvPr>
        </p:nvSpPr>
        <p:spPr>
          <a:xfrm>
            <a:off x="460375" y="350838"/>
            <a:ext cx="8229600" cy="762000"/>
          </a:xfrm>
          <a:noFill/>
          <a:ln/>
        </p:spPr>
        <p:txBody>
          <a:bodyPr/>
          <a:lstStyle/>
          <a:p>
            <a:pPr>
              <a:lnSpc>
                <a:spcPct val="130000"/>
              </a:lnSpc>
            </a:pPr>
            <a:r>
              <a:rPr lang="hu-HU" altLang="hu-HU" sz="2400" b="1" i="1" dirty="0" smtClean="0">
                <a:solidFill>
                  <a:schemeClr val="tx1"/>
                </a:solidFill>
                <a:latin typeface="Arial" charset="0"/>
              </a:rPr>
              <a:t>LANDSAT</a:t>
            </a:r>
            <a:endParaRPr lang="hu-HU" altLang="hu-HU" sz="2400" b="1" i="1" dirty="0">
              <a:solidFill>
                <a:schemeClr val="tx1"/>
              </a:solidFill>
              <a:latin typeface="Arial" charset="0"/>
            </a:endParaRPr>
          </a:p>
        </p:txBody>
      </p:sp>
      <p:pic>
        <p:nvPicPr>
          <p:cNvPr id="142341" name="Picture 5" descr="landsat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628775"/>
            <a:ext cx="6357938"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22350"/>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44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44388" name="Rectangle 4"/>
          <p:cNvSpPr>
            <a:spLocks noGrp="1" noRot="1" noChangeArrowheads="1"/>
          </p:cNvSpPr>
          <p:nvPr>
            <p:ph type="title"/>
          </p:nvPr>
        </p:nvSpPr>
        <p:spPr>
          <a:xfrm>
            <a:off x="460375" y="503238"/>
            <a:ext cx="8223250" cy="762000"/>
          </a:xfrm>
          <a:noFill/>
          <a:ln/>
        </p:spPr>
        <p:txBody>
          <a:bodyPr/>
          <a:lstStyle/>
          <a:p>
            <a:pPr>
              <a:lnSpc>
                <a:spcPct val="130000"/>
              </a:lnSpc>
            </a:pPr>
            <a:r>
              <a:rPr lang="hu-HU" altLang="hu-HU" sz="2400" b="1" i="1" dirty="0" err="1" smtClean="0">
                <a:solidFill>
                  <a:schemeClr val="tx1"/>
                </a:solidFill>
                <a:latin typeface="Arial" charset="0"/>
              </a:rPr>
              <a:t>Landsat</a:t>
            </a:r>
            <a:endParaRPr lang="hu-HU" altLang="hu-HU" sz="2400" b="1" i="1" dirty="0">
              <a:solidFill>
                <a:schemeClr val="tx1"/>
              </a:solidFill>
              <a:latin typeface="Arial" charset="0"/>
            </a:endParaRPr>
          </a:p>
        </p:txBody>
      </p:sp>
      <p:pic>
        <p:nvPicPr>
          <p:cNvPr id="1443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1628775"/>
            <a:ext cx="7632700" cy="4511675"/>
          </a:xfrm>
          <a:prstGeom prst="rect">
            <a:avLst/>
          </a:prstGeom>
          <a:noFill/>
          <a:extLst>
            <a:ext uri="{909E8E84-426E-40DD-AFC4-6F175D3DCCD1}">
              <a14:hiddenFill xmlns:a14="http://schemas.microsoft.com/office/drawing/2010/main">
                <a:solidFill>
                  <a:srgbClr val="FFFFFF"/>
                </a:solidFill>
              </a14:hiddenFill>
            </a:ext>
          </a:extLst>
        </p:spPr>
      </p:pic>
      <p:sp>
        <p:nvSpPr>
          <p:cNvPr id="144390" name="Text Box 6"/>
          <p:cNvSpPr txBox="1">
            <a:spLocks noChangeArrowheads="1"/>
          </p:cNvSpPr>
          <p:nvPr/>
        </p:nvSpPr>
        <p:spPr bwMode="auto">
          <a:xfrm>
            <a:off x="5724525" y="5805488"/>
            <a:ext cx="2617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altLang="en-US" sz="1200" b="1">
                <a:latin typeface="Univers" pitchFamily="34" charset="0"/>
              </a:rPr>
              <a:t>Archív</a:t>
            </a:r>
            <a:r>
              <a:rPr lang="en-US" altLang="en-US" sz="1200" b="1">
                <a:latin typeface="Univers" pitchFamily="34" charset="0"/>
              </a:rPr>
              <a:t> Landsat 7</a:t>
            </a:r>
            <a:r>
              <a:rPr lang="hu-HU" altLang="en-US" sz="1200" b="1">
                <a:latin typeface="Univers" pitchFamily="34" charset="0"/>
              </a:rPr>
              <a:t> műholdfelvételek</a:t>
            </a:r>
            <a:endParaRPr lang="en-US" altLang="en-US" sz="1200" b="1">
              <a:latin typeface="Univers" pitchFamily="34" charset="0"/>
            </a:endParaRPr>
          </a:p>
        </p:txBody>
      </p:sp>
    </p:spTree>
    <p:extLst>
      <p:ext uri="{BB962C8B-B14F-4D97-AF65-F5344CB8AC3E}">
        <p14:creationId xmlns:p14="http://schemas.microsoft.com/office/powerpoint/2010/main" val="4196445387"/>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80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8004" name="Rectangle 4"/>
          <p:cNvSpPr>
            <a:spLocks noGrp="1" noRot="1" noChangeArrowheads="1"/>
          </p:cNvSpPr>
          <p:nvPr>
            <p:ph type="title"/>
          </p:nvPr>
        </p:nvSpPr>
        <p:spPr>
          <a:xfrm>
            <a:off x="460375" y="503238"/>
            <a:ext cx="8223250" cy="762000"/>
          </a:xfrm>
          <a:noFill/>
          <a:ln/>
        </p:spPr>
        <p:txBody>
          <a:bodyPr/>
          <a:lstStyle/>
          <a:p>
            <a:pPr>
              <a:lnSpc>
                <a:spcPct val="130000"/>
              </a:lnSpc>
            </a:pPr>
            <a:r>
              <a:rPr lang="hu-HU" altLang="hu-HU" sz="2400" b="1" i="1" dirty="0" err="1" smtClean="0">
                <a:solidFill>
                  <a:schemeClr val="tx1"/>
                </a:solidFill>
                <a:latin typeface="Arial" charset="0"/>
              </a:rPr>
              <a:t>Landsat</a:t>
            </a:r>
            <a:endParaRPr lang="hu-HU" altLang="hu-HU" sz="2400" b="1" i="1" dirty="0">
              <a:solidFill>
                <a:schemeClr val="tx1"/>
              </a:solidFill>
              <a:latin typeface="Arial" charset="0"/>
            </a:endParaRPr>
          </a:p>
        </p:txBody>
      </p:sp>
      <p:pic>
        <p:nvPicPr>
          <p:cNvPr id="12800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484313"/>
            <a:ext cx="6770688"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501011"/>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23069" y="0"/>
            <a:ext cx="8229600" cy="914400"/>
          </a:xfrm>
        </p:spPr>
        <p:txBody>
          <a:bodyPr/>
          <a:lstStyle/>
          <a:p>
            <a:r>
              <a:rPr lang="hu-HU" altLang="hu-HU" sz="2400" b="1">
                <a:solidFill>
                  <a:schemeClr val="tx1"/>
                </a:solidFill>
                <a:latin typeface="Arial" charset="0"/>
              </a:rPr>
              <a:t>Hamis színes </a:t>
            </a:r>
            <a:r>
              <a:rPr lang="en-US" altLang="hu-HU" sz="2400" b="1">
                <a:solidFill>
                  <a:schemeClr val="tx1"/>
                </a:solidFill>
                <a:latin typeface="Arial" charset="0"/>
              </a:rPr>
              <a:t>RGB </a:t>
            </a:r>
            <a:r>
              <a:rPr lang="hu-HU" altLang="hu-HU" sz="2400" b="1">
                <a:solidFill>
                  <a:schemeClr val="tx1"/>
                </a:solidFill>
                <a:latin typeface="Arial" charset="0"/>
              </a:rPr>
              <a:t>kompozit (2,4,7)</a:t>
            </a:r>
            <a:endParaRPr lang="en-US" altLang="hu-HU" sz="2400" b="1">
              <a:solidFill>
                <a:schemeClr val="tx1"/>
              </a:solidFill>
              <a:latin typeface="Arial" charset="0"/>
            </a:endParaRPr>
          </a:p>
        </p:txBody>
      </p:sp>
      <p:pic>
        <p:nvPicPr>
          <p:cNvPr id="130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1268413"/>
            <a:ext cx="7275512"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601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468313" y="404813"/>
            <a:ext cx="8370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hlink"/>
              </a:buClr>
              <a:buSzPct val="65000"/>
              <a:buFont typeface="Wingdings" pitchFamily="2" charset="2"/>
              <a:buNone/>
            </a:pPr>
            <a:r>
              <a:rPr lang="hu-HU" altLang="hu-HU" sz="2000" b="1" dirty="0">
                <a:effectLst>
                  <a:outerShdw blurRad="38100" dist="38100" dir="2700000" algn="tl">
                    <a:srgbClr val="000000"/>
                  </a:outerShdw>
                </a:effectLst>
              </a:rPr>
              <a:t>A pixelek színe és intenzitása határozza meg a színeket a hamis színes felvételeken</a:t>
            </a:r>
            <a:endParaRPr lang="en-US" altLang="hu-HU" sz="2000" b="1" dirty="0"/>
          </a:p>
        </p:txBody>
      </p:sp>
      <p:pic>
        <p:nvPicPr>
          <p:cNvPr id="131075" name="Picture 3" descr="figur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828800"/>
            <a:ext cx="42672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31076" name="Picture 4" descr="figur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8288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7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79388" y="381000"/>
            <a:ext cx="87852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hlink"/>
              </a:buClr>
              <a:buSzPct val="65000"/>
              <a:buFont typeface="Wingdings" pitchFamily="2" charset="2"/>
              <a:buNone/>
            </a:pPr>
            <a:r>
              <a:rPr lang="hu-HU" altLang="hu-HU" sz="2000"/>
              <a:t>Különböző csatornák összeállításából készített hamisszínes felvételek sok esetben többlet információt adnak a vizsgált tulajdonságról</a:t>
            </a:r>
            <a:endParaRPr lang="en-US" altLang="hu-HU" sz="2000"/>
          </a:p>
          <a:p>
            <a:pPr algn="ctr">
              <a:spcBef>
                <a:spcPct val="20000"/>
              </a:spcBef>
              <a:buClr>
                <a:schemeClr val="hlink"/>
              </a:buClr>
              <a:buSzPct val="65000"/>
              <a:buFont typeface="Wingdings" pitchFamily="2" charset="2"/>
              <a:buNone/>
            </a:pPr>
            <a:endParaRPr lang="en-US" altLang="hu-HU" sz="2000"/>
          </a:p>
          <a:p>
            <a:pPr algn="ctr" eaLnBrk="0" hangingPunct="0">
              <a:spcBef>
                <a:spcPct val="50000"/>
              </a:spcBef>
            </a:pPr>
            <a:endParaRPr lang="en-US" altLang="hu-HU" sz="2000"/>
          </a:p>
        </p:txBody>
      </p:sp>
      <p:pic>
        <p:nvPicPr>
          <p:cNvPr id="132099" name="Picture 3" descr="Figure4_Bands3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2192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32100" name="Text Box 4"/>
          <p:cNvSpPr txBox="1">
            <a:spLocks noChangeArrowheads="1"/>
          </p:cNvSpPr>
          <p:nvPr/>
        </p:nvSpPr>
        <p:spPr bwMode="auto">
          <a:xfrm>
            <a:off x="250825" y="5734050"/>
            <a:ext cx="379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hu-HU"/>
              <a:t>Landsat TM Red= band 3, Green = </a:t>
            </a:r>
          </a:p>
          <a:p>
            <a:pPr eaLnBrk="0" hangingPunct="0"/>
            <a:r>
              <a:rPr lang="en-US" altLang="hu-HU"/>
              <a:t>band 2, Blue = band 1</a:t>
            </a:r>
          </a:p>
        </p:txBody>
      </p:sp>
      <p:sp>
        <p:nvSpPr>
          <p:cNvPr id="132101" name="Rectangle 5"/>
          <p:cNvSpPr>
            <a:spLocks noChangeArrowheads="1"/>
          </p:cNvSpPr>
          <p:nvPr/>
        </p:nvSpPr>
        <p:spPr bwMode="auto">
          <a:xfrm>
            <a:off x="4716463" y="57340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hu-HU"/>
              <a:t>Landsat TM Red= band 4, Green = </a:t>
            </a:r>
          </a:p>
          <a:p>
            <a:pPr eaLnBrk="0" hangingPunct="0"/>
            <a:r>
              <a:rPr lang="en-US" altLang="hu-HU"/>
              <a:t>band 5, Blue = band 4</a:t>
            </a:r>
          </a:p>
        </p:txBody>
      </p:sp>
      <p:pic>
        <p:nvPicPr>
          <p:cNvPr id="132102" name="Picture 6" descr="Figure4_Bands4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2192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69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28600"/>
            <a:ext cx="8153400" cy="533400"/>
          </a:xfrm>
        </p:spPr>
        <p:txBody>
          <a:bodyPr/>
          <a:lstStyle/>
          <a:p>
            <a:r>
              <a:rPr lang="en-US" altLang="hu-HU" sz="2000">
                <a:solidFill>
                  <a:schemeClr val="tx1"/>
                </a:solidFill>
              </a:rPr>
              <a:t>Landsat ETM+ band 1 (0.45-0.52 µm, blue-green)</a:t>
            </a:r>
          </a:p>
        </p:txBody>
      </p:sp>
      <p:sp>
        <p:nvSpPr>
          <p:cNvPr id="133123" name="Rectangle 3"/>
          <p:cNvSpPr>
            <a:spLocks noGrp="1" noChangeArrowheads="1"/>
          </p:cNvSpPr>
          <p:nvPr>
            <p:ph type="body" sz="half" idx="1"/>
          </p:nvPr>
        </p:nvSpPr>
        <p:spPr>
          <a:xfrm>
            <a:off x="381000" y="1524000"/>
            <a:ext cx="4038600" cy="4114800"/>
          </a:xfrm>
        </p:spPr>
        <p:txBody>
          <a:bodyPr/>
          <a:lstStyle/>
          <a:p>
            <a:pPr>
              <a:lnSpc>
                <a:spcPct val="80000"/>
              </a:lnSpc>
            </a:pPr>
            <a:r>
              <a:rPr lang="en-US" altLang="hu-HU" sz="2400"/>
              <a:t>Penetrates water better than the other bands so it is often the band of choice for aquatic ecosystems</a:t>
            </a:r>
          </a:p>
          <a:p>
            <a:pPr>
              <a:lnSpc>
                <a:spcPct val="80000"/>
              </a:lnSpc>
            </a:pPr>
            <a:r>
              <a:rPr lang="en-US" altLang="hu-HU" sz="2400"/>
              <a:t>Used to monitor sediment in water, mapping coral reefs, and water depth</a:t>
            </a:r>
          </a:p>
          <a:p>
            <a:pPr>
              <a:lnSpc>
                <a:spcPct val="80000"/>
              </a:lnSpc>
            </a:pPr>
            <a:r>
              <a:rPr lang="en-US" altLang="hu-HU" sz="2400"/>
              <a:t>The “noisiest”  of the Landsat bands since short wavelength blue light is scattered more than the other bands</a:t>
            </a:r>
          </a:p>
          <a:p>
            <a:pPr>
              <a:lnSpc>
                <a:spcPct val="80000"/>
              </a:lnSpc>
            </a:pPr>
            <a:r>
              <a:rPr lang="en-US" altLang="hu-HU" sz="2400"/>
              <a:t>Rarely used for "pretty picture" type images </a:t>
            </a:r>
          </a:p>
        </p:txBody>
      </p:sp>
      <p:sp>
        <p:nvSpPr>
          <p:cNvPr id="133124" name="Rectangle 4"/>
          <p:cNvSpPr>
            <a:spLocks noGrp="1" noChangeArrowheads="1"/>
          </p:cNvSpPr>
          <p:nvPr>
            <p:ph sz="half" idx="2"/>
          </p:nvPr>
        </p:nvSpPr>
        <p:spPr>
          <a:xfrm>
            <a:off x="4572000" y="1600200"/>
            <a:ext cx="4038600" cy="4114800"/>
          </a:xfrm>
        </p:spPr>
        <p:txBody>
          <a:bodyPr/>
          <a:lstStyle/>
          <a:p>
            <a:endParaRPr lang="hu-HU" altLang="hu-HU" sz="2800"/>
          </a:p>
        </p:txBody>
      </p:sp>
      <p:pic>
        <p:nvPicPr>
          <p:cNvPr id="133125" name="Picture 5" descr="figure2_Ban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600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96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838200"/>
          </a:xfrm>
        </p:spPr>
        <p:txBody>
          <a:bodyPr/>
          <a:lstStyle/>
          <a:p>
            <a:r>
              <a:rPr lang="en-US" altLang="hu-HU" sz="2000">
                <a:solidFill>
                  <a:schemeClr val="tx1"/>
                </a:solidFill>
              </a:rPr>
              <a:t>Landsat ETM+ band 2 (0.52-0.60 µm, green)</a:t>
            </a:r>
            <a:br>
              <a:rPr lang="en-US" altLang="hu-HU" sz="2000">
                <a:solidFill>
                  <a:schemeClr val="tx1"/>
                </a:solidFill>
              </a:rPr>
            </a:br>
            <a:endParaRPr lang="en-US" altLang="hu-HU" sz="2000">
              <a:solidFill>
                <a:schemeClr val="tx1"/>
              </a:solidFill>
            </a:endParaRPr>
          </a:p>
        </p:txBody>
      </p:sp>
      <p:sp>
        <p:nvSpPr>
          <p:cNvPr id="134147" name="Rectangle 3"/>
          <p:cNvSpPr>
            <a:spLocks noGrp="1" noChangeArrowheads="1"/>
          </p:cNvSpPr>
          <p:nvPr>
            <p:ph type="body" sz="half" idx="1"/>
          </p:nvPr>
        </p:nvSpPr>
        <p:spPr/>
        <p:txBody>
          <a:bodyPr/>
          <a:lstStyle/>
          <a:p>
            <a:pPr>
              <a:lnSpc>
                <a:spcPct val="90000"/>
              </a:lnSpc>
            </a:pPr>
            <a:r>
              <a:rPr lang="en-US" altLang="hu-HU" sz="2400"/>
              <a:t>Similar qualities to band 1 but not as noisy. </a:t>
            </a:r>
          </a:p>
          <a:p>
            <a:pPr>
              <a:lnSpc>
                <a:spcPct val="90000"/>
              </a:lnSpc>
            </a:pPr>
            <a:r>
              <a:rPr lang="en-US" altLang="hu-HU" sz="2400"/>
              <a:t>Matches the wavelength for the color green.</a:t>
            </a:r>
            <a:r>
              <a:rPr lang="en-US" altLang="hu-HU" sz="2000"/>
              <a:t> </a:t>
            </a:r>
          </a:p>
        </p:txBody>
      </p:sp>
      <p:sp>
        <p:nvSpPr>
          <p:cNvPr id="134148" name="Rectangle 4"/>
          <p:cNvSpPr>
            <a:spLocks noGrp="1" noChangeArrowheads="1"/>
          </p:cNvSpPr>
          <p:nvPr>
            <p:ph sz="half" idx="2"/>
          </p:nvPr>
        </p:nvSpPr>
        <p:spPr/>
        <p:txBody>
          <a:bodyPr/>
          <a:lstStyle/>
          <a:p>
            <a:endParaRPr lang="hu-HU" altLang="hu-HU" sz="2800"/>
          </a:p>
        </p:txBody>
      </p:sp>
      <p:pic>
        <p:nvPicPr>
          <p:cNvPr id="134149" name="Picture 5" descr="figure2_Band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700808"/>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76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692696"/>
            <a:ext cx="8229600" cy="576064"/>
          </a:xfrm>
        </p:spPr>
        <p:txBody>
          <a:bodyPr>
            <a:normAutofit fontScale="90000"/>
          </a:bodyPr>
          <a:lstStyle/>
          <a:p>
            <a:pPr fontAlgn="auto">
              <a:spcAft>
                <a:spcPts val="0"/>
              </a:spcAft>
              <a:defRPr/>
            </a:pPr>
            <a:r>
              <a:rPr lang="hu-HU" b="1" dirty="0" smtClean="0"/>
              <a:t>Távérzékelés a talajtani felmérésekben</a:t>
            </a:r>
            <a:br>
              <a:rPr lang="hu-HU" b="1" dirty="0" smtClean="0"/>
            </a:br>
            <a:endParaRPr lang="hu-HU" dirty="0"/>
          </a:p>
        </p:txBody>
      </p:sp>
      <p:sp>
        <p:nvSpPr>
          <p:cNvPr id="46082" name="Tartalom helye 2"/>
          <p:cNvSpPr>
            <a:spLocks noGrp="1"/>
          </p:cNvSpPr>
          <p:nvPr>
            <p:ph idx="1"/>
          </p:nvPr>
        </p:nvSpPr>
        <p:spPr/>
        <p:txBody>
          <a:bodyPr/>
          <a:lstStyle/>
          <a:p>
            <a:r>
              <a:rPr lang="hu-HU" smtClean="0"/>
              <a:t>a távérzékelés mezőgazdasági alkalmazásának másik fő területe a talajtérképezés</a:t>
            </a:r>
          </a:p>
          <a:p>
            <a:r>
              <a:rPr lang="hu-HU" smtClean="0"/>
              <a:t>a növénytermesztés szoros kapcsoltban van az ország talajtani adottságaival és a talaj állapotával</a:t>
            </a:r>
          </a:p>
          <a:p>
            <a:r>
              <a:rPr lang="hu-HU" smtClean="0"/>
              <a:t>a különböző talajtípusok térképezésében többnyire a látható és a közeli infravörös tartományban készült felvételek használatosak</a:t>
            </a:r>
          </a:p>
        </p:txBody>
      </p:sp>
    </p:spTree>
    <p:extLst>
      <p:ext uri="{BB962C8B-B14F-4D97-AF65-F5344CB8AC3E}">
        <p14:creationId xmlns:p14="http://schemas.microsoft.com/office/powerpoint/2010/main" val="2016535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0"/>
            <a:ext cx="8229600" cy="914400"/>
          </a:xfrm>
        </p:spPr>
        <p:txBody>
          <a:bodyPr/>
          <a:lstStyle/>
          <a:p>
            <a:r>
              <a:rPr lang="en-US" altLang="hu-HU" sz="2400" dirty="0">
                <a:solidFill>
                  <a:schemeClr val="tx1"/>
                </a:solidFill>
              </a:rPr>
              <a:t>Landsat ETM+ </a:t>
            </a:r>
            <a:r>
              <a:rPr lang="en-US" altLang="hu-HU" sz="2000" dirty="0">
                <a:solidFill>
                  <a:schemeClr val="tx1"/>
                </a:solidFill>
              </a:rPr>
              <a:t>band</a:t>
            </a:r>
            <a:r>
              <a:rPr lang="en-US" altLang="hu-HU" sz="2400" dirty="0">
                <a:solidFill>
                  <a:schemeClr val="tx1"/>
                </a:solidFill>
              </a:rPr>
              <a:t> 3 (0.63-0.69 µm, red)</a:t>
            </a:r>
          </a:p>
        </p:txBody>
      </p:sp>
      <p:sp>
        <p:nvSpPr>
          <p:cNvPr id="135171" name="Rectangle 3"/>
          <p:cNvSpPr>
            <a:spLocks noGrp="1" noChangeArrowheads="1"/>
          </p:cNvSpPr>
          <p:nvPr>
            <p:ph type="body" sz="half" idx="1"/>
          </p:nvPr>
        </p:nvSpPr>
        <p:spPr/>
        <p:txBody>
          <a:bodyPr/>
          <a:lstStyle/>
          <a:p>
            <a:pPr>
              <a:lnSpc>
                <a:spcPct val="80000"/>
              </a:lnSpc>
            </a:pPr>
            <a:r>
              <a:rPr lang="en-US" altLang="hu-HU" sz="2400"/>
              <a:t>Since vegetation absorbs nearly all red light (it is sometimes called the chlorophyll absorption band) this band can be useful for distinguishing between vegetation and soil and in monitoring vegetation health</a:t>
            </a:r>
          </a:p>
        </p:txBody>
      </p:sp>
      <p:sp>
        <p:nvSpPr>
          <p:cNvPr id="135172" name="Rectangle 4"/>
          <p:cNvSpPr>
            <a:spLocks noGrp="1" noChangeArrowheads="1"/>
          </p:cNvSpPr>
          <p:nvPr>
            <p:ph sz="half" idx="2"/>
          </p:nvPr>
        </p:nvSpPr>
        <p:spPr/>
        <p:txBody>
          <a:bodyPr/>
          <a:lstStyle/>
          <a:p>
            <a:endParaRPr lang="hu-HU" altLang="hu-HU" sz="2800"/>
          </a:p>
        </p:txBody>
      </p:sp>
      <p:pic>
        <p:nvPicPr>
          <p:cNvPr id="135173" name="Picture 5" descr="figure2_Band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6288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83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152400"/>
            <a:ext cx="8458200" cy="1371600"/>
          </a:xfrm>
        </p:spPr>
        <p:txBody>
          <a:bodyPr/>
          <a:lstStyle/>
          <a:p>
            <a:r>
              <a:rPr lang="en-US" altLang="hu-HU" sz="2000" dirty="0">
                <a:solidFill>
                  <a:schemeClr val="tx1"/>
                </a:solidFill>
              </a:rPr>
              <a:t>Landsat ETM+ band 4 (0.76-0.90 µm, near infrared)</a:t>
            </a:r>
            <a:r>
              <a:rPr lang="en-US" altLang="hu-HU" sz="3200" dirty="0">
                <a:solidFill>
                  <a:schemeClr val="tx1"/>
                </a:solidFill>
              </a:rPr>
              <a:t/>
            </a:r>
            <a:br>
              <a:rPr lang="en-US" altLang="hu-HU" sz="3200" dirty="0">
                <a:solidFill>
                  <a:schemeClr val="tx1"/>
                </a:solidFill>
              </a:rPr>
            </a:br>
            <a:endParaRPr lang="en-US" altLang="hu-HU" sz="3200" dirty="0">
              <a:solidFill>
                <a:schemeClr val="tx1"/>
              </a:solidFill>
            </a:endParaRPr>
          </a:p>
        </p:txBody>
      </p:sp>
      <p:sp>
        <p:nvSpPr>
          <p:cNvPr id="136195" name="Rectangle 3"/>
          <p:cNvSpPr>
            <a:spLocks noGrp="1" noChangeArrowheads="1"/>
          </p:cNvSpPr>
          <p:nvPr>
            <p:ph type="body" sz="half" idx="1"/>
          </p:nvPr>
        </p:nvSpPr>
        <p:spPr>
          <a:xfrm>
            <a:off x="395536" y="908720"/>
            <a:ext cx="4038600" cy="4114800"/>
          </a:xfrm>
        </p:spPr>
        <p:txBody>
          <a:bodyPr/>
          <a:lstStyle/>
          <a:p>
            <a:pPr>
              <a:lnSpc>
                <a:spcPct val="90000"/>
              </a:lnSpc>
            </a:pPr>
            <a:r>
              <a:rPr lang="en-US" altLang="hu-HU" sz="2400" dirty="0"/>
              <a:t>Since water absorbs nearly all light at this wavelength water bodies appear very dark. This contrasts with bright reflectance for soil and vegetation so it is a good band for defining the water/land interface</a:t>
            </a:r>
          </a:p>
          <a:p>
            <a:pPr>
              <a:lnSpc>
                <a:spcPct val="90000"/>
              </a:lnSpc>
            </a:pPr>
            <a:r>
              <a:rPr lang="en-US" altLang="hu-HU" sz="2400" dirty="0"/>
              <a:t>Sensitive to vegetation cover</a:t>
            </a:r>
          </a:p>
          <a:p>
            <a:pPr>
              <a:lnSpc>
                <a:spcPct val="90000"/>
              </a:lnSpc>
            </a:pPr>
            <a:r>
              <a:rPr lang="en-US" altLang="hu-HU" sz="2400" dirty="0"/>
              <a:t>Less affected by atmospheric contamination</a:t>
            </a:r>
          </a:p>
        </p:txBody>
      </p:sp>
      <p:sp>
        <p:nvSpPr>
          <p:cNvPr id="136196" name="Rectangle 4"/>
          <p:cNvSpPr>
            <a:spLocks noGrp="1" noChangeArrowheads="1"/>
          </p:cNvSpPr>
          <p:nvPr>
            <p:ph sz="half" idx="2"/>
          </p:nvPr>
        </p:nvSpPr>
        <p:spPr>
          <a:xfrm>
            <a:off x="4648200" y="1752600"/>
            <a:ext cx="4038600" cy="4114800"/>
          </a:xfrm>
        </p:spPr>
        <p:txBody>
          <a:bodyPr/>
          <a:lstStyle/>
          <a:p>
            <a:pPr>
              <a:lnSpc>
                <a:spcPct val="90000"/>
              </a:lnSpc>
            </a:pPr>
            <a:endParaRPr lang="hu-HU" altLang="hu-HU" sz="2000"/>
          </a:p>
        </p:txBody>
      </p:sp>
      <p:pic>
        <p:nvPicPr>
          <p:cNvPr id="136197" name="Picture 5" descr="figure2_Band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7526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3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2400" y="152400"/>
            <a:ext cx="8686800" cy="1371600"/>
          </a:xfrm>
        </p:spPr>
        <p:txBody>
          <a:bodyPr/>
          <a:lstStyle/>
          <a:p>
            <a:r>
              <a:rPr lang="en-US" altLang="hu-HU" sz="2000" dirty="0">
                <a:solidFill>
                  <a:schemeClr val="tx1"/>
                </a:solidFill>
              </a:rPr>
              <a:t>Landsat ETM+ band 5 (1.55-1.75 µm, mid-infrared)</a:t>
            </a:r>
            <a:r>
              <a:rPr lang="en-US" altLang="hu-HU" sz="3200" dirty="0">
                <a:solidFill>
                  <a:schemeClr val="tx1"/>
                </a:solidFill>
              </a:rPr>
              <a:t/>
            </a:r>
            <a:br>
              <a:rPr lang="en-US" altLang="hu-HU" sz="3200" dirty="0">
                <a:solidFill>
                  <a:schemeClr val="tx1"/>
                </a:solidFill>
              </a:rPr>
            </a:br>
            <a:endParaRPr lang="en-US" altLang="hu-HU" sz="3200" dirty="0">
              <a:solidFill>
                <a:schemeClr val="tx1"/>
              </a:solidFill>
            </a:endParaRPr>
          </a:p>
        </p:txBody>
      </p:sp>
      <p:sp>
        <p:nvSpPr>
          <p:cNvPr id="137219" name="Rectangle 3"/>
          <p:cNvSpPr>
            <a:spLocks noGrp="1" noChangeArrowheads="1"/>
          </p:cNvSpPr>
          <p:nvPr>
            <p:ph type="body" sz="half" idx="1"/>
          </p:nvPr>
        </p:nvSpPr>
        <p:spPr>
          <a:xfrm>
            <a:off x="611188" y="2276475"/>
            <a:ext cx="3733800" cy="2743200"/>
          </a:xfrm>
        </p:spPr>
        <p:txBody>
          <a:bodyPr/>
          <a:lstStyle/>
          <a:p>
            <a:pPr>
              <a:lnSpc>
                <a:spcPct val="80000"/>
              </a:lnSpc>
            </a:pPr>
            <a:r>
              <a:rPr lang="en-US" altLang="hu-HU" sz="2400"/>
              <a:t>Very sensitive to moisture and is therefore used to monitor vegetation water stress and soil moisture. </a:t>
            </a:r>
          </a:p>
          <a:p>
            <a:pPr>
              <a:lnSpc>
                <a:spcPct val="80000"/>
              </a:lnSpc>
            </a:pPr>
            <a:r>
              <a:rPr lang="en-US" altLang="hu-HU" sz="2400"/>
              <a:t>Useful to differentiate between clouds and snow</a:t>
            </a:r>
            <a:endParaRPr lang="en-US" altLang="hu-HU" sz="1800"/>
          </a:p>
        </p:txBody>
      </p:sp>
      <p:pic>
        <p:nvPicPr>
          <p:cNvPr id="137220" name="Picture 4" descr="figure2_Band5"/>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572000" y="1752600"/>
            <a:ext cx="4114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9412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0"/>
            <a:ext cx="9144000" cy="990600"/>
          </a:xfrm>
        </p:spPr>
        <p:txBody>
          <a:bodyPr/>
          <a:lstStyle/>
          <a:p>
            <a:r>
              <a:rPr lang="en-US" altLang="hu-HU" sz="2000" dirty="0">
                <a:solidFill>
                  <a:schemeClr val="tx1"/>
                </a:solidFill>
              </a:rPr>
              <a:t>Landsat ETM+ band 6 (10.40-12.50 µm, thermal infrared)</a:t>
            </a:r>
          </a:p>
        </p:txBody>
      </p:sp>
      <p:sp>
        <p:nvSpPr>
          <p:cNvPr id="138243" name="Rectangle 3"/>
          <p:cNvSpPr>
            <a:spLocks noGrp="1" noChangeArrowheads="1"/>
          </p:cNvSpPr>
          <p:nvPr>
            <p:ph type="body" sz="half" idx="1"/>
          </p:nvPr>
        </p:nvSpPr>
        <p:spPr>
          <a:xfrm>
            <a:off x="395288" y="1916113"/>
            <a:ext cx="4038600" cy="3557587"/>
          </a:xfrm>
        </p:spPr>
        <p:txBody>
          <a:bodyPr/>
          <a:lstStyle/>
          <a:p>
            <a:pPr>
              <a:lnSpc>
                <a:spcPct val="80000"/>
              </a:lnSpc>
            </a:pPr>
            <a:r>
              <a:rPr lang="en-US" altLang="hu-HU" sz="2400"/>
              <a:t>Measures surface temperature. </a:t>
            </a:r>
          </a:p>
          <a:p>
            <a:pPr>
              <a:lnSpc>
                <a:spcPct val="80000"/>
              </a:lnSpc>
            </a:pPr>
            <a:r>
              <a:rPr lang="en-US" altLang="hu-HU" sz="2400"/>
              <a:t>Geological applications </a:t>
            </a:r>
          </a:p>
          <a:p>
            <a:pPr>
              <a:lnSpc>
                <a:spcPct val="80000"/>
              </a:lnSpc>
            </a:pPr>
            <a:r>
              <a:rPr lang="en-US" altLang="hu-HU" sz="2400"/>
              <a:t>Differentiate clouds from bright soils since clouds tend to be very cold</a:t>
            </a:r>
          </a:p>
          <a:p>
            <a:pPr>
              <a:lnSpc>
                <a:spcPct val="80000"/>
              </a:lnSpc>
            </a:pPr>
            <a:r>
              <a:rPr lang="en-US" altLang="hu-HU" sz="2400"/>
              <a:t>The resolution is twice as course as the other bands (60 m instead of 30 m) </a:t>
            </a:r>
          </a:p>
        </p:txBody>
      </p:sp>
      <p:sp>
        <p:nvSpPr>
          <p:cNvPr id="138244" name="Rectangle 4"/>
          <p:cNvSpPr>
            <a:spLocks noGrp="1" noChangeArrowheads="1"/>
          </p:cNvSpPr>
          <p:nvPr>
            <p:ph sz="half" idx="2"/>
          </p:nvPr>
        </p:nvSpPr>
        <p:spPr/>
        <p:txBody>
          <a:bodyPr/>
          <a:lstStyle/>
          <a:p>
            <a:endParaRPr lang="hu-HU" altLang="hu-HU" sz="2800"/>
          </a:p>
        </p:txBody>
      </p:sp>
      <p:pic>
        <p:nvPicPr>
          <p:cNvPr id="138245" name="Picture 5" descr="figure2_Band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981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24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9600" cy="1066800"/>
          </a:xfrm>
        </p:spPr>
        <p:txBody>
          <a:bodyPr/>
          <a:lstStyle/>
          <a:p>
            <a:r>
              <a:rPr lang="en-US" altLang="hu-HU" sz="2000" dirty="0">
                <a:solidFill>
                  <a:schemeClr val="tx1"/>
                </a:solidFill>
              </a:rPr>
              <a:t>Landsat ETM+ band 7 (2.08-2.35 µm mid-infrared)</a:t>
            </a:r>
          </a:p>
        </p:txBody>
      </p:sp>
      <p:sp>
        <p:nvSpPr>
          <p:cNvPr id="139267" name="Rectangle 3"/>
          <p:cNvSpPr>
            <a:spLocks noGrp="1" noChangeArrowheads="1"/>
          </p:cNvSpPr>
          <p:nvPr>
            <p:ph type="body" sz="half" idx="1"/>
          </p:nvPr>
        </p:nvSpPr>
        <p:spPr/>
        <p:txBody>
          <a:bodyPr/>
          <a:lstStyle/>
          <a:p>
            <a:pPr>
              <a:lnSpc>
                <a:spcPct val="80000"/>
              </a:lnSpc>
            </a:pPr>
            <a:r>
              <a:rPr lang="en-US" altLang="hu-HU" sz="2400"/>
              <a:t>Can detect high surface temperatures</a:t>
            </a:r>
          </a:p>
          <a:p>
            <a:pPr>
              <a:lnSpc>
                <a:spcPct val="80000"/>
              </a:lnSpc>
            </a:pPr>
            <a:r>
              <a:rPr lang="en-US" altLang="hu-HU" sz="2400"/>
              <a:t>Also used for vegetation moisture although generally band 5 is generally preferred for that application</a:t>
            </a:r>
          </a:p>
          <a:p>
            <a:pPr>
              <a:lnSpc>
                <a:spcPct val="80000"/>
              </a:lnSpc>
            </a:pPr>
            <a:r>
              <a:rPr lang="en-US" altLang="hu-HU" sz="2400"/>
              <a:t>Commonly used in geology</a:t>
            </a:r>
          </a:p>
        </p:txBody>
      </p:sp>
      <p:sp>
        <p:nvSpPr>
          <p:cNvPr id="139268" name="Rectangle 4"/>
          <p:cNvSpPr>
            <a:spLocks noGrp="1" noChangeArrowheads="1"/>
          </p:cNvSpPr>
          <p:nvPr>
            <p:ph sz="half" idx="2"/>
          </p:nvPr>
        </p:nvSpPr>
        <p:spPr/>
        <p:txBody>
          <a:bodyPr/>
          <a:lstStyle/>
          <a:p>
            <a:endParaRPr lang="hu-HU" altLang="hu-HU" sz="2800"/>
          </a:p>
        </p:txBody>
      </p:sp>
      <p:pic>
        <p:nvPicPr>
          <p:cNvPr id="139269" name="Picture 5" descr="figure2_Band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981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8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4_Bands3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p:nvSpPr>
        <p:spPr bwMode="auto">
          <a:xfrm>
            <a:off x="152400" y="457200"/>
            <a:ext cx="43434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65000"/>
              <a:buFont typeface="Wingdings" pitchFamily="2" charset="2"/>
              <a:buNone/>
            </a:pPr>
            <a:r>
              <a:rPr lang="en-US" altLang="hu-HU" sz="2400">
                <a:effectLst>
                  <a:outerShdw blurRad="38100" dist="38100" dir="2700000" algn="tl">
                    <a:srgbClr val="FFFFFF"/>
                  </a:outerShdw>
                </a:effectLst>
                <a:latin typeface="Tahoma" pitchFamily="34" charset="0"/>
              </a:rPr>
              <a:t>Landsat ETM+ bands 3,2,1 – Penetrates shallow water and shows submerged shelf, water turbidity</a:t>
            </a:r>
          </a:p>
          <a:p>
            <a:pPr eaLnBrk="0" hangingPunct="0">
              <a:spcBef>
                <a:spcPct val="50000"/>
              </a:spcBef>
            </a:pPr>
            <a:endParaRPr lang="en-US" altLang="hu-HU" sz="2400">
              <a:latin typeface="Tahoma" pitchFamily="34" charset="0"/>
            </a:endParaRPr>
          </a:p>
        </p:txBody>
      </p:sp>
      <p:pic>
        <p:nvPicPr>
          <p:cNvPr id="140292" name="Picture 4" descr="Figure4_Bands4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057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40293" name="Rectangle 5"/>
          <p:cNvSpPr>
            <a:spLocks noChangeArrowheads="1"/>
          </p:cNvSpPr>
          <p:nvPr/>
        </p:nvSpPr>
        <p:spPr bwMode="auto">
          <a:xfrm>
            <a:off x="4724400" y="3810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hu-HU" sz="2400">
                <a:effectLst>
                  <a:outerShdw blurRad="38100" dist="38100" dir="2700000" algn="tl">
                    <a:srgbClr val="FFFFFF"/>
                  </a:outerShdw>
                </a:effectLst>
                <a:latin typeface="Tahoma" pitchFamily="34" charset="0"/>
              </a:rPr>
              <a:t>Landsat ETM+ bands 4,3,2 – Peak chlorophyll, land/water boundary, urban areas</a:t>
            </a:r>
          </a:p>
        </p:txBody>
      </p:sp>
    </p:spTree>
    <p:extLst>
      <p:ext uri="{BB962C8B-B14F-4D97-AF65-F5344CB8AC3E}">
        <p14:creationId xmlns:p14="http://schemas.microsoft.com/office/powerpoint/2010/main" val="254077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4_Bands45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41315" name="Rectangle 3"/>
          <p:cNvSpPr>
            <a:spLocks noChangeArrowheads="1"/>
          </p:cNvSpPr>
          <p:nvPr/>
        </p:nvSpPr>
        <p:spPr bwMode="auto">
          <a:xfrm>
            <a:off x="152400" y="381000"/>
            <a:ext cx="434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hu-HU" sz="2400">
                <a:effectLst>
                  <a:outerShdw blurRad="38100" dist="38100" dir="2700000" algn="tl">
                    <a:srgbClr val="FFFFFF"/>
                  </a:outerShdw>
                </a:effectLst>
                <a:latin typeface="Tahoma" pitchFamily="34" charset="0"/>
              </a:rPr>
              <a:t>Landsat ETM+ bands 4,5,3 – Land/water boundary, Vegetation type and condition, soil moisture</a:t>
            </a:r>
          </a:p>
        </p:txBody>
      </p:sp>
      <p:pic>
        <p:nvPicPr>
          <p:cNvPr id="141316" name="Picture 4" descr="Figure4_Bands7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057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4648200" y="381000"/>
            <a:ext cx="4343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65000"/>
              <a:buFont typeface="Wingdings" pitchFamily="2" charset="2"/>
              <a:buNone/>
            </a:pPr>
            <a:r>
              <a:rPr lang="en-US" altLang="hu-HU" sz="2400">
                <a:effectLst>
                  <a:outerShdw blurRad="38100" dist="38100" dir="2700000" algn="tl">
                    <a:srgbClr val="FFFFFF"/>
                  </a:outerShdw>
                </a:effectLst>
                <a:latin typeface="Tahoma" pitchFamily="34" charset="0"/>
              </a:rPr>
              <a:t>Landsat ETM+ bands 7,4,2 – Moisture content in vegetation and soils, geological mapping, vegetation mapping</a:t>
            </a:r>
          </a:p>
        </p:txBody>
      </p:sp>
    </p:spTree>
    <p:extLst>
      <p:ext uri="{BB962C8B-B14F-4D97-AF65-F5344CB8AC3E}">
        <p14:creationId xmlns:p14="http://schemas.microsoft.com/office/powerpoint/2010/main" val="2044353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Kép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5350" y="1314450"/>
            <a:ext cx="7592537" cy="42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903390" y="548680"/>
            <a:ext cx="5620866" cy="923330"/>
          </a:xfrm>
          <a:prstGeom prst="rect">
            <a:avLst/>
          </a:prstGeom>
          <a:noFill/>
        </p:spPr>
        <p:txBody>
          <a:bodyPr wrap="square" rtlCol="0">
            <a:spAutoFit/>
          </a:bodyPr>
          <a:lstStyle/>
          <a:p>
            <a:r>
              <a:rPr lang="hu-HU" dirty="0" smtClean="0"/>
              <a:t>Letölthető: </a:t>
            </a:r>
            <a:r>
              <a:rPr lang="hu-HU" b="1" u="sng" dirty="0">
                <a:hlinkClick r:id="rId3"/>
              </a:rPr>
              <a:t>http</a:t>
            </a:r>
            <a:r>
              <a:rPr lang="hu-HU" b="1" u="sng" dirty="0" smtClean="0">
                <a:hlinkClick r:id="rId3"/>
              </a:rPr>
              <a:t>://</a:t>
            </a:r>
            <a:r>
              <a:rPr lang="hu-HU" dirty="0" smtClean="0">
                <a:hlinkClick r:id="rId3"/>
              </a:rPr>
              <a:t>earthexplorer.usgs.gov</a:t>
            </a:r>
            <a:endParaRPr lang="hu-HU" dirty="0" smtClean="0"/>
          </a:p>
          <a:p>
            <a:r>
              <a:rPr lang="hu-HU" b="1" u="sng" dirty="0" smtClean="0">
                <a:hlinkClick r:id="rId4"/>
              </a:rPr>
              <a:t>                  http</a:t>
            </a:r>
            <a:r>
              <a:rPr lang="hu-HU" b="1" u="sng" dirty="0">
                <a:hlinkClick r:id="rId4"/>
              </a:rPr>
              <a:t>://glovis.usgs.gov/index.shtml</a:t>
            </a:r>
            <a:endParaRPr lang="hu-HU" dirty="0"/>
          </a:p>
          <a:p>
            <a:endParaRPr lang="hu-HU" dirty="0"/>
          </a:p>
        </p:txBody>
      </p:sp>
    </p:spTree>
    <p:extLst>
      <p:ext uri="{BB962C8B-B14F-4D97-AF65-F5344CB8AC3E}">
        <p14:creationId xmlns:p14="http://schemas.microsoft.com/office/powerpoint/2010/main" val="836307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Kép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928" y="1066182"/>
            <a:ext cx="8712968" cy="490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654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323850" y="404813"/>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dirty="0"/>
              <a:t>CORINE 100 </a:t>
            </a:r>
            <a:r>
              <a:rPr lang="hu-HU" altLang="hu-HU" sz="2400" b="1" dirty="0" err="1"/>
              <a:t>Land</a:t>
            </a:r>
            <a:r>
              <a:rPr lang="hu-HU" altLang="hu-HU" sz="2400" b="1" dirty="0"/>
              <a:t> </a:t>
            </a:r>
            <a:r>
              <a:rPr lang="hu-HU" altLang="hu-HU" sz="2400" b="1" dirty="0" err="1"/>
              <a:t>Cover</a:t>
            </a:r>
            <a:r>
              <a:rPr lang="hu-HU" altLang="hu-HU" sz="2400" b="1" dirty="0"/>
              <a:t> </a:t>
            </a:r>
          </a:p>
        </p:txBody>
      </p:sp>
      <p:sp>
        <p:nvSpPr>
          <p:cNvPr id="272387" name="Rectangle 3"/>
          <p:cNvSpPr>
            <a:spLocks noChangeArrowheads="1"/>
          </p:cNvSpPr>
          <p:nvPr/>
        </p:nvSpPr>
        <p:spPr bwMode="auto">
          <a:xfrm>
            <a:off x="179388" y="1507665"/>
            <a:ext cx="8569325" cy="437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30000"/>
              </a:lnSpc>
            </a:pPr>
            <a:r>
              <a:rPr lang="hu-HU" altLang="hu-HU" dirty="0"/>
              <a:t>A CORINE 100 </a:t>
            </a:r>
            <a:r>
              <a:rPr lang="hu-HU" altLang="hu-HU" dirty="0" err="1"/>
              <a:t>Land</a:t>
            </a:r>
            <a:r>
              <a:rPr lang="hu-HU" altLang="hu-HU" dirty="0"/>
              <a:t> </a:t>
            </a:r>
            <a:r>
              <a:rPr lang="hu-HU" altLang="hu-HU" dirty="0" err="1"/>
              <a:t>Cover</a:t>
            </a:r>
            <a:r>
              <a:rPr lang="hu-HU" altLang="hu-HU" dirty="0"/>
              <a:t> (felszínborítás) adatbázis magyarországi létrehozását a Phare Regionális Környezeti Program finanszírozta 1993 és 1996 között. A térképezéshez az 1990 és 1992 között készült </a:t>
            </a:r>
            <a:r>
              <a:rPr lang="hu-HU" altLang="hu-HU" dirty="0" err="1"/>
              <a:t>Landsat</a:t>
            </a:r>
            <a:r>
              <a:rPr lang="hu-HU" altLang="hu-HU" dirty="0"/>
              <a:t> TM űrfelvételeit használták. Az </a:t>
            </a:r>
            <a:r>
              <a:rPr lang="hu-HU" altLang="hu-HU" dirty="0" err="1"/>
              <a:t>űrfotótérképek</a:t>
            </a:r>
            <a:r>
              <a:rPr lang="hu-HU" altLang="hu-HU" dirty="0"/>
              <a:t> méretaránya 1:100000, értékelésük pedig vizuális fotóinterpretációval történt. Az interpretációt az interpretációs fólia </a:t>
            </a:r>
            <a:r>
              <a:rPr lang="hu-HU" altLang="hu-HU" dirty="0" err="1"/>
              <a:t>szkennelésével</a:t>
            </a:r>
            <a:r>
              <a:rPr lang="hu-HU" altLang="hu-HU" dirty="0"/>
              <a:t> és az azt követő </a:t>
            </a:r>
            <a:r>
              <a:rPr lang="hu-HU" altLang="hu-HU" dirty="0" err="1"/>
              <a:t>vektorizálással</a:t>
            </a:r>
            <a:r>
              <a:rPr lang="hu-HU" altLang="hu-HU" dirty="0"/>
              <a:t> digitalizálták. Az ellenőrzés számítógépes segédlettel készült úgy, hogy a digitalizált fotóinterpretációt rávetítették az interpretáció során használt űrfelvételre. A tematikus pontosság növelése érdekében eltérő időpontban készült űrfelvételeket is használtak. Segédadatként térképek és </a:t>
            </a:r>
            <a:r>
              <a:rPr lang="hu-HU" altLang="hu-HU" dirty="0" err="1"/>
              <a:t>légifotók</a:t>
            </a:r>
            <a:r>
              <a:rPr lang="hu-HU" altLang="hu-HU" dirty="0"/>
              <a:t> is felhasználásra kerültek. Az ilyen módon észlelt tematikus és geometriai hibák korrigálása képernyős digitalizálással történt</a:t>
            </a:r>
          </a:p>
        </p:txBody>
      </p:sp>
    </p:spTree>
    <p:extLst>
      <p:ext uri="{BB962C8B-B14F-4D97-AF65-F5344CB8AC3E}">
        <p14:creationId xmlns:p14="http://schemas.microsoft.com/office/powerpoint/2010/main" val="282670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39750" y="765175"/>
            <a:ext cx="8229600" cy="4525963"/>
          </a:xfrm>
        </p:spPr>
        <p:txBody>
          <a:bodyPr>
            <a:normAutofit/>
          </a:bodyPr>
          <a:lstStyle/>
          <a:p>
            <a:pPr fontAlgn="auto">
              <a:spcAft>
                <a:spcPts val="0"/>
              </a:spcAft>
              <a:buFont typeface="Wingdings 2"/>
              <a:buChar char=""/>
              <a:defRPr/>
            </a:pPr>
            <a:r>
              <a:rPr lang="hu-HU" dirty="0" smtClean="0"/>
              <a:t>a felvételezés legjobb időpontja kora tavasz vagy késő ősz, amikor a talaj felszíne növényzetmentes</a:t>
            </a:r>
          </a:p>
          <a:p>
            <a:pPr fontAlgn="auto">
              <a:spcAft>
                <a:spcPts val="0"/>
              </a:spcAft>
              <a:buFont typeface="Wingdings 2"/>
              <a:buChar char=""/>
              <a:defRPr/>
            </a:pPr>
            <a:r>
              <a:rPr lang="hu-HU" dirty="0" smtClean="0"/>
              <a:t>a vegetációs időszakban készült felvételek esetében a növényzet indikátorként szolgálhat a talaj állapotának felmérésében</a:t>
            </a:r>
          </a:p>
          <a:p>
            <a:pPr fontAlgn="auto">
              <a:spcAft>
                <a:spcPts val="0"/>
              </a:spcAft>
              <a:buFont typeface="Wingdings 2"/>
              <a:buChar char=""/>
              <a:defRPr/>
            </a:pPr>
            <a:r>
              <a:rPr lang="hu-HU" dirty="0" smtClean="0"/>
              <a:t>a </a:t>
            </a:r>
            <a:r>
              <a:rPr lang="hu-HU" dirty="0" err="1" smtClean="0"/>
              <a:t>talajdegradáció</a:t>
            </a:r>
            <a:r>
              <a:rPr lang="hu-HU" dirty="0" smtClean="0"/>
              <a:t> vagy a minőség javulása a talaj biológiai és fizikai tulajdonságainak változásával jár, ami a talaj spektrális tulajdonságok módosulását jelenti</a:t>
            </a:r>
            <a:endParaRPr lang="hu-HU" dirty="0"/>
          </a:p>
        </p:txBody>
      </p:sp>
    </p:spTree>
    <p:extLst>
      <p:ext uri="{BB962C8B-B14F-4D97-AF65-F5344CB8AC3E}">
        <p14:creationId xmlns:p14="http://schemas.microsoft.com/office/powerpoint/2010/main" val="2252702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323850" y="404813"/>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CORINE 100 Land Cover </a:t>
            </a:r>
          </a:p>
        </p:txBody>
      </p:sp>
      <p:sp>
        <p:nvSpPr>
          <p:cNvPr id="251908" name="Rectangle 4"/>
          <p:cNvSpPr>
            <a:spLocks noChangeArrowheads="1"/>
          </p:cNvSpPr>
          <p:nvPr/>
        </p:nvSpPr>
        <p:spPr bwMode="auto">
          <a:xfrm>
            <a:off x="395288" y="1412875"/>
            <a:ext cx="849788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charset="0"/>
              </a:defRPr>
            </a:lvl1pPr>
            <a:lvl2pPr>
              <a:tabLst>
                <a:tab pos="457200" algn="l"/>
              </a:tabLst>
              <a:defRPr>
                <a:solidFill>
                  <a:schemeClr val="tx1"/>
                </a:solidFill>
                <a:latin typeface="Arial" charset="0"/>
              </a:defRPr>
            </a:lvl2pPr>
            <a:lvl3pPr>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r>
              <a:rPr lang="hu-HU" altLang="hu-HU" sz="2000"/>
              <a:t>A digitális adatbázis kategóriái adatait öt nagyobb csoportba rendezhető:</a:t>
            </a:r>
          </a:p>
          <a:p>
            <a:endParaRPr lang="en-US" altLang="hu-HU" sz="2000"/>
          </a:p>
          <a:p>
            <a:pPr>
              <a:buFontTx/>
              <a:buChar char="•"/>
            </a:pPr>
            <a:r>
              <a:rPr lang="hu-HU" altLang="hu-HU" sz="2000"/>
              <a:t> mesterséges felszínek</a:t>
            </a:r>
            <a:endParaRPr lang="en-US" altLang="hu-HU" sz="2000"/>
          </a:p>
          <a:p>
            <a:pPr>
              <a:buFontTx/>
              <a:buChar char="•"/>
            </a:pPr>
            <a:r>
              <a:rPr lang="hu-HU" altLang="hu-HU" sz="2000"/>
              <a:t> mezőgazdasági területek</a:t>
            </a:r>
            <a:endParaRPr lang="en-US" altLang="hu-HU" sz="2000"/>
          </a:p>
          <a:p>
            <a:pPr>
              <a:buFontTx/>
              <a:buChar char="•"/>
            </a:pPr>
            <a:r>
              <a:rPr lang="hu-HU" altLang="hu-HU" sz="2000"/>
              <a:t> erdők és természetközeli területek</a:t>
            </a:r>
            <a:endParaRPr lang="en-US" altLang="hu-HU" sz="2000"/>
          </a:p>
          <a:p>
            <a:pPr>
              <a:buFontTx/>
              <a:buChar char="•"/>
            </a:pPr>
            <a:r>
              <a:rPr lang="hu-HU" altLang="hu-HU" sz="2000"/>
              <a:t> vizenyős területek</a:t>
            </a:r>
            <a:endParaRPr lang="en-US" altLang="hu-HU" sz="2000"/>
          </a:p>
          <a:p>
            <a:pPr>
              <a:buFontTx/>
              <a:buChar char="•"/>
            </a:pPr>
            <a:r>
              <a:rPr lang="hu-HU" altLang="hu-HU" sz="2000"/>
              <a:t> vizek</a:t>
            </a:r>
          </a:p>
          <a:p>
            <a:endParaRPr lang="hu-HU" altLang="hu-HU" sz="2000"/>
          </a:p>
          <a:p>
            <a:r>
              <a:rPr lang="hu-HU" altLang="hu-HU" sz="2000"/>
              <a:t>Az eredmények raszteres és vektoros, illetve papír és digitális formában is megrendelhetőek. Az 1:100000 méretarányból kifolyólag a legkisebb térképezett objektum mérete 25 hektár, a minimális térképezett vonalas elem szélessége pedig 100 méter. A térképek Egységes Országos Vetületi rendszerben érhetők el. A poligonok kódolása három jegyű CORINE kóddal történt, a kategóriarendszer (összesen 44 kategória létezik) </a:t>
            </a:r>
          </a:p>
        </p:txBody>
      </p:sp>
    </p:spTree>
    <p:extLst>
      <p:ext uri="{BB962C8B-B14F-4D97-AF65-F5344CB8AC3E}">
        <p14:creationId xmlns:p14="http://schemas.microsoft.com/office/powerpoint/2010/main" val="1367979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323850" y="217914"/>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dirty="0"/>
              <a:t>CORINE 100 </a:t>
            </a:r>
            <a:r>
              <a:rPr lang="hu-HU" altLang="hu-HU" sz="2400" b="1" dirty="0" err="1"/>
              <a:t>Land</a:t>
            </a:r>
            <a:r>
              <a:rPr lang="hu-HU" altLang="hu-HU" sz="2400" b="1" dirty="0"/>
              <a:t> </a:t>
            </a:r>
            <a:r>
              <a:rPr lang="hu-HU" altLang="hu-HU" sz="2400" b="1" dirty="0" err="1"/>
              <a:t>Cover</a:t>
            </a:r>
            <a:endParaRPr lang="hu-HU" altLang="hu-HU" sz="2400" b="1" dirty="0"/>
          </a:p>
          <a:p>
            <a:pPr algn="ctr"/>
            <a:r>
              <a:rPr lang="hu-HU" altLang="hu-HU" sz="2400" b="1" dirty="0"/>
              <a:t>(kategóriák) </a:t>
            </a:r>
          </a:p>
        </p:txBody>
      </p:sp>
      <p:sp>
        <p:nvSpPr>
          <p:cNvPr id="256004" name="Rectangle 4"/>
          <p:cNvSpPr>
            <a:spLocks noChangeArrowheads="1"/>
          </p:cNvSpPr>
          <p:nvPr/>
        </p:nvSpPr>
        <p:spPr bwMode="auto">
          <a:xfrm>
            <a:off x="468313" y="1393855"/>
            <a:ext cx="60452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charset="0"/>
              </a:defRPr>
            </a:lvl1pPr>
            <a:lvl2pPr>
              <a:tabLst>
                <a:tab pos="457200" algn="l"/>
              </a:tabLst>
              <a:defRPr>
                <a:solidFill>
                  <a:schemeClr val="tx1"/>
                </a:solidFill>
                <a:latin typeface="Arial" charset="0"/>
              </a:defRPr>
            </a:lvl2pPr>
            <a:lvl3pPr>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r>
              <a:rPr lang="hu-HU" altLang="hu-HU" b="1" dirty="0"/>
              <a:t>Mesterséges felszínek</a:t>
            </a:r>
            <a:endParaRPr lang="hu-HU" altLang="hu-HU" dirty="0"/>
          </a:p>
          <a:p>
            <a:r>
              <a:rPr lang="hu-HU" altLang="hu-HU" dirty="0"/>
              <a:t>1.1. Lakott területek</a:t>
            </a:r>
          </a:p>
          <a:p>
            <a:r>
              <a:rPr lang="hu-HU" altLang="hu-HU" dirty="0"/>
              <a:t>	1.1.1. Összefüggő település szerkezet</a:t>
            </a:r>
          </a:p>
          <a:p>
            <a:r>
              <a:rPr lang="hu-HU" altLang="hu-HU" dirty="0"/>
              <a:t>	1.1.2. Nem összefüggő település szerkezet</a:t>
            </a:r>
          </a:p>
          <a:p>
            <a:r>
              <a:rPr lang="hu-HU" altLang="hu-HU" dirty="0"/>
              <a:t>1.2. Ipari, kereskedelmi területek, közlekedési hálózat</a:t>
            </a:r>
          </a:p>
          <a:p>
            <a:r>
              <a:rPr lang="hu-HU" altLang="hu-HU" dirty="0"/>
              <a:t>	1.2.1. Ipari vagy kereskedelmi területek</a:t>
            </a:r>
          </a:p>
          <a:p>
            <a:r>
              <a:rPr lang="hu-HU" altLang="hu-HU" dirty="0"/>
              <a:t>	1.2.2. Út- és vasúthálózat és csatlakozó területek</a:t>
            </a:r>
          </a:p>
          <a:p>
            <a:r>
              <a:rPr lang="hu-HU" altLang="hu-HU" dirty="0"/>
              <a:t>	1.2.3. Kikötők</a:t>
            </a:r>
          </a:p>
          <a:p>
            <a:r>
              <a:rPr lang="hu-HU" altLang="hu-HU" dirty="0"/>
              <a:t>	1.2.4. Repülőterek</a:t>
            </a:r>
          </a:p>
          <a:p>
            <a:r>
              <a:rPr lang="hu-HU" altLang="hu-HU" dirty="0"/>
              <a:t>1.3. Bányák, lerakóhelyek és építési munkahelyek</a:t>
            </a:r>
          </a:p>
          <a:p>
            <a:r>
              <a:rPr lang="hu-HU" altLang="hu-HU" dirty="0"/>
              <a:t>	1.3.1. Nyersanyag kitermelés</a:t>
            </a:r>
          </a:p>
          <a:p>
            <a:r>
              <a:rPr lang="hu-HU" altLang="hu-HU" dirty="0"/>
              <a:t>	1.3.2. Lerakóhelyek (meddőhányók)</a:t>
            </a:r>
          </a:p>
          <a:p>
            <a:r>
              <a:rPr lang="hu-HU" altLang="hu-HU" dirty="0"/>
              <a:t>	1.3.3. Építési munkahelyek</a:t>
            </a:r>
          </a:p>
          <a:p>
            <a:r>
              <a:rPr lang="hu-HU" altLang="hu-HU" dirty="0"/>
              <a:t>	1.4. Mesterséges, nem mezőgazdasági zöldterületek</a:t>
            </a:r>
          </a:p>
          <a:p>
            <a:r>
              <a:rPr lang="hu-HU" altLang="hu-HU" dirty="0"/>
              <a:t>	1.4.1. Városi zöldterületek</a:t>
            </a:r>
          </a:p>
          <a:p>
            <a:r>
              <a:rPr lang="hu-HU" altLang="hu-HU" dirty="0"/>
              <a:t>	1.4.2. Sport- és szabadidő- létesítmények</a:t>
            </a:r>
          </a:p>
        </p:txBody>
      </p:sp>
    </p:spTree>
    <p:extLst>
      <p:ext uri="{BB962C8B-B14F-4D97-AF65-F5344CB8AC3E}">
        <p14:creationId xmlns:p14="http://schemas.microsoft.com/office/powerpoint/2010/main" val="3467693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323850" y="217914"/>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a:t>CORINE 100 Land Cover</a:t>
            </a:r>
          </a:p>
          <a:p>
            <a:pPr algn="ctr"/>
            <a:r>
              <a:rPr lang="hu-HU" altLang="hu-HU" sz="2400" b="1"/>
              <a:t>(kategóriák) </a:t>
            </a:r>
          </a:p>
        </p:txBody>
      </p:sp>
      <p:sp>
        <p:nvSpPr>
          <p:cNvPr id="258052" name="Rectangle 4"/>
          <p:cNvSpPr>
            <a:spLocks noChangeArrowheads="1"/>
          </p:cNvSpPr>
          <p:nvPr/>
        </p:nvSpPr>
        <p:spPr bwMode="auto">
          <a:xfrm>
            <a:off x="539750" y="1412875"/>
            <a:ext cx="7662863"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charset="0"/>
              </a:defRPr>
            </a:lvl1pPr>
            <a:lvl2pPr>
              <a:tabLst>
                <a:tab pos="228600" algn="l"/>
              </a:tabLst>
              <a:defRPr>
                <a:solidFill>
                  <a:schemeClr val="tx1"/>
                </a:solidFill>
                <a:latin typeface="Arial" charset="0"/>
              </a:defRPr>
            </a:lvl2pPr>
            <a:lvl3pPr>
              <a:tabLst>
                <a:tab pos="228600" algn="l"/>
              </a:tabLst>
              <a:defRPr>
                <a:solidFill>
                  <a:schemeClr val="tx1"/>
                </a:solidFill>
                <a:latin typeface="Arial" charset="0"/>
              </a:defRPr>
            </a:lvl3pPr>
            <a:lvl4pPr>
              <a:tabLst>
                <a:tab pos="228600" algn="l"/>
              </a:tabLst>
              <a:defRPr>
                <a:solidFill>
                  <a:schemeClr val="tx1"/>
                </a:solidFill>
                <a:latin typeface="Arial" charset="0"/>
              </a:defRPr>
            </a:lvl4pPr>
            <a:lvl5pPr>
              <a:tabLst>
                <a:tab pos="228600" algn="l"/>
              </a:tabLst>
              <a:defRPr>
                <a:solidFill>
                  <a:schemeClr val="tx1"/>
                </a:solidFill>
                <a:latin typeface="Arial" charset="0"/>
              </a:defRPr>
            </a:lvl5pPr>
            <a:lvl6pPr fontAlgn="base">
              <a:spcBef>
                <a:spcPct val="0"/>
              </a:spcBef>
              <a:spcAft>
                <a:spcPct val="0"/>
              </a:spcAft>
              <a:tabLst>
                <a:tab pos="228600" algn="l"/>
              </a:tabLst>
              <a:defRPr>
                <a:solidFill>
                  <a:schemeClr val="tx1"/>
                </a:solidFill>
                <a:latin typeface="Arial" charset="0"/>
              </a:defRPr>
            </a:lvl6pPr>
            <a:lvl7pPr fontAlgn="base">
              <a:spcBef>
                <a:spcPct val="0"/>
              </a:spcBef>
              <a:spcAft>
                <a:spcPct val="0"/>
              </a:spcAft>
              <a:tabLst>
                <a:tab pos="228600" algn="l"/>
              </a:tabLst>
              <a:defRPr>
                <a:solidFill>
                  <a:schemeClr val="tx1"/>
                </a:solidFill>
                <a:latin typeface="Arial" charset="0"/>
              </a:defRPr>
            </a:lvl7pPr>
            <a:lvl8pPr fontAlgn="base">
              <a:spcBef>
                <a:spcPct val="0"/>
              </a:spcBef>
              <a:spcAft>
                <a:spcPct val="0"/>
              </a:spcAft>
              <a:tabLst>
                <a:tab pos="228600" algn="l"/>
              </a:tabLst>
              <a:defRPr>
                <a:solidFill>
                  <a:schemeClr val="tx1"/>
                </a:solidFill>
                <a:latin typeface="Arial" charset="0"/>
              </a:defRPr>
            </a:lvl8pPr>
            <a:lvl9pPr fontAlgn="base">
              <a:spcBef>
                <a:spcPct val="0"/>
              </a:spcBef>
              <a:spcAft>
                <a:spcPct val="0"/>
              </a:spcAft>
              <a:tabLst>
                <a:tab pos="228600" algn="l"/>
              </a:tabLst>
              <a:defRPr>
                <a:solidFill>
                  <a:schemeClr val="tx1"/>
                </a:solidFill>
                <a:latin typeface="Arial" charset="0"/>
              </a:defRPr>
            </a:lvl9pPr>
          </a:lstStyle>
          <a:p>
            <a:r>
              <a:rPr lang="hu-HU" altLang="hu-HU" b="1" dirty="0"/>
              <a:t>Mezőgazdasági területek</a:t>
            </a:r>
            <a:endParaRPr lang="hu-HU" altLang="hu-HU" dirty="0"/>
          </a:p>
          <a:p>
            <a:r>
              <a:rPr lang="hu-HU" altLang="hu-HU" dirty="0"/>
              <a:t>2.1. Szántóföldek</a:t>
            </a:r>
          </a:p>
          <a:p>
            <a:r>
              <a:rPr lang="hu-HU" altLang="hu-HU" dirty="0"/>
              <a:t>	2.1.1. Nem-öntözött szántóföldek </a:t>
            </a:r>
          </a:p>
          <a:p>
            <a:r>
              <a:rPr lang="hu-HU" altLang="hu-HU" dirty="0"/>
              <a:t>	2.1.3. Rizs földek</a:t>
            </a:r>
          </a:p>
          <a:p>
            <a:r>
              <a:rPr lang="hu-HU" altLang="hu-HU" dirty="0"/>
              <a:t>2.2. Állandó növényi kultúrák</a:t>
            </a:r>
          </a:p>
          <a:p>
            <a:r>
              <a:rPr lang="hu-HU" altLang="hu-HU" dirty="0"/>
              <a:t>	2.2.1. Szőlők</a:t>
            </a:r>
          </a:p>
          <a:p>
            <a:r>
              <a:rPr lang="hu-HU" altLang="hu-HU" dirty="0"/>
              <a:t>	2.2.2. Gyümölcsösök, bogyósok</a:t>
            </a:r>
          </a:p>
          <a:p>
            <a:r>
              <a:rPr lang="hu-HU" altLang="hu-HU" dirty="0"/>
              <a:t>2.3. Legelők</a:t>
            </a:r>
          </a:p>
          <a:p>
            <a:r>
              <a:rPr lang="hu-HU" altLang="hu-HU" dirty="0"/>
              <a:t>	2.3.1. Rét / legelő</a:t>
            </a:r>
          </a:p>
          <a:p>
            <a:r>
              <a:rPr lang="hu-HU" altLang="hu-HU" dirty="0"/>
              <a:t>2.4. Vegyes mezőgazdasági területek</a:t>
            </a:r>
          </a:p>
          <a:p>
            <a:r>
              <a:rPr lang="hu-HU" altLang="hu-HU" dirty="0"/>
              <a:t>	2.4.2. Komplex művelési szerkezet</a:t>
            </a:r>
          </a:p>
          <a:p>
            <a:r>
              <a:rPr lang="hu-HU" altLang="hu-HU" dirty="0"/>
              <a:t>	2.4.3. Elsődlegesen mezőgazdasági területek, jelentős természetes növényzettel</a:t>
            </a:r>
          </a:p>
        </p:txBody>
      </p:sp>
    </p:spTree>
    <p:extLst>
      <p:ext uri="{BB962C8B-B14F-4D97-AF65-F5344CB8AC3E}">
        <p14:creationId xmlns:p14="http://schemas.microsoft.com/office/powerpoint/2010/main" val="3016327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323850" y="217914"/>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dirty="0"/>
              <a:t>CORINE 100 </a:t>
            </a:r>
            <a:r>
              <a:rPr lang="hu-HU" altLang="hu-HU" sz="2400" b="1" dirty="0" err="1"/>
              <a:t>Land</a:t>
            </a:r>
            <a:r>
              <a:rPr lang="hu-HU" altLang="hu-HU" sz="2400" b="1" dirty="0"/>
              <a:t> </a:t>
            </a:r>
            <a:r>
              <a:rPr lang="hu-HU" altLang="hu-HU" sz="2400" b="1" dirty="0" err="1"/>
              <a:t>Cover</a:t>
            </a:r>
            <a:endParaRPr lang="hu-HU" altLang="hu-HU" sz="2400" b="1" dirty="0"/>
          </a:p>
          <a:p>
            <a:pPr algn="ctr"/>
            <a:r>
              <a:rPr lang="hu-HU" altLang="hu-HU" sz="2400" b="1" dirty="0"/>
              <a:t>(kategóriák) </a:t>
            </a:r>
          </a:p>
        </p:txBody>
      </p:sp>
      <p:sp>
        <p:nvSpPr>
          <p:cNvPr id="260101" name="Rectangle 5"/>
          <p:cNvSpPr>
            <a:spLocks noChangeArrowheads="1"/>
          </p:cNvSpPr>
          <p:nvPr/>
        </p:nvSpPr>
        <p:spPr bwMode="auto">
          <a:xfrm>
            <a:off x="395288" y="1265923"/>
            <a:ext cx="5981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1" dirty="0">
                <a:ea typeface="Times New Roman" pitchFamily="18" charset="0"/>
                <a:cs typeface="Tahoma" pitchFamily="34" charset="0"/>
              </a:rPr>
              <a:t>3. Erdők és félig-természetes (</a:t>
            </a:r>
            <a:r>
              <a:rPr lang="hu-HU" altLang="hu-HU" b="1" dirty="0" err="1">
                <a:ea typeface="Times New Roman" pitchFamily="18" charset="0"/>
                <a:cs typeface="Tahoma" pitchFamily="34" charset="0"/>
              </a:rPr>
              <a:t>semi-natural</a:t>
            </a:r>
            <a:r>
              <a:rPr lang="hu-HU" altLang="hu-HU" b="1" dirty="0">
                <a:ea typeface="Times New Roman" pitchFamily="18" charset="0"/>
                <a:cs typeface="Tahoma" pitchFamily="34" charset="0"/>
              </a:rPr>
              <a:t>) területek</a:t>
            </a:r>
            <a:endParaRPr lang="hu-HU" altLang="hu-HU" dirty="0">
              <a:ea typeface="Times New Roman" pitchFamily="18" charset="0"/>
              <a:cs typeface="Tahoma" pitchFamily="34" charset="0"/>
            </a:endParaRPr>
          </a:p>
          <a:p>
            <a:pPr eaLnBrk="0" hangingPunct="0"/>
            <a:endParaRPr lang="hu-HU" altLang="hu-HU" dirty="0">
              <a:ea typeface="Times New Roman" pitchFamily="18" charset="0"/>
              <a:cs typeface="Tahoma" pitchFamily="34" charset="0"/>
            </a:endParaRPr>
          </a:p>
        </p:txBody>
      </p:sp>
      <p:pic>
        <p:nvPicPr>
          <p:cNvPr id="260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4437063"/>
            <a:ext cx="3071813" cy="180975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E3E2C7"/>
                  </a:outerShdw>
                </a:effectLst>
              </a14:hiddenEffects>
            </a:ext>
          </a:extLst>
        </p:spPr>
      </p:pic>
      <p:sp>
        <p:nvSpPr>
          <p:cNvPr id="260102" name="Rectangle 6"/>
          <p:cNvSpPr>
            <a:spLocks noChangeArrowheads="1"/>
          </p:cNvSpPr>
          <p:nvPr/>
        </p:nvSpPr>
        <p:spPr bwMode="auto">
          <a:xfrm>
            <a:off x="395288" y="980728"/>
            <a:ext cx="727305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hu-HU" altLang="hu-HU" dirty="0"/>
              <a:t/>
            </a:r>
            <a:br>
              <a:rPr lang="hu-HU" altLang="hu-HU" dirty="0"/>
            </a:br>
            <a:endParaRPr lang="hu-HU" altLang="hu-HU" dirty="0"/>
          </a:p>
          <a:p>
            <a:pPr eaLnBrk="0" hangingPunct="0"/>
            <a:r>
              <a:rPr lang="hu-HU" altLang="hu-HU" dirty="0">
                <a:ea typeface="Times New Roman" pitchFamily="18" charset="0"/>
                <a:cs typeface="Tahoma" pitchFamily="34" charset="0"/>
              </a:rPr>
              <a:t>3.1. Erdők</a:t>
            </a:r>
            <a:endParaRPr lang="hu-HU" altLang="hu-HU" dirty="0"/>
          </a:p>
          <a:p>
            <a:pPr eaLnBrk="0" hangingPunct="0"/>
            <a:r>
              <a:rPr lang="hu-HU" altLang="hu-HU" dirty="0">
                <a:cs typeface="Times New Roman" pitchFamily="18" charset="0"/>
              </a:rPr>
              <a:t>	3.1.1. Lomblevelű erdők</a:t>
            </a:r>
            <a:endParaRPr lang="hu-HU" altLang="hu-HU" dirty="0"/>
          </a:p>
          <a:p>
            <a:pPr eaLnBrk="0" hangingPunct="0"/>
            <a:r>
              <a:rPr lang="hu-HU" altLang="hu-HU" dirty="0">
                <a:cs typeface="Times New Roman" pitchFamily="18" charset="0"/>
              </a:rPr>
              <a:t>	3.1.2. Tűlevelű erdők</a:t>
            </a:r>
            <a:endParaRPr lang="hu-HU" altLang="hu-HU" dirty="0"/>
          </a:p>
          <a:p>
            <a:pPr eaLnBrk="0" hangingPunct="0"/>
            <a:r>
              <a:rPr lang="hu-HU" altLang="hu-HU" dirty="0">
                <a:cs typeface="Times New Roman" pitchFamily="18" charset="0"/>
              </a:rPr>
              <a:t>	3.1.3. Vegyes erdők</a:t>
            </a:r>
            <a:endParaRPr lang="hu-HU" altLang="hu-HU" dirty="0"/>
          </a:p>
          <a:p>
            <a:pPr eaLnBrk="0" hangingPunct="0"/>
            <a:r>
              <a:rPr lang="hu-HU" altLang="hu-HU" dirty="0">
                <a:cs typeface="Times New Roman" pitchFamily="18" charset="0"/>
              </a:rPr>
              <a:t>3.2. Cserjés és/vagy lágyszárú növényzet</a:t>
            </a:r>
            <a:endParaRPr lang="hu-HU" altLang="hu-HU" dirty="0"/>
          </a:p>
          <a:p>
            <a:pPr eaLnBrk="0" hangingPunct="0"/>
            <a:r>
              <a:rPr lang="hu-HU" altLang="hu-HU" dirty="0">
                <a:cs typeface="Times New Roman" pitchFamily="18" charset="0"/>
              </a:rPr>
              <a:t>	3.2.1. Természetes gyepek, </a:t>
            </a:r>
            <a:r>
              <a:rPr lang="hu-HU" altLang="hu-HU" dirty="0" err="1">
                <a:cs typeface="Times New Roman" pitchFamily="18" charset="0"/>
              </a:rPr>
              <a:t>természetközeli</a:t>
            </a:r>
            <a:r>
              <a:rPr lang="hu-HU" altLang="hu-HU" dirty="0">
                <a:cs typeface="Times New Roman" pitchFamily="18" charset="0"/>
              </a:rPr>
              <a:t> rétek</a:t>
            </a:r>
            <a:endParaRPr lang="hu-HU" altLang="hu-HU" dirty="0"/>
          </a:p>
          <a:p>
            <a:pPr eaLnBrk="0" hangingPunct="0"/>
            <a:r>
              <a:rPr lang="hu-HU" altLang="hu-HU" dirty="0">
                <a:cs typeface="Times New Roman" pitchFamily="18" charset="0"/>
              </a:rPr>
              <a:t>	3.2.4. Átmeneti erdős-cserjés területek</a:t>
            </a:r>
            <a:endParaRPr lang="hu-HU" altLang="hu-HU" dirty="0"/>
          </a:p>
          <a:p>
            <a:pPr eaLnBrk="0" hangingPunct="0"/>
            <a:r>
              <a:rPr lang="hu-HU" altLang="hu-HU" dirty="0">
                <a:cs typeface="Times New Roman" pitchFamily="18" charset="0"/>
              </a:rPr>
              <a:t>3.3. Növényzet nélküli, vagy kevés növényzettel fedett nyílt területek</a:t>
            </a:r>
            <a:endParaRPr lang="hu-HU" altLang="hu-HU" dirty="0"/>
          </a:p>
          <a:p>
            <a:pPr eaLnBrk="0" hangingPunct="0"/>
            <a:r>
              <a:rPr lang="hu-HU" altLang="hu-HU" dirty="0">
                <a:cs typeface="Times New Roman" pitchFamily="18" charset="0"/>
              </a:rPr>
              <a:t>	3.3.3. Ritkás növényzet</a:t>
            </a:r>
            <a:endParaRPr lang="hu-HU" altLang="hu-HU" dirty="0"/>
          </a:p>
          <a:p>
            <a:pPr eaLnBrk="0" hangingPunct="0"/>
            <a:r>
              <a:rPr lang="hu-HU" altLang="hu-HU" b="1" dirty="0">
                <a:cs typeface="Times New Roman" pitchFamily="18" charset="0"/>
              </a:rPr>
              <a:t>4. Vizenyős területek</a:t>
            </a:r>
            <a:endParaRPr lang="hu-HU" altLang="hu-HU" dirty="0"/>
          </a:p>
          <a:p>
            <a:pPr eaLnBrk="0" hangingPunct="0"/>
            <a:r>
              <a:rPr lang="hu-HU" altLang="hu-HU" dirty="0">
                <a:cs typeface="Times New Roman" pitchFamily="18" charset="0"/>
              </a:rPr>
              <a:t>4.1. Belső (szárazföldi) vizenyős területek</a:t>
            </a:r>
            <a:endParaRPr lang="hu-HU" altLang="hu-HU" dirty="0"/>
          </a:p>
          <a:p>
            <a:pPr eaLnBrk="0" hangingPunct="0"/>
            <a:r>
              <a:rPr lang="hu-HU" altLang="hu-HU" dirty="0">
                <a:cs typeface="Times New Roman" pitchFamily="18" charset="0"/>
              </a:rPr>
              <a:t>	4.1.1. Szárazföldi mocsarak</a:t>
            </a:r>
            <a:endParaRPr lang="hu-HU" altLang="hu-HU" dirty="0"/>
          </a:p>
          <a:p>
            <a:pPr eaLnBrk="0" hangingPunct="0"/>
            <a:r>
              <a:rPr lang="hu-HU" altLang="hu-HU" dirty="0">
                <a:cs typeface="Times New Roman" pitchFamily="18" charset="0"/>
              </a:rPr>
              <a:t>	4.1.2. Tőzeglápok</a:t>
            </a:r>
            <a:endParaRPr lang="hu-HU" altLang="hu-HU" dirty="0"/>
          </a:p>
          <a:p>
            <a:pPr eaLnBrk="0" hangingPunct="0"/>
            <a:r>
              <a:rPr lang="hu-HU" altLang="hu-HU" b="1" dirty="0">
                <a:cs typeface="Times New Roman" pitchFamily="18" charset="0"/>
              </a:rPr>
              <a:t>5. Vízfelületek</a:t>
            </a:r>
            <a:endParaRPr lang="hu-HU" altLang="hu-HU" dirty="0"/>
          </a:p>
          <a:p>
            <a:pPr eaLnBrk="0" hangingPunct="0"/>
            <a:r>
              <a:rPr lang="hu-HU" altLang="hu-HU" dirty="0">
                <a:cs typeface="Times New Roman" pitchFamily="18" charset="0"/>
              </a:rPr>
              <a:t>5.1. Kontinentális vizek</a:t>
            </a:r>
            <a:endParaRPr lang="hu-HU" altLang="hu-HU" dirty="0"/>
          </a:p>
          <a:p>
            <a:pPr eaLnBrk="0" hangingPunct="0"/>
            <a:r>
              <a:rPr lang="hu-HU" altLang="hu-HU" dirty="0">
                <a:cs typeface="Times New Roman" pitchFamily="18" charset="0"/>
              </a:rPr>
              <a:t>	5.1.1. Folyóvizek, </a:t>
            </a:r>
            <a:r>
              <a:rPr lang="hu-HU" altLang="hu-HU" dirty="0" err="1">
                <a:cs typeface="Times New Roman" pitchFamily="18" charset="0"/>
              </a:rPr>
              <a:t>vizi</a:t>
            </a:r>
            <a:r>
              <a:rPr lang="hu-HU" altLang="hu-HU" dirty="0">
                <a:cs typeface="Times New Roman" pitchFamily="18" charset="0"/>
              </a:rPr>
              <a:t> utak</a:t>
            </a:r>
            <a:endParaRPr lang="hu-HU" altLang="hu-HU" dirty="0"/>
          </a:p>
          <a:p>
            <a:pPr eaLnBrk="0" hangingPunct="0"/>
            <a:r>
              <a:rPr lang="hu-HU" altLang="hu-HU" dirty="0">
                <a:cs typeface="Times New Roman" pitchFamily="18" charset="0"/>
              </a:rPr>
              <a:t>	5.1.2. Állóvizek</a:t>
            </a:r>
            <a:endParaRPr lang="hu-HU" altLang="hu-HU" dirty="0"/>
          </a:p>
        </p:txBody>
      </p:sp>
    </p:spTree>
    <p:extLst>
      <p:ext uri="{BB962C8B-B14F-4D97-AF65-F5344CB8AC3E}">
        <p14:creationId xmlns:p14="http://schemas.microsoft.com/office/powerpoint/2010/main" val="66413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p:nvPr>
        </p:nvPicPr>
        <p:blipFill>
          <a:blip r:embed="rId2" cstate="email">
            <a:extLst>
              <a:ext uri="{28A0092B-C50C-407E-A947-70E740481C1C}">
                <a14:useLocalDpi xmlns:a14="http://schemas.microsoft.com/office/drawing/2010/main"/>
              </a:ext>
            </a:extLst>
          </a:blip>
          <a:stretch>
            <a:fillRect/>
          </a:stretch>
        </p:blipFill>
        <p:spPr>
          <a:xfrm>
            <a:off x="457200" y="288501"/>
            <a:ext cx="8229600" cy="5823798"/>
          </a:xfrm>
        </p:spPr>
      </p:pic>
    </p:spTree>
    <p:extLst>
      <p:ext uri="{BB962C8B-B14F-4D97-AF65-F5344CB8AC3E}">
        <p14:creationId xmlns:p14="http://schemas.microsoft.com/office/powerpoint/2010/main" val="3163653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rtalom helye 2"/>
          <p:cNvPicPr>
            <a:picLocks noGrp="1" noChangeAspect="1"/>
          </p:cNvPicPr>
          <p:nvPr>
            <p:ph/>
          </p:nvPr>
        </p:nvPicPr>
        <p:blipFill>
          <a:blip r:embed="rId2" cstate="email">
            <a:extLst>
              <a:ext uri="{28A0092B-C50C-407E-A947-70E740481C1C}">
                <a14:useLocalDpi xmlns:a14="http://schemas.microsoft.com/office/drawing/2010/main"/>
              </a:ext>
            </a:extLst>
          </a:blip>
          <a:stretch>
            <a:fillRect/>
          </a:stretch>
        </p:blipFill>
        <p:spPr>
          <a:xfrm>
            <a:off x="457200" y="288501"/>
            <a:ext cx="8229600" cy="5823798"/>
          </a:xfrm>
        </p:spPr>
      </p:pic>
    </p:spTree>
    <p:extLst>
      <p:ext uri="{BB962C8B-B14F-4D97-AF65-F5344CB8AC3E}">
        <p14:creationId xmlns:p14="http://schemas.microsoft.com/office/powerpoint/2010/main" val="2000589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323850" y="217914"/>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dirty="0"/>
              <a:t>CORINE 100 </a:t>
            </a:r>
            <a:r>
              <a:rPr lang="hu-HU" altLang="hu-HU" sz="2400" b="1" dirty="0" err="1"/>
              <a:t>Land</a:t>
            </a:r>
            <a:r>
              <a:rPr lang="hu-HU" altLang="hu-HU" sz="2400" b="1" dirty="0"/>
              <a:t> </a:t>
            </a:r>
            <a:r>
              <a:rPr lang="hu-HU" altLang="hu-HU" sz="2400" b="1" dirty="0" err="1"/>
              <a:t>Cover</a:t>
            </a:r>
            <a:endParaRPr lang="hu-HU" altLang="hu-HU" sz="2400" b="1" dirty="0"/>
          </a:p>
          <a:p>
            <a:pPr algn="ctr"/>
            <a:r>
              <a:rPr lang="hu-HU" altLang="hu-HU" sz="2400" b="1" dirty="0"/>
              <a:t>(kategóriák) </a:t>
            </a:r>
          </a:p>
        </p:txBody>
      </p:sp>
      <p:sp>
        <p:nvSpPr>
          <p:cNvPr id="264195" name="Rectangle 3"/>
          <p:cNvSpPr>
            <a:spLocks noChangeArrowheads="1"/>
          </p:cNvSpPr>
          <p:nvPr/>
        </p:nvSpPr>
        <p:spPr bwMode="auto">
          <a:xfrm>
            <a:off x="1042988" y="44370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1">
                <a:cs typeface="Tahoma" pitchFamily="34" charset="0"/>
              </a:rPr>
              <a:t>LANDSAT TM felvétel</a:t>
            </a:r>
            <a:endParaRPr lang="hu-HU" altLang="hu-HU"/>
          </a:p>
        </p:txBody>
      </p:sp>
      <p:pic>
        <p:nvPicPr>
          <p:cNvPr id="26419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2133600"/>
            <a:ext cx="3455988" cy="2036763"/>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E3E2C7"/>
                  </a:outerShdw>
                </a:effectLst>
              </a14:hiddenEffects>
            </a:ext>
          </a:extLst>
        </p:spPr>
      </p:pic>
      <p:pic>
        <p:nvPicPr>
          <p:cNvPr id="264198" name="Picture 6" descr="cor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800" y="2205038"/>
            <a:ext cx="3240088" cy="2016125"/>
          </a:xfrm>
          <a:prstGeom prst="rect">
            <a:avLst/>
          </a:prstGeom>
          <a:noFill/>
          <a:extLst>
            <a:ext uri="{909E8E84-426E-40DD-AFC4-6F175D3DCCD1}">
              <a14:hiddenFill xmlns:a14="http://schemas.microsoft.com/office/drawing/2010/main">
                <a:solidFill>
                  <a:srgbClr val="FFFFFF"/>
                </a:solidFill>
              </a14:hiddenFill>
            </a:ext>
          </a:extLst>
        </p:spPr>
      </p:pic>
      <p:sp>
        <p:nvSpPr>
          <p:cNvPr id="264199" name="Rectangle 7"/>
          <p:cNvSpPr>
            <a:spLocks noChangeArrowheads="1"/>
          </p:cNvSpPr>
          <p:nvPr/>
        </p:nvSpPr>
        <p:spPr bwMode="auto">
          <a:xfrm>
            <a:off x="5867400" y="45085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1">
                <a:cs typeface="Tahoma" pitchFamily="34" charset="0"/>
              </a:rPr>
              <a:t>CORINE 100</a:t>
            </a:r>
            <a:endParaRPr lang="hu-HU" altLang="hu-HU"/>
          </a:p>
        </p:txBody>
      </p:sp>
    </p:spTree>
    <p:extLst>
      <p:ext uri="{BB962C8B-B14F-4D97-AF65-F5344CB8AC3E}">
        <p14:creationId xmlns:p14="http://schemas.microsoft.com/office/powerpoint/2010/main" val="26893462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323850" y="402580"/>
            <a:ext cx="8569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b="1" dirty="0"/>
              <a:t>CORINE 50 </a:t>
            </a:r>
            <a:r>
              <a:rPr lang="hu-HU" altLang="hu-HU" sz="2400" b="1" dirty="0" err="1"/>
              <a:t>Land</a:t>
            </a:r>
            <a:r>
              <a:rPr lang="hu-HU" altLang="hu-HU" sz="2400" b="1" dirty="0"/>
              <a:t> </a:t>
            </a:r>
            <a:r>
              <a:rPr lang="hu-HU" altLang="hu-HU" sz="2400" b="1" dirty="0" err="1" smtClean="0"/>
              <a:t>Cover</a:t>
            </a:r>
            <a:endParaRPr lang="hu-HU" altLang="hu-HU" sz="2400" b="1" dirty="0"/>
          </a:p>
        </p:txBody>
      </p:sp>
      <p:sp>
        <p:nvSpPr>
          <p:cNvPr id="266247" name="Rectangle 7"/>
          <p:cNvSpPr>
            <a:spLocks noChangeArrowheads="1"/>
          </p:cNvSpPr>
          <p:nvPr/>
        </p:nvSpPr>
        <p:spPr bwMode="auto">
          <a:xfrm>
            <a:off x="323850" y="1341438"/>
            <a:ext cx="84248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104900" algn="l"/>
              </a:tabLst>
              <a:defRPr>
                <a:solidFill>
                  <a:schemeClr val="tx1"/>
                </a:solidFill>
                <a:latin typeface="Arial" charset="0"/>
              </a:defRPr>
            </a:lvl1pPr>
            <a:lvl2pPr>
              <a:tabLst>
                <a:tab pos="1104900" algn="l"/>
              </a:tabLst>
              <a:defRPr>
                <a:solidFill>
                  <a:schemeClr val="tx1"/>
                </a:solidFill>
                <a:latin typeface="Arial" charset="0"/>
              </a:defRPr>
            </a:lvl2pPr>
            <a:lvl3pPr>
              <a:tabLst>
                <a:tab pos="1104900" algn="l"/>
              </a:tabLst>
              <a:defRPr>
                <a:solidFill>
                  <a:schemeClr val="tx1"/>
                </a:solidFill>
                <a:latin typeface="Arial" charset="0"/>
              </a:defRPr>
            </a:lvl3pPr>
            <a:lvl4pPr>
              <a:tabLst>
                <a:tab pos="1104900" algn="l"/>
              </a:tabLst>
              <a:defRPr>
                <a:solidFill>
                  <a:schemeClr val="tx1"/>
                </a:solidFill>
                <a:latin typeface="Arial" charset="0"/>
              </a:defRPr>
            </a:lvl4pPr>
            <a:lvl5pPr>
              <a:tabLst>
                <a:tab pos="1104900" algn="l"/>
              </a:tabLst>
              <a:defRPr>
                <a:solidFill>
                  <a:schemeClr val="tx1"/>
                </a:solidFill>
                <a:latin typeface="Arial" charset="0"/>
              </a:defRPr>
            </a:lvl5pPr>
            <a:lvl6pPr fontAlgn="base">
              <a:spcBef>
                <a:spcPct val="0"/>
              </a:spcBef>
              <a:spcAft>
                <a:spcPct val="0"/>
              </a:spcAft>
              <a:tabLst>
                <a:tab pos="1104900" algn="l"/>
              </a:tabLst>
              <a:defRPr>
                <a:solidFill>
                  <a:schemeClr val="tx1"/>
                </a:solidFill>
                <a:latin typeface="Arial" charset="0"/>
              </a:defRPr>
            </a:lvl6pPr>
            <a:lvl7pPr fontAlgn="base">
              <a:spcBef>
                <a:spcPct val="0"/>
              </a:spcBef>
              <a:spcAft>
                <a:spcPct val="0"/>
              </a:spcAft>
              <a:tabLst>
                <a:tab pos="1104900" algn="l"/>
              </a:tabLst>
              <a:defRPr>
                <a:solidFill>
                  <a:schemeClr val="tx1"/>
                </a:solidFill>
                <a:latin typeface="Arial" charset="0"/>
              </a:defRPr>
            </a:lvl7pPr>
            <a:lvl8pPr fontAlgn="base">
              <a:spcBef>
                <a:spcPct val="0"/>
              </a:spcBef>
              <a:spcAft>
                <a:spcPct val="0"/>
              </a:spcAft>
              <a:tabLst>
                <a:tab pos="1104900" algn="l"/>
              </a:tabLst>
              <a:defRPr>
                <a:solidFill>
                  <a:schemeClr val="tx1"/>
                </a:solidFill>
                <a:latin typeface="Arial" charset="0"/>
              </a:defRPr>
            </a:lvl8pPr>
            <a:lvl9pPr fontAlgn="base">
              <a:spcBef>
                <a:spcPct val="0"/>
              </a:spcBef>
              <a:spcAft>
                <a:spcPct val="0"/>
              </a:spcAft>
              <a:tabLst>
                <a:tab pos="1104900" algn="l"/>
              </a:tabLst>
              <a:defRPr>
                <a:solidFill>
                  <a:schemeClr val="tx1"/>
                </a:solidFill>
                <a:latin typeface="Arial" charset="0"/>
              </a:defRPr>
            </a:lvl9pPr>
          </a:lstStyle>
          <a:p>
            <a:pPr algn="ctr">
              <a:lnSpc>
                <a:spcPct val="120000"/>
              </a:lnSpc>
            </a:pPr>
            <a:endParaRPr lang="en-US" altLang="hu-HU" sz="2000" dirty="0"/>
          </a:p>
          <a:p>
            <a:pPr>
              <a:lnSpc>
                <a:spcPct val="120000"/>
              </a:lnSpc>
            </a:pPr>
            <a:r>
              <a:rPr lang="hu-HU" altLang="hu-HU" sz="2000" dirty="0"/>
              <a:t>Az 1: 50000 méretarányú felszínborítási adatbázis részben </a:t>
            </a:r>
            <a:r>
              <a:rPr lang="hu-HU" altLang="hu-HU" sz="2000" dirty="0" err="1"/>
              <a:t>Landsat</a:t>
            </a:r>
            <a:r>
              <a:rPr lang="hu-HU" altLang="hu-HU" sz="2000" dirty="0"/>
              <a:t> TM felvételek, részben SPOT 4 és IRS felvételek feldolgozásával készült. Eddig az ország területének mintegy 1/5 részére készültek el a feldolgozással. A legkisebb térképezett objektum mérete itt 4 hektár, a minimális térképezett vonalas elem szélessége pedig 50 méter. A térképek szintén Egységes Országos Vetületi rendszerben érhetők el.</a:t>
            </a:r>
          </a:p>
        </p:txBody>
      </p:sp>
    </p:spTree>
    <p:extLst>
      <p:ext uri="{BB962C8B-B14F-4D97-AF65-F5344CB8AC3E}">
        <p14:creationId xmlns:p14="http://schemas.microsoft.com/office/powerpoint/2010/main" val="3420713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39" name="Group 699"/>
          <p:cNvGraphicFramePr>
            <a:graphicFrameLocks noGrp="1"/>
          </p:cNvGraphicFramePr>
          <p:nvPr>
            <p:extLst>
              <p:ext uri="{D42A27DB-BD31-4B8C-83A1-F6EECF244321}">
                <p14:modId xmlns:p14="http://schemas.microsoft.com/office/powerpoint/2010/main" val="2694276432"/>
              </p:ext>
            </p:extLst>
          </p:nvPr>
        </p:nvGraphicFramePr>
        <p:xfrm>
          <a:off x="900113" y="765175"/>
          <a:ext cx="3440112" cy="2373313"/>
        </p:xfrm>
        <a:graphic>
          <a:graphicData uri="http://schemas.openxmlformats.org/drawingml/2006/table">
            <a:tbl>
              <a:tblPr/>
              <a:tblGrid>
                <a:gridCol w="1903412"/>
                <a:gridCol w="1536700"/>
              </a:tblGrid>
              <a:tr h="5791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1" i="0" u="none" strike="noStrike" cap="none" normalizeH="0" baseline="0" smtClean="0">
                          <a:ln>
                            <a:noFill/>
                          </a:ln>
                          <a:solidFill>
                            <a:schemeClr val="tx1"/>
                          </a:solidFill>
                          <a:effectLst/>
                          <a:latin typeface="Times New Roman" pitchFamily="18" charset="0"/>
                          <a:cs typeface="Times New Roman" pitchFamily="18" charset="0"/>
                        </a:rPr>
                        <a:t>Satellite Name</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0" i="0" u="none" strike="noStrike" cap="none" normalizeH="0" baseline="0" dirty="0" smtClean="0">
                          <a:ln>
                            <a:noFill/>
                          </a:ln>
                          <a:solidFill>
                            <a:schemeClr val="tx1"/>
                          </a:solidFill>
                          <a:effectLst/>
                          <a:latin typeface="Arial" charset="0"/>
                        </a:rPr>
                        <a:t>MODIS on TERRA/AQUA</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4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1" i="0" u="none" strike="noStrike" cap="none" normalizeH="0" baseline="0" smtClean="0">
                          <a:ln>
                            <a:noFill/>
                          </a:ln>
                          <a:solidFill>
                            <a:schemeClr val="tx1"/>
                          </a:solidFill>
                          <a:effectLst/>
                          <a:latin typeface="Times New Roman" pitchFamily="18" charset="0"/>
                          <a:cs typeface="Times New Roman" pitchFamily="18" charset="0"/>
                        </a:rPr>
                        <a:t>Spatial Resolution</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0" i="0" u="none" strike="noStrike" cap="none" normalizeH="0" baseline="0" smtClean="0">
                          <a:ln>
                            <a:noFill/>
                          </a:ln>
                          <a:solidFill>
                            <a:schemeClr val="tx1"/>
                          </a:solidFill>
                          <a:effectLst/>
                          <a:latin typeface="Arial" charset="0"/>
                        </a:rPr>
                        <a:t>250-m 500-m</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9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1" i="0" u="none" strike="noStrike" cap="none" normalizeH="0" baseline="0" smtClean="0">
                          <a:ln>
                            <a:noFill/>
                          </a:ln>
                          <a:solidFill>
                            <a:schemeClr val="tx1"/>
                          </a:solidFill>
                          <a:effectLst/>
                          <a:latin typeface="Times New Roman" pitchFamily="18" charset="0"/>
                          <a:cs typeface="Times New Roman" pitchFamily="18" charset="0"/>
                        </a:rPr>
                        <a:t>Swath Width</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0" i="0" u="none" strike="noStrike" cap="none" normalizeH="0" baseline="0" smtClean="0">
                          <a:ln>
                            <a:noFill/>
                          </a:ln>
                          <a:solidFill>
                            <a:schemeClr val="tx1"/>
                          </a:solidFill>
                          <a:effectLst/>
                          <a:latin typeface="Arial" charset="0"/>
                        </a:rPr>
                        <a:t>1-km</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9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1" i="0" u="none" strike="noStrike" cap="none" normalizeH="0" baseline="0" smtClean="0">
                          <a:ln>
                            <a:noFill/>
                          </a:ln>
                          <a:solidFill>
                            <a:schemeClr val="tx1"/>
                          </a:solidFill>
                          <a:effectLst/>
                          <a:latin typeface="Times New Roman" pitchFamily="18" charset="0"/>
                          <a:cs typeface="Times New Roman" pitchFamily="18" charset="0"/>
                        </a:rPr>
                        <a:t>Repeat Cycle</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Arial" charset="0"/>
                        </a:rPr>
                        <a:t>2 X 1 per day </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73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hu-HU" sz="1600" b="1" i="0" u="none" strike="noStrike" cap="none" normalizeH="0" baseline="0" smtClean="0">
                          <a:ln>
                            <a:noFill/>
                          </a:ln>
                          <a:solidFill>
                            <a:schemeClr val="tx1"/>
                          </a:solidFill>
                          <a:effectLst/>
                          <a:latin typeface="Times New Roman" pitchFamily="18" charset="0"/>
                          <a:cs typeface="Times New Roman" pitchFamily="18" charset="0"/>
                        </a:rPr>
                        <a:t>Year Launched</a:t>
                      </a:r>
                      <a:endParaRPr kumimoji="0" lang="en-GB" altLang="hu-HU" sz="16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Arial" charset="0"/>
                        </a:rPr>
                        <a:t>2003</a:t>
                      </a:r>
                      <a:endParaRPr kumimoji="0" lang="en-GB" altLang="hu-HU" sz="1600" b="0"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56" name="Text Box 313"/>
          <p:cNvSpPr txBox="1">
            <a:spLocks noChangeArrowheads="1"/>
          </p:cNvSpPr>
          <p:nvPr/>
        </p:nvSpPr>
        <p:spPr bwMode="auto">
          <a:xfrm>
            <a:off x="1331913" y="260350"/>
            <a:ext cx="6440487" cy="338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hu-HU" sz="1600" dirty="0"/>
              <a:t>Technical parameters of medium resolution </a:t>
            </a:r>
            <a:r>
              <a:rPr lang="hu-HU" altLang="hu-HU" sz="1600" dirty="0" smtClean="0"/>
              <a:t>MODIS </a:t>
            </a:r>
            <a:r>
              <a:rPr lang="hu-HU" altLang="hu-HU" sz="1600" dirty="0" err="1" smtClean="0"/>
              <a:t>satelite</a:t>
            </a:r>
            <a:endParaRPr lang="hu-HU" altLang="hu-HU" sz="2400" dirty="0"/>
          </a:p>
        </p:txBody>
      </p:sp>
      <p:pic>
        <p:nvPicPr>
          <p:cNvPr id="9257" name="Picture 3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3644900"/>
            <a:ext cx="8424863"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371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82" name="Group 694"/>
          <p:cNvGraphicFramePr>
            <a:graphicFrameLocks noGrp="1"/>
          </p:cNvGraphicFramePr>
          <p:nvPr/>
        </p:nvGraphicFramePr>
        <p:xfrm>
          <a:off x="0" y="0"/>
          <a:ext cx="4321175" cy="6002336"/>
        </p:xfrm>
        <a:graphic>
          <a:graphicData uri="http://schemas.openxmlformats.org/drawingml/2006/table">
            <a:tbl>
              <a:tblPr/>
              <a:tblGrid>
                <a:gridCol w="1701800"/>
                <a:gridCol w="625475"/>
                <a:gridCol w="1993900"/>
              </a:tblGrid>
              <a:tr h="34609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Primary Use</a:t>
                      </a:r>
                    </a:p>
                  </a:txBody>
                  <a:tcPr marT="45722" marB="4572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Band</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Bandwidth</a:t>
                      </a:r>
                      <a:r>
                        <a:rPr kumimoji="0" lang="hu-HU" altLang="hu-HU" sz="1200" b="0" i="0" u="none" strike="noStrike" cap="none" normalizeH="0" baseline="30000" smtClean="0">
                          <a:ln>
                            <a:noFill/>
                          </a:ln>
                          <a:solidFill>
                            <a:srgbClr val="993300"/>
                          </a:solidFill>
                          <a:effectLst/>
                          <a:latin typeface="Arial" charset="0"/>
                          <a:hlinkClick r:id="rId3"/>
                        </a:rPr>
                        <a:t>1</a:t>
                      </a:r>
                      <a:endParaRPr kumimoji="0" lang="hu-HU" altLang="hu-HU" sz="1200" b="0" i="0" u="none" strike="noStrike" cap="none" normalizeH="0" baseline="0" smtClean="0">
                        <a:ln>
                          <a:noFill/>
                        </a:ln>
                        <a:solidFill>
                          <a:srgbClr val="993300"/>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92115">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Land/ Cloud/ Aerosols</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Boundaries</a:t>
                      </a: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620 - 670</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443">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841 - 876</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53">
                <a:tc row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Land/ Cloud/ Aerosols</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Properties</a:t>
                      </a: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459 - 479</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15">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545 - 565</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53">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1230 - 1250</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1628 - 1652</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7</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2105 - 2155</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rowSpan="9">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Ocean Color/</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Phytoplankton/</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Biogeochemistry</a:t>
                      </a: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405 - 420</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9</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438 - 448</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483 - 493</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526 - 536</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546 - 556</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662 - 672</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673 - 683</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743 - 753</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862 - 877</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Atmospheric</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Water Vapor</a:t>
                      </a: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17</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890 - 920</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28">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931 - 941</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0">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19</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993300"/>
                          </a:solidFill>
                          <a:effectLst/>
                          <a:latin typeface="Arial" charset="0"/>
                        </a:rPr>
                        <a:t>915 - 965</a:t>
                      </a:r>
                    </a:p>
                  </a:txBody>
                  <a:tcPr marT="45722" marB="4572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984" name="Group 696"/>
          <p:cNvGraphicFramePr>
            <a:graphicFrameLocks noGrp="1"/>
          </p:cNvGraphicFramePr>
          <p:nvPr/>
        </p:nvGraphicFramePr>
        <p:xfrm>
          <a:off x="4500563" y="142875"/>
          <a:ext cx="4392612" cy="6216691"/>
        </p:xfrm>
        <a:graphic>
          <a:graphicData uri="http://schemas.openxmlformats.org/drawingml/2006/table">
            <a:tbl>
              <a:tblPr/>
              <a:tblGrid>
                <a:gridCol w="1511300"/>
                <a:gridCol w="771525"/>
                <a:gridCol w="2109787"/>
              </a:tblGrid>
              <a:tr h="3730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Primary Use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1" i="0" u="none" strike="noStrike" cap="none" normalizeH="0" baseline="0" smtClean="0">
                          <a:ln>
                            <a:noFill/>
                          </a:ln>
                          <a:solidFill>
                            <a:srgbClr val="993300"/>
                          </a:solidFill>
                          <a:effectLst/>
                          <a:latin typeface="Arial" charset="0"/>
                        </a:rPr>
                        <a:t>Band</a:t>
                      </a:r>
                      <a:endParaRPr kumimoji="0" lang="hu-HU" altLang="hu-HU" sz="1200" b="0" i="0" u="none" strike="noStrike" cap="none" normalizeH="0" baseline="0" smtClean="0">
                        <a:ln>
                          <a:noFill/>
                        </a:ln>
                        <a:solidFill>
                          <a:srgbClr val="9933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1" i="0" u="none" strike="noStrike" cap="none" normalizeH="0" baseline="0" smtClean="0">
                          <a:ln>
                            <a:noFill/>
                          </a:ln>
                          <a:solidFill>
                            <a:srgbClr val="993300"/>
                          </a:solidFill>
                          <a:effectLst/>
                          <a:latin typeface="Arial" charset="0"/>
                        </a:rPr>
                        <a:t>Bandwidth</a:t>
                      </a:r>
                      <a:r>
                        <a:rPr kumimoji="0" lang="hu-HU" altLang="hu-HU" sz="1200" b="1" i="0" u="none" strike="noStrike" cap="none" normalizeH="0" baseline="30000" smtClean="0">
                          <a:ln>
                            <a:noFill/>
                          </a:ln>
                          <a:solidFill>
                            <a:srgbClr val="993300"/>
                          </a:solidFill>
                          <a:effectLst/>
                          <a:latin typeface="Arial" charset="0"/>
                          <a:hlinkClick r:id="rId3"/>
                        </a:rPr>
                        <a:t>1</a:t>
                      </a:r>
                      <a:endParaRPr kumimoji="0" lang="hu-HU" altLang="hu-HU" sz="1200" b="0" i="0" u="none" strike="noStrike" cap="none" normalizeH="0" baseline="0" smtClean="0">
                        <a:ln>
                          <a:noFill/>
                        </a:ln>
                        <a:solidFill>
                          <a:srgbClr val="9933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66">
                <a:tc row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Surface/Cloud</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Temperature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3.660 - 3.840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3.929 - 3.989</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22</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3.929 - 3.989</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991">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23</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4.020 - 4.080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66">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Atmospheric</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Temperature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24</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4.433 - 4.498</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13">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4.482 - 4.549</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Cirrus Clouds</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Water Vapor</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26</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1.360 - 1.390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27</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6.535 - 6.895</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991">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7.175 - 7.475</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Cloud Properties</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29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8.400 - 8.700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Ozone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9.580 - 9.880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Surface/Cloud</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Temperature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10.780 - 11.280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13">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32</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11.770 - 12.270</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66">
                <a:tc row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smtClean="0">
                          <a:ln>
                            <a:noFill/>
                          </a:ln>
                          <a:solidFill>
                            <a:srgbClr val="993300"/>
                          </a:solidFill>
                          <a:effectLst/>
                          <a:latin typeface="Arial" charset="0"/>
                        </a:rPr>
                        <a:t>Cloud Top</a:t>
                      </a:r>
                      <a:br>
                        <a:rPr kumimoji="0" lang="hu-HU" altLang="hu-HU" sz="1400" b="1" i="0" u="none" strike="noStrike" cap="none" normalizeH="0" baseline="0" smtClean="0">
                          <a:ln>
                            <a:noFill/>
                          </a:ln>
                          <a:solidFill>
                            <a:srgbClr val="993300"/>
                          </a:solidFill>
                          <a:effectLst/>
                          <a:latin typeface="Arial" charset="0"/>
                        </a:rPr>
                      </a:br>
                      <a:r>
                        <a:rPr kumimoji="0" lang="hu-HU" altLang="hu-HU" sz="1400" b="1" i="0" u="none" strike="noStrike" cap="none" normalizeH="0" baseline="0" smtClean="0">
                          <a:ln>
                            <a:noFill/>
                          </a:ln>
                          <a:solidFill>
                            <a:srgbClr val="993300"/>
                          </a:solidFill>
                          <a:effectLst/>
                          <a:latin typeface="Arial" charset="0"/>
                        </a:rPr>
                        <a:t>Altitude</a:t>
                      </a:r>
                      <a:endParaRPr kumimoji="0" lang="hu-HU" altLang="hu-HU" sz="1400" b="0" i="0" u="none" strike="noStrike" cap="none" normalizeH="0" baseline="0" smtClean="0">
                        <a:ln>
                          <a:noFill/>
                        </a:ln>
                        <a:solidFill>
                          <a:srgbClr val="993300"/>
                        </a:solidFill>
                        <a:effectLst/>
                        <a:latin typeface="Arial" charset="0"/>
                      </a:endParaRPr>
                    </a:p>
                  </a:txBody>
                  <a:tcPr marT="45715" marB="457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33</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13.185 - 13.485</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991">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34</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13.485 - 13.785</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66">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13.785 - 14.085</a:t>
                      </a:r>
                    </a:p>
                  </a:txBody>
                  <a:tcPr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79">
                <a:tc vMerge="1">
                  <a:txBody>
                    <a:bodyPr/>
                    <a:lstStyle/>
                    <a:p>
                      <a:endParaRPr lang="hu-HU"/>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36</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993300"/>
                          </a:solidFill>
                          <a:effectLst/>
                          <a:latin typeface="Arial" charset="0"/>
                        </a:rPr>
                        <a:t>14.085 - 14.385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81947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hu-HU" dirty="0" smtClean="0"/>
              <a:t>A talajok detektálása</a:t>
            </a:r>
            <a:endParaRPr lang="hu-HU" dirty="0"/>
          </a:p>
        </p:txBody>
      </p:sp>
      <p:sp>
        <p:nvSpPr>
          <p:cNvPr id="3" name="Tartalom helye 2"/>
          <p:cNvSpPr>
            <a:spLocks noGrp="1"/>
          </p:cNvSpPr>
          <p:nvPr>
            <p:ph idx="1"/>
          </p:nvPr>
        </p:nvSpPr>
        <p:spPr/>
        <p:txBody>
          <a:bodyPr>
            <a:normAutofit/>
          </a:bodyPr>
          <a:lstStyle/>
          <a:p>
            <a:pPr fontAlgn="auto">
              <a:spcAft>
                <a:spcPts val="0"/>
              </a:spcAft>
              <a:buFont typeface="Wingdings 2"/>
              <a:buChar char=""/>
              <a:defRPr/>
            </a:pPr>
            <a:r>
              <a:rPr lang="hu-HU" dirty="0" smtClean="0"/>
              <a:t>a talaj humusztartalmától függ a talaj termékenysége</a:t>
            </a:r>
          </a:p>
          <a:p>
            <a:pPr fontAlgn="auto">
              <a:spcAft>
                <a:spcPts val="0"/>
              </a:spcAft>
              <a:buFont typeface="Wingdings 2"/>
              <a:buChar char=""/>
              <a:defRPr/>
            </a:pPr>
            <a:r>
              <a:rPr lang="hu-HU" dirty="0" smtClean="0"/>
              <a:t>a humuszmennyiség eltérései a talaj színében nyilvánulnak meg</a:t>
            </a:r>
          </a:p>
          <a:p>
            <a:pPr fontAlgn="auto">
              <a:spcAft>
                <a:spcPts val="0"/>
              </a:spcAft>
              <a:buFont typeface="Wingdings 2"/>
              <a:buChar char=""/>
              <a:defRPr/>
            </a:pPr>
            <a:r>
              <a:rPr lang="hu-HU" dirty="0" smtClean="0"/>
              <a:t>a humusztartalom becslésére a 400-500 </a:t>
            </a:r>
            <a:r>
              <a:rPr lang="el-GR" dirty="0" smtClean="0"/>
              <a:t>μ</a:t>
            </a:r>
            <a:r>
              <a:rPr lang="hu-HU" dirty="0" smtClean="0"/>
              <a:t>m-es hullámhossztartomány a legalkalmasabb</a:t>
            </a:r>
          </a:p>
          <a:p>
            <a:pPr fontAlgn="auto">
              <a:spcAft>
                <a:spcPts val="0"/>
              </a:spcAft>
              <a:buFont typeface="Wingdings 2"/>
              <a:buChar char=""/>
              <a:defRPr/>
            </a:pPr>
            <a:r>
              <a:rPr lang="hu-HU" dirty="0" smtClean="0"/>
              <a:t>a talajok meghatározásánál fontos még a világossági tényező ismerete is (</a:t>
            </a:r>
            <a:r>
              <a:rPr lang="hu-HU" dirty="0" err="1" smtClean="0"/>
              <a:t>albedó</a:t>
            </a:r>
            <a:r>
              <a:rPr lang="hu-HU" dirty="0" smtClean="0"/>
              <a:t>)</a:t>
            </a:r>
          </a:p>
          <a:p>
            <a:pPr fontAlgn="auto">
              <a:spcAft>
                <a:spcPts val="0"/>
              </a:spcAft>
              <a:buFont typeface="Wingdings 2"/>
              <a:buChar char=""/>
              <a:defRPr/>
            </a:pPr>
            <a:r>
              <a:rPr lang="hu-HU" dirty="0" smtClean="0"/>
              <a:t>az </a:t>
            </a:r>
            <a:r>
              <a:rPr lang="hu-HU" dirty="0" err="1" smtClean="0"/>
              <a:t>albedó</a:t>
            </a:r>
            <a:r>
              <a:rPr lang="hu-HU" dirty="0" smtClean="0"/>
              <a:t> értéke nedves talajoknál 3-5, száraz talajoknál 20-40</a:t>
            </a:r>
          </a:p>
          <a:p>
            <a:pPr fontAlgn="auto">
              <a:spcAft>
                <a:spcPts val="0"/>
              </a:spcAft>
              <a:buFont typeface="Wingdings 2"/>
              <a:buChar char=""/>
              <a:defRPr/>
            </a:pPr>
            <a:endParaRPr lang="hu-HU" dirty="0" smtClean="0"/>
          </a:p>
          <a:p>
            <a:pPr fontAlgn="auto">
              <a:spcAft>
                <a:spcPts val="0"/>
              </a:spcAft>
              <a:buFont typeface="Wingdings 2"/>
              <a:buChar char=""/>
              <a:defRPr/>
            </a:pPr>
            <a:endParaRPr lang="hu-HU" dirty="0"/>
          </a:p>
        </p:txBody>
      </p:sp>
    </p:spTree>
    <p:extLst>
      <p:ext uri="{BB962C8B-B14F-4D97-AF65-F5344CB8AC3E}">
        <p14:creationId xmlns:p14="http://schemas.microsoft.com/office/powerpoint/2010/main" val="25524694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88640"/>
            <a:ext cx="8229600" cy="504825"/>
          </a:xfrm>
        </p:spPr>
        <p:txBody>
          <a:bodyPr/>
          <a:lstStyle/>
          <a:p>
            <a:r>
              <a:rPr lang="hu-HU" dirty="0" smtClean="0">
                <a:solidFill>
                  <a:schemeClr val="tx1"/>
                </a:solidFill>
              </a:rPr>
              <a:t>Rendelkezésre álló MODIS NDVI adatsor</a:t>
            </a:r>
            <a:endParaRPr lang="hu-HU" dirty="0">
              <a:solidFill>
                <a:schemeClr val="tx1"/>
              </a:solidFill>
            </a:endParaRPr>
          </a:p>
        </p:txBody>
      </p:sp>
      <p:sp>
        <p:nvSpPr>
          <p:cNvPr id="3" name="Tartalom helye 2"/>
          <p:cNvSpPr>
            <a:spLocks noGrp="1"/>
          </p:cNvSpPr>
          <p:nvPr>
            <p:ph idx="1"/>
          </p:nvPr>
        </p:nvSpPr>
        <p:spPr/>
        <p:txBody>
          <a:bodyPr/>
          <a:lstStyle/>
          <a:p>
            <a:endParaRPr lang="hu-HU"/>
          </a:p>
        </p:txBody>
      </p:sp>
      <p:graphicFrame>
        <p:nvGraphicFramePr>
          <p:cNvPr id="4" name="Diagram 3"/>
          <p:cNvGraphicFramePr>
            <a:graphicFrameLocks/>
          </p:cNvGraphicFramePr>
          <p:nvPr>
            <p:extLst>
              <p:ext uri="{D42A27DB-BD31-4B8C-83A1-F6EECF244321}">
                <p14:modId xmlns:p14="http://schemas.microsoft.com/office/powerpoint/2010/main" val="3082141133"/>
              </p:ext>
            </p:extLst>
          </p:nvPr>
        </p:nvGraphicFramePr>
        <p:xfrm>
          <a:off x="35496" y="620688"/>
          <a:ext cx="4752528"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a:graphicFrameLocks/>
          </p:cNvGraphicFramePr>
          <p:nvPr>
            <p:extLst>
              <p:ext uri="{D42A27DB-BD31-4B8C-83A1-F6EECF244321}">
                <p14:modId xmlns:p14="http://schemas.microsoft.com/office/powerpoint/2010/main" val="3923104175"/>
              </p:ext>
            </p:extLst>
          </p:nvPr>
        </p:nvGraphicFramePr>
        <p:xfrm>
          <a:off x="4355976" y="3140968"/>
          <a:ext cx="4784584" cy="3073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7434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692473"/>
            <a:ext cx="8229600" cy="504825"/>
          </a:xfrm>
        </p:spPr>
        <p:txBody>
          <a:bodyPr/>
          <a:lstStyle/>
          <a:p>
            <a:endParaRPr lang="hu-HU"/>
          </a:p>
        </p:txBody>
      </p:sp>
      <p:sp>
        <p:nvSpPr>
          <p:cNvPr id="3" name="Tartalom helye 2"/>
          <p:cNvSpPr>
            <a:spLocks noGrp="1"/>
          </p:cNvSpPr>
          <p:nvPr>
            <p:ph idx="1"/>
          </p:nvPr>
        </p:nvSpPr>
        <p:spPr>
          <a:xfrm>
            <a:off x="457200" y="1340173"/>
            <a:ext cx="8229600" cy="4425950"/>
          </a:xfrm>
        </p:spPr>
        <p:txBody>
          <a:bodyPr/>
          <a:lstStyle/>
          <a:p>
            <a:endParaRPr lang="hu-HU" dirty="0"/>
          </a:p>
        </p:txBody>
      </p:sp>
      <p:graphicFrame>
        <p:nvGraphicFramePr>
          <p:cNvPr id="7" name="Diagram 6"/>
          <p:cNvGraphicFramePr>
            <a:graphicFrameLocks/>
          </p:cNvGraphicFramePr>
          <p:nvPr>
            <p:extLst>
              <p:ext uri="{D42A27DB-BD31-4B8C-83A1-F6EECF244321}">
                <p14:modId xmlns:p14="http://schemas.microsoft.com/office/powerpoint/2010/main" val="1964079005"/>
              </p:ext>
            </p:extLst>
          </p:nvPr>
        </p:nvGraphicFramePr>
        <p:xfrm>
          <a:off x="4608962" y="548680"/>
          <a:ext cx="4522470"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p:cNvGraphicFramePr>
            <a:graphicFrameLocks/>
          </p:cNvGraphicFramePr>
          <p:nvPr>
            <p:extLst>
              <p:ext uri="{D42A27DB-BD31-4B8C-83A1-F6EECF244321}">
                <p14:modId xmlns:p14="http://schemas.microsoft.com/office/powerpoint/2010/main" val="1856761901"/>
              </p:ext>
            </p:extLst>
          </p:nvPr>
        </p:nvGraphicFramePr>
        <p:xfrm>
          <a:off x="30888" y="476672"/>
          <a:ext cx="4512945" cy="285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p:cNvGraphicFramePr>
            <a:graphicFrameLocks/>
          </p:cNvGraphicFramePr>
          <p:nvPr>
            <p:extLst>
              <p:ext uri="{D42A27DB-BD31-4B8C-83A1-F6EECF244321}">
                <p14:modId xmlns:p14="http://schemas.microsoft.com/office/powerpoint/2010/main" val="3504949064"/>
              </p:ext>
            </p:extLst>
          </p:nvPr>
        </p:nvGraphicFramePr>
        <p:xfrm>
          <a:off x="2267744" y="3284984"/>
          <a:ext cx="4438650" cy="2857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ím 1"/>
          <p:cNvSpPr txBox="1">
            <a:spLocks/>
          </p:cNvSpPr>
          <p:nvPr/>
        </p:nvSpPr>
        <p:spPr bwMode="auto">
          <a:xfrm>
            <a:off x="683568" y="-12528"/>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rgbClr val="009900"/>
                </a:solidFill>
                <a:latin typeface="+mj-lt"/>
                <a:ea typeface="+mj-ea"/>
                <a:cs typeface="+mj-cs"/>
              </a:defRPr>
            </a:lvl1pPr>
            <a:lvl2pPr algn="l" rtl="0" eaLnBrk="0" fontAlgn="base" hangingPunct="0">
              <a:spcBef>
                <a:spcPct val="0"/>
              </a:spcBef>
              <a:spcAft>
                <a:spcPct val="0"/>
              </a:spcAft>
              <a:defRPr sz="2400">
                <a:solidFill>
                  <a:srgbClr val="009900"/>
                </a:solidFill>
                <a:latin typeface="Arial" charset="0"/>
                <a:cs typeface="Arial" charset="0"/>
              </a:defRPr>
            </a:lvl2pPr>
            <a:lvl3pPr algn="l" rtl="0" eaLnBrk="0" fontAlgn="base" hangingPunct="0">
              <a:spcBef>
                <a:spcPct val="0"/>
              </a:spcBef>
              <a:spcAft>
                <a:spcPct val="0"/>
              </a:spcAft>
              <a:defRPr sz="2400">
                <a:solidFill>
                  <a:srgbClr val="009900"/>
                </a:solidFill>
                <a:latin typeface="Arial" charset="0"/>
                <a:cs typeface="Arial" charset="0"/>
              </a:defRPr>
            </a:lvl3pPr>
            <a:lvl4pPr algn="l" rtl="0" eaLnBrk="0" fontAlgn="base" hangingPunct="0">
              <a:spcBef>
                <a:spcPct val="0"/>
              </a:spcBef>
              <a:spcAft>
                <a:spcPct val="0"/>
              </a:spcAft>
              <a:defRPr sz="2400">
                <a:solidFill>
                  <a:srgbClr val="009900"/>
                </a:solidFill>
                <a:latin typeface="Arial" charset="0"/>
                <a:cs typeface="Arial" charset="0"/>
              </a:defRPr>
            </a:lvl4pPr>
            <a:lvl5pPr algn="l" rtl="0" eaLnBrk="0" fontAlgn="base" hangingPunct="0">
              <a:spcBef>
                <a:spcPct val="0"/>
              </a:spcBef>
              <a:spcAft>
                <a:spcPct val="0"/>
              </a:spcAft>
              <a:defRPr sz="2400">
                <a:solidFill>
                  <a:srgbClr val="009900"/>
                </a:solidFill>
                <a:latin typeface="Arial" charset="0"/>
                <a:cs typeface="Arial" charset="0"/>
              </a:defRPr>
            </a:lvl5pPr>
            <a:lvl6pPr marL="457200" algn="l" rtl="0" fontAlgn="base">
              <a:spcBef>
                <a:spcPct val="0"/>
              </a:spcBef>
              <a:spcAft>
                <a:spcPct val="0"/>
              </a:spcAft>
              <a:defRPr sz="2400">
                <a:solidFill>
                  <a:srgbClr val="009900"/>
                </a:solidFill>
                <a:latin typeface="Arial" charset="0"/>
                <a:cs typeface="Arial" charset="0"/>
              </a:defRPr>
            </a:lvl6pPr>
            <a:lvl7pPr marL="914400" algn="l" rtl="0" fontAlgn="base">
              <a:spcBef>
                <a:spcPct val="0"/>
              </a:spcBef>
              <a:spcAft>
                <a:spcPct val="0"/>
              </a:spcAft>
              <a:defRPr sz="2400">
                <a:solidFill>
                  <a:srgbClr val="009900"/>
                </a:solidFill>
                <a:latin typeface="Arial" charset="0"/>
                <a:cs typeface="Arial" charset="0"/>
              </a:defRPr>
            </a:lvl7pPr>
            <a:lvl8pPr marL="1371600" algn="l" rtl="0" fontAlgn="base">
              <a:spcBef>
                <a:spcPct val="0"/>
              </a:spcBef>
              <a:spcAft>
                <a:spcPct val="0"/>
              </a:spcAft>
              <a:defRPr sz="2400">
                <a:solidFill>
                  <a:srgbClr val="009900"/>
                </a:solidFill>
                <a:latin typeface="Arial" charset="0"/>
                <a:cs typeface="Arial" charset="0"/>
              </a:defRPr>
            </a:lvl8pPr>
            <a:lvl9pPr marL="1828800" algn="l" rtl="0" fontAlgn="base">
              <a:spcBef>
                <a:spcPct val="0"/>
              </a:spcBef>
              <a:spcAft>
                <a:spcPct val="0"/>
              </a:spcAft>
              <a:defRPr sz="2400">
                <a:solidFill>
                  <a:srgbClr val="009900"/>
                </a:solidFill>
                <a:latin typeface="Arial" charset="0"/>
                <a:cs typeface="Arial" charset="0"/>
              </a:defRPr>
            </a:lvl9pPr>
          </a:lstStyle>
          <a:p>
            <a:r>
              <a:rPr lang="hu-HU" kern="0" dirty="0" smtClean="0">
                <a:solidFill>
                  <a:schemeClr val="tx1"/>
                </a:solidFill>
              </a:rPr>
              <a:t>Rendelkezésre álló MODIS </a:t>
            </a:r>
            <a:r>
              <a:rPr lang="hu-HU" dirty="0">
                <a:solidFill>
                  <a:schemeClr val="tx1"/>
                </a:solidFill>
              </a:rPr>
              <a:t>NDVI </a:t>
            </a:r>
            <a:r>
              <a:rPr lang="hu-HU" kern="0" dirty="0" smtClean="0">
                <a:solidFill>
                  <a:schemeClr val="tx1"/>
                </a:solidFill>
              </a:rPr>
              <a:t>adatsor</a:t>
            </a:r>
            <a:endParaRPr lang="hu-HU" kern="0" dirty="0">
              <a:solidFill>
                <a:schemeClr val="tx1"/>
              </a:solidFill>
            </a:endParaRPr>
          </a:p>
        </p:txBody>
      </p:sp>
    </p:spTree>
    <p:extLst>
      <p:ext uri="{BB962C8B-B14F-4D97-AF65-F5344CB8AC3E}">
        <p14:creationId xmlns:p14="http://schemas.microsoft.com/office/powerpoint/2010/main" val="2726690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9552" y="404664"/>
            <a:ext cx="8163914" cy="5777146"/>
          </a:xfrm>
        </p:spPr>
      </p:pic>
      <p:sp>
        <p:nvSpPr>
          <p:cNvPr id="3" name="Szövegdoboz 2"/>
          <p:cNvSpPr txBox="1"/>
          <p:nvPr/>
        </p:nvSpPr>
        <p:spPr>
          <a:xfrm>
            <a:off x="5220072" y="685952"/>
            <a:ext cx="529217" cy="307777"/>
          </a:xfrm>
          <a:prstGeom prst="rect">
            <a:avLst/>
          </a:prstGeom>
          <a:solidFill>
            <a:schemeClr val="bg1"/>
          </a:solidFill>
        </p:spPr>
        <p:txBody>
          <a:bodyPr wrap="square" lIns="0" rIns="0" rtlCol="0">
            <a:spAutoFit/>
          </a:bodyPr>
          <a:lstStyle/>
          <a:p>
            <a:r>
              <a:rPr lang="hu-HU" sz="1400" b="1" dirty="0" smtClean="0"/>
              <a:t>Békés</a:t>
            </a:r>
            <a:endParaRPr lang="hu-HU" sz="1400" b="1" dirty="0"/>
          </a:p>
        </p:txBody>
      </p:sp>
    </p:spTree>
    <p:extLst>
      <p:ext uri="{BB962C8B-B14F-4D97-AF65-F5344CB8AC3E}">
        <p14:creationId xmlns:p14="http://schemas.microsoft.com/office/powerpoint/2010/main" val="4015799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dirty="0"/>
          </a:p>
        </p:txBody>
      </p:sp>
      <p:pic>
        <p:nvPicPr>
          <p:cNvPr id="4" name="Kép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0648"/>
            <a:ext cx="9144000" cy="6470697"/>
          </a:xfrm>
          <a:prstGeom prst="rect">
            <a:avLst/>
          </a:prstGeom>
        </p:spPr>
      </p:pic>
      <p:sp>
        <p:nvSpPr>
          <p:cNvPr id="5" name="Szövegdoboz 4"/>
          <p:cNvSpPr txBox="1"/>
          <p:nvPr/>
        </p:nvSpPr>
        <p:spPr>
          <a:xfrm>
            <a:off x="5220072" y="597564"/>
            <a:ext cx="648072" cy="338554"/>
          </a:xfrm>
          <a:prstGeom prst="rect">
            <a:avLst/>
          </a:prstGeom>
          <a:solidFill>
            <a:schemeClr val="bg1"/>
          </a:solidFill>
        </p:spPr>
        <p:txBody>
          <a:bodyPr wrap="square" lIns="0" rIns="0" rtlCol="0">
            <a:spAutoFit/>
          </a:bodyPr>
          <a:lstStyle/>
          <a:p>
            <a:r>
              <a:rPr lang="hu-HU" sz="1600" b="1" dirty="0" smtClean="0"/>
              <a:t>Békés</a:t>
            </a:r>
            <a:endParaRPr lang="hu-HU" sz="1600" b="1" dirty="0"/>
          </a:p>
        </p:txBody>
      </p:sp>
    </p:spTree>
    <p:extLst>
      <p:ext uri="{BB962C8B-B14F-4D97-AF65-F5344CB8AC3E}">
        <p14:creationId xmlns:p14="http://schemas.microsoft.com/office/powerpoint/2010/main" val="1925911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89" y="188640"/>
            <a:ext cx="9144000" cy="6470697"/>
          </a:xfrm>
          <a:prstGeom prst="rect">
            <a:avLst/>
          </a:prstGeom>
        </p:spPr>
      </p:pic>
    </p:spTree>
    <p:extLst>
      <p:ext uri="{BB962C8B-B14F-4D97-AF65-F5344CB8AC3E}">
        <p14:creationId xmlns:p14="http://schemas.microsoft.com/office/powerpoint/2010/main" val="37633868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3651"/>
            <a:ext cx="9144000" cy="6470697"/>
          </a:xfrm>
          <a:prstGeom prst="rect">
            <a:avLst/>
          </a:prstGeom>
        </p:spPr>
      </p:pic>
    </p:spTree>
    <p:extLst>
      <p:ext uri="{BB962C8B-B14F-4D97-AF65-F5344CB8AC3E}">
        <p14:creationId xmlns:p14="http://schemas.microsoft.com/office/powerpoint/2010/main" val="5475739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404664"/>
            <a:ext cx="8229600" cy="504825"/>
          </a:xfrm>
        </p:spPr>
        <p:txBody>
          <a:bodyPr/>
          <a:lstStyle/>
          <a:p>
            <a:r>
              <a:rPr lang="hu-HU" dirty="0" smtClean="0"/>
              <a:t>Termés adatok</a:t>
            </a:r>
            <a:endParaRPr lang="hu-HU" dirty="0"/>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5164" y="1268760"/>
            <a:ext cx="6863987" cy="4857403"/>
          </a:xfrm>
        </p:spPr>
      </p:pic>
      <p:sp>
        <p:nvSpPr>
          <p:cNvPr id="5" name="Szövegdoboz 4"/>
          <p:cNvSpPr txBox="1"/>
          <p:nvPr/>
        </p:nvSpPr>
        <p:spPr>
          <a:xfrm>
            <a:off x="2411760" y="1196752"/>
            <a:ext cx="3070071" cy="369332"/>
          </a:xfrm>
          <a:prstGeom prst="rect">
            <a:avLst/>
          </a:prstGeom>
          <a:noFill/>
        </p:spPr>
        <p:txBody>
          <a:bodyPr wrap="none" rtlCol="0">
            <a:spAutoFit/>
          </a:bodyPr>
          <a:lstStyle/>
          <a:p>
            <a:r>
              <a:rPr lang="hu-HU" dirty="0" smtClean="0"/>
              <a:t>Búza víztartalom 2010 július</a:t>
            </a:r>
            <a:endParaRPr lang="hu-HU" dirty="0"/>
          </a:p>
        </p:txBody>
      </p:sp>
    </p:spTree>
    <p:extLst>
      <p:ext uri="{BB962C8B-B14F-4D97-AF65-F5344CB8AC3E}">
        <p14:creationId xmlns:p14="http://schemas.microsoft.com/office/powerpoint/2010/main" val="1941197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4849" y="1700213"/>
            <a:ext cx="6254302" cy="4425950"/>
          </a:xfrm>
        </p:spPr>
      </p:pic>
      <p:sp>
        <p:nvSpPr>
          <p:cNvPr id="5" name="Szövegdoboz 4"/>
          <p:cNvSpPr txBox="1"/>
          <p:nvPr/>
        </p:nvSpPr>
        <p:spPr>
          <a:xfrm>
            <a:off x="2411760" y="1196752"/>
            <a:ext cx="3070071" cy="369332"/>
          </a:xfrm>
          <a:prstGeom prst="rect">
            <a:avLst/>
          </a:prstGeom>
          <a:noFill/>
        </p:spPr>
        <p:txBody>
          <a:bodyPr wrap="none" rtlCol="0">
            <a:spAutoFit/>
          </a:bodyPr>
          <a:lstStyle/>
          <a:p>
            <a:r>
              <a:rPr lang="hu-HU" dirty="0" smtClean="0"/>
              <a:t>Búza víztartalom 2012 július</a:t>
            </a:r>
            <a:endParaRPr lang="hu-HU" dirty="0"/>
          </a:p>
        </p:txBody>
      </p:sp>
    </p:spTree>
    <p:extLst>
      <p:ext uri="{BB962C8B-B14F-4D97-AF65-F5344CB8AC3E}">
        <p14:creationId xmlns:p14="http://schemas.microsoft.com/office/powerpoint/2010/main" val="2687949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4849" y="1700213"/>
            <a:ext cx="6254302" cy="4425950"/>
          </a:xfrm>
        </p:spPr>
      </p:pic>
      <p:sp>
        <p:nvSpPr>
          <p:cNvPr id="5" name="Szövegdoboz 4"/>
          <p:cNvSpPr txBox="1"/>
          <p:nvPr/>
        </p:nvSpPr>
        <p:spPr>
          <a:xfrm>
            <a:off x="2411760" y="1196752"/>
            <a:ext cx="4083169" cy="369332"/>
          </a:xfrm>
          <a:prstGeom prst="rect">
            <a:avLst/>
          </a:prstGeom>
          <a:noFill/>
        </p:spPr>
        <p:txBody>
          <a:bodyPr wrap="none" rtlCol="0">
            <a:spAutoFit/>
          </a:bodyPr>
          <a:lstStyle/>
          <a:p>
            <a:r>
              <a:rPr lang="hu-HU" dirty="0"/>
              <a:t>K</a:t>
            </a:r>
            <a:r>
              <a:rPr lang="hu-HU" dirty="0" smtClean="0"/>
              <a:t>ukorica víztartalom 2005 szeptember</a:t>
            </a:r>
            <a:endParaRPr lang="hu-HU" dirty="0"/>
          </a:p>
        </p:txBody>
      </p:sp>
    </p:spTree>
    <p:extLst>
      <p:ext uri="{BB962C8B-B14F-4D97-AF65-F5344CB8AC3E}">
        <p14:creationId xmlns:p14="http://schemas.microsoft.com/office/powerpoint/2010/main" val="6010081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4849" y="1700213"/>
            <a:ext cx="6254302" cy="4425950"/>
          </a:xfrm>
        </p:spPr>
      </p:pic>
      <p:sp>
        <p:nvSpPr>
          <p:cNvPr id="5" name="Szövegdoboz 4"/>
          <p:cNvSpPr txBox="1"/>
          <p:nvPr/>
        </p:nvSpPr>
        <p:spPr>
          <a:xfrm>
            <a:off x="2411760" y="1196752"/>
            <a:ext cx="4083169" cy="369332"/>
          </a:xfrm>
          <a:prstGeom prst="rect">
            <a:avLst/>
          </a:prstGeom>
          <a:noFill/>
        </p:spPr>
        <p:txBody>
          <a:bodyPr wrap="none" rtlCol="0">
            <a:spAutoFit/>
          </a:bodyPr>
          <a:lstStyle/>
          <a:p>
            <a:r>
              <a:rPr lang="hu-HU" dirty="0"/>
              <a:t>K</a:t>
            </a:r>
            <a:r>
              <a:rPr lang="hu-HU" dirty="0" smtClean="0"/>
              <a:t>ukorica víztartalom 2012 szeptember</a:t>
            </a:r>
            <a:endParaRPr lang="hu-HU" dirty="0"/>
          </a:p>
        </p:txBody>
      </p:sp>
    </p:spTree>
    <p:extLst>
      <p:ext uri="{BB962C8B-B14F-4D97-AF65-F5344CB8AC3E}">
        <p14:creationId xmlns:p14="http://schemas.microsoft.com/office/powerpoint/2010/main" val="134331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endParaRPr lang="hu-HU"/>
          </a:p>
        </p:txBody>
      </p:sp>
      <p:sp>
        <p:nvSpPr>
          <p:cNvPr id="49154" name="Tartalom helye 2"/>
          <p:cNvSpPr>
            <a:spLocks noGrp="1"/>
          </p:cNvSpPr>
          <p:nvPr>
            <p:ph idx="1"/>
          </p:nvPr>
        </p:nvSpPr>
        <p:spPr/>
        <p:txBody>
          <a:bodyPr/>
          <a:lstStyle/>
          <a:p>
            <a:r>
              <a:rPr lang="hu-HU" smtClean="0"/>
              <a:t>a humusztartalom nagysága fordítottan arányos a talaj a reflektanciájával</a:t>
            </a:r>
          </a:p>
          <a:p>
            <a:r>
              <a:rPr lang="hu-HU" smtClean="0"/>
              <a:t>a talajok reflektancia görbéjéről leolvasható visszaverődési értékeket elsősorban a talaj nedvességtartalma és az ásványianyag-összetétele befolyásolja</a:t>
            </a:r>
          </a:p>
          <a:p>
            <a:endParaRPr lang="hu-HU" smtClean="0"/>
          </a:p>
        </p:txBody>
      </p:sp>
    </p:spTree>
    <p:extLst>
      <p:ext uri="{BB962C8B-B14F-4D97-AF65-F5344CB8AC3E}">
        <p14:creationId xmlns:p14="http://schemas.microsoft.com/office/powerpoint/2010/main" val="1793353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églalap 1"/>
          <p:cNvSpPr>
            <a:spLocks noChangeArrowheads="1"/>
          </p:cNvSpPr>
          <p:nvPr/>
        </p:nvSpPr>
        <p:spPr bwMode="auto">
          <a:xfrm>
            <a:off x="4356100" y="49418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pPr>
            <a:r>
              <a:rPr lang="en-US" altLang="hu-HU" sz="1200"/>
              <a:t>Integrated Drought Management Programme in Central and Eastern Europe</a:t>
            </a:r>
            <a:r>
              <a:rPr lang="hu-HU" altLang="hu-HU" sz="1200"/>
              <a:t>,</a:t>
            </a:r>
          </a:p>
          <a:p>
            <a:pPr eaLnBrk="1" hangingPunct="1">
              <a:spcBef>
                <a:spcPct val="0"/>
              </a:spcBef>
              <a:buFontTx/>
              <a:buNone/>
            </a:pPr>
            <a:r>
              <a:rPr lang="hu-HU" altLang="hu-HU" sz="1200"/>
              <a:t> </a:t>
            </a:r>
            <a:r>
              <a:rPr lang="hu-HU" altLang="hu-HU" sz="1200" b="1" i="1"/>
              <a:t>Training for Trainers</a:t>
            </a:r>
          </a:p>
          <a:p>
            <a:pPr eaLnBrk="1" hangingPunct="1">
              <a:spcBef>
                <a:spcPct val="0"/>
              </a:spcBef>
              <a:buFontTx/>
              <a:buNone/>
            </a:pPr>
            <a:r>
              <a:rPr lang="hu-HU" altLang="hu-HU" sz="1200" b="1" i="1"/>
              <a:t>Szarvas, HUNGARY</a:t>
            </a:r>
            <a:endParaRPr lang="hu-HU" altLang="hu-HU" sz="1200"/>
          </a:p>
          <a:p>
            <a:pPr eaLnBrk="1" hangingPunct="1">
              <a:spcBef>
                <a:spcPct val="0"/>
              </a:spcBef>
              <a:buFontTx/>
              <a:buNone/>
            </a:pPr>
            <a:r>
              <a:rPr lang="en-US" altLang="hu-HU" sz="1200" b="1"/>
              <a:t>Date: </a:t>
            </a:r>
            <a:r>
              <a:rPr lang="hu-HU" altLang="hu-HU" sz="1200" b="1"/>
              <a:t>21-23. November,</a:t>
            </a:r>
            <a:r>
              <a:rPr lang="en-US" altLang="hu-HU" sz="1200" b="1"/>
              <a:t> 2013</a:t>
            </a:r>
            <a:r>
              <a:rPr lang="hu-HU" altLang="hu-HU" sz="1200" b="1"/>
              <a:t>.</a:t>
            </a:r>
            <a:endParaRPr lang="hu-HU" altLang="hu-HU" sz="1200"/>
          </a:p>
          <a:p>
            <a:pPr eaLnBrk="1" hangingPunct="1">
              <a:spcBef>
                <a:spcPct val="0"/>
              </a:spcBef>
              <a:buFontTx/>
              <a:buNone/>
            </a:pPr>
            <a:endParaRPr lang="en-US" altLang="hu-HU" sz="1200"/>
          </a:p>
        </p:txBody>
      </p:sp>
      <p:sp>
        <p:nvSpPr>
          <p:cNvPr id="5123" name="Szövegdoboz 2"/>
          <p:cNvSpPr txBox="1">
            <a:spLocks noChangeArrowheads="1"/>
          </p:cNvSpPr>
          <p:nvPr/>
        </p:nvSpPr>
        <p:spPr bwMode="auto">
          <a:xfrm>
            <a:off x="2339752" y="2636912"/>
            <a:ext cx="4120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altLang="hu-HU" sz="2800" b="1" dirty="0"/>
              <a:t>Köszönöm a figyelmet!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5017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latin typeface="Franklin Gothic Book" pitchFamily="34" charset="0"/>
            </a:endParaRPr>
          </a:p>
        </p:txBody>
      </p:sp>
      <p:sp>
        <p:nvSpPr>
          <p:cNvPr id="96260" name="Rectangle 4"/>
          <p:cNvSpPr>
            <a:spLocks noGrp="1" noChangeArrowheads="1"/>
          </p:cNvSpPr>
          <p:nvPr>
            <p:ph type="title"/>
          </p:nvPr>
        </p:nvSpPr>
        <p:spPr>
          <a:xfrm>
            <a:off x="0" y="115888"/>
            <a:ext cx="9144000" cy="981075"/>
          </a:xfrm>
        </p:spPr>
        <p:txBody>
          <a:bodyPr/>
          <a:lstStyle/>
          <a:p>
            <a:pPr fontAlgn="auto">
              <a:spcAft>
                <a:spcPts val="0"/>
              </a:spcAft>
              <a:defRPr/>
            </a:pPr>
            <a:r>
              <a:rPr lang="hu-HU" sz="2400">
                <a:latin typeface="Arial" charset="0"/>
              </a:rPr>
              <a:t> </a:t>
            </a:r>
            <a:r>
              <a:rPr lang="hu-HU" sz="2400" b="1">
                <a:latin typeface="Arial" charset="0"/>
              </a:rPr>
              <a:t>A talaj reflexiós tulajdonságai</a:t>
            </a:r>
            <a:endParaRPr lang="hu-HU" sz="2400">
              <a:latin typeface="Arial" charset="0"/>
            </a:endParaRPr>
          </a:p>
        </p:txBody>
      </p:sp>
      <p:pic>
        <p:nvPicPr>
          <p:cNvPr id="50180" name="Picture 7"/>
          <p:cNvPicPr>
            <a:picLocks noGrp="1" noChangeAspect="1" noChangeArrowheads="1"/>
          </p:cNvPicPr>
          <p:nvPr>
            <p:ph type="body" idx="1"/>
          </p:nvPr>
        </p:nvPicPr>
        <p:blipFill>
          <a:blip r:embed="rId2"/>
          <a:srcRect/>
          <a:stretch>
            <a:fillRect/>
          </a:stretch>
        </p:blipFill>
        <p:spPr>
          <a:xfrm>
            <a:off x="1331913" y="836613"/>
            <a:ext cx="6192837" cy="5581650"/>
          </a:xfrm>
        </p:spPr>
      </p:pic>
      <p:sp>
        <p:nvSpPr>
          <p:cNvPr id="50181" name="Rectangle 8"/>
          <p:cNvSpPr>
            <a:spLocks noChangeArrowheads="1"/>
          </p:cNvSpPr>
          <p:nvPr/>
        </p:nvSpPr>
        <p:spPr bwMode="auto">
          <a:xfrm>
            <a:off x="1619250" y="6375400"/>
            <a:ext cx="5824223" cy="369332"/>
          </a:xfrm>
          <a:prstGeom prst="rect">
            <a:avLst/>
          </a:prstGeom>
          <a:noFill/>
          <a:ln w="9525">
            <a:noFill/>
            <a:miter lim="800000"/>
            <a:headEnd/>
            <a:tailEnd/>
          </a:ln>
        </p:spPr>
        <p:txBody>
          <a:bodyPr wrap="none">
            <a:spAutoFit/>
          </a:bodyPr>
          <a:lstStyle/>
          <a:p>
            <a:r>
              <a:rPr lang="hu-HU">
                <a:latin typeface="Franklin Gothic Book" pitchFamily="34" charset="0"/>
              </a:rPr>
              <a:t>Kőzetlisztes vályog spektrumai (Bowers and Hanks, 1965)</a:t>
            </a:r>
          </a:p>
        </p:txBody>
      </p:sp>
    </p:spTree>
    <p:extLst>
      <p:ext uri="{BB962C8B-B14F-4D97-AF65-F5344CB8AC3E}">
        <p14:creationId xmlns:p14="http://schemas.microsoft.com/office/powerpoint/2010/main" val="3480411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323850" y="5873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2400"/>
              <a:t>Talajtérképezés</a:t>
            </a:r>
          </a:p>
        </p:txBody>
      </p:sp>
      <p:sp>
        <p:nvSpPr>
          <p:cNvPr id="276483" name="Rectangle 3"/>
          <p:cNvSpPr>
            <a:spLocks noChangeArrowheads="1"/>
          </p:cNvSpPr>
          <p:nvPr/>
        </p:nvSpPr>
        <p:spPr bwMode="auto">
          <a:xfrm>
            <a:off x="3779838" y="3262313"/>
            <a:ext cx="536416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10000"/>
              </a:lnSpc>
            </a:pPr>
            <a:r>
              <a:rPr lang="hu-HU" altLang="hu-HU" sz="1600"/>
              <a:t>A közeli infra(1), zöld(2) vörös(3) és a csatornák reflektancia értékei a mintaterület É-D tengelyében </a:t>
            </a:r>
          </a:p>
        </p:txBody>
      </p:sp>
      <p:pic>
        <p:nvPicPr>
          <p:cNvPr id="276484" name="Picture 4" descr="2_áb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0200" y="1557338"/>
            <a:ext cx="462756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5" name="Picture 5" descr="EC_TETRACAMNDV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363" y="4005263"/>
            <a:ext cx="31686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6" name="Rectangle 6"/>
          <p:cNvSpPr>
            <a:spLocks noChangeArrowheads="1"/>
          </p:cNvSpPr>
          <p:nvPr/>
        </p:nvSpPr>
        <p:spPr bwMode="auto">
          <a:xfrm>
            <a:off x="4175125" y="5876925"/>
            <a:ext cx="4968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u-HU" altLang="hu-HU" sz="1600" dirty="0"/>
              <a:t>A TETRACAM </a:t>
            </a:r>
            <a:r>
              <a:rPr lang="hu-HU" altLang="hu-HU" sz="1600" dirty="0" err="1"/>
              <a:t>ADC-ból</a:t>
            </a:r>
            <a:r>
              <a:rPr lang="hu-HU" altLang="hu-HU" sz="1600" dirty="0"/>
              <a:t> számított NDVI és a sótartalom közötti regresszió </a:t>
            </a:r>
          </a:p>
        </p:txBody>
      </p:sp>
      <p:pic>
        <p:nvPicPr>
          <p:cNvPr id="276487" name="Picture 7" descr="ndvi"/>
          <p:cNvPicPr>
            <a:picLocks noChangeAspect="1" noChangeArrowheads="1"/>
          </p:cNvPicPr>
          <p:nvPr/>
        </p:nvPicPr>
        <p:blipFill>
          <a:blip r:embed="rId5" cstate="email">
            <a:extLst>
              <a:ext uri="{28A0092B-C50C-407E-A947-70E740481C1C}">
                <a14:useLocalDpi xmlns:a14="http://schemas.microsoft.com/office/drawing/2010/main"/>
              </a:ext>
            </a:extLst>
          </a:blip>
          <a:srcRect l="19328" t="2625" r="24335" b="18770"/>
          <a:stretch>
            <a:fillRect/>
          </a:stretch>
        </p:blipFill>
        <p:spPr bwMode="auto">
          <a:xfrm>
            <a:off x="323850" y="1844675"/>
            <a:ext cx="3455988" cy="3411538"/>
          </a:xfrm>
          <a:prstGeom prst="rect">
            <a:avLst/>
          </a:prstGeom>
          <a:noFill/>
          <a:extLst>
            <a:ext uri="{909E8E84-426E-40DD-AFC4-6F175D3DCCD1}">
              <a14:hiddenFill xmlns:a14="http://schemas.microsoft.com/office/drawing/2010/main">
                <a:solidFill>
                  <a:srgbClr val="FFFFFF"/>
                </a:solidFill>
              </a14:hiddenFill>
            </a:ext>
          </a:extLst>
        </p:spPr>
      </p:pic>
      <p:sp>
        <p:nvSpPr>
          <p:cNvPr id="276488" name="Line 8"/>
          <p:cNvSpPr>
            <a:spLocks noChangeShapeType="1"/>
          </p:cNvSpPr>
          <p:nvPr/>
        </p:nvSpPr>
        <p:spPr bwMode="auto">
          <a:xfrm>
            <a:off x="1763713" y="2565400"/>
            <a:ext cx="0" cy="21590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489" name="Line 9"/>
          <p:cNvSpPr>
            <a:spLocks noChangeShapeType="1"/>
          </p:cNvSpPr>
          <p:nvPr/>
        </p:nvSpPr>
        <p:spPr bwMode="auto">
          <a:xfrm flipV="1">
            <a:off x="1835150" y="2349500"/>
            <a:ext cx="22320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3380056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7566E67-0577-4D72-87C5-FBEDCEA9A2EE}">
  <ds:schemaRefs>
    <ds:schemaRef ds:uri="ESRI.ArcGIS.Mapping.OfficeIntegration.PowerPointInfo"/>
  </ds:schemaRefs>
</ds:datastoreItem>
</file>

<file path=customXml/itemProps10.xml><?xml version="1.0" encoding="utf-8"?>
<ds:datastoreItem xmlns:ds="http://schemas.openxmlformats.org/officeDocument/2006/customXml" ds:itemID="{B672AC6D-FA8E-4A0A-ABDF-DAD182DED6C5}">
  <ds:schemaRefs>
    <ds:schemaRef ds:uri="ESRI.ArcGIS.Mapping.OfficeIntegration.PowerPointInfo"/>
  </ds:schemaRefs>
</ds:datastoreItem>
</file>

<file path=customXml/itemProps11.xml><?xml version="1.0" encoding="utf-8"?>
<ds:datastoreItem xmlns:ds="http://schemas.openxmlformats.org/officeDocument/2006/customXml" ds:itemID="{6763A27A-8AE7-4927-ABF1-7A96ACA41D97}">
  <ds:schemaRefs>
    <ds:schemaRef ds:uri="ESRI.ArcGIS.Mapping.OfficeIntegration.PowerPointInfo"/>
  </ds:schemaRefs>
</ds:datastoreItem>
</file>

<file path=customXml/itemProps12.xml><?xml version="1.0" encoding="utf-8"?>
<ds:datastoreItem xmlns:ds="http://schemas.openxmlformats.org/officeDocument/2006/customXml" ds:itemID="{8D02DC61-5F81-46FE-9569-C2E09C1788F3}">
  <ds:schemaRefs>
    <ds:schemaRef ds:uri="ESRI.ArcGIS.Mapping.OfficeIntegration.PowerPointInfo"/>
  </ds:schemaRefs>
</ds:datastoreItem>
</file>

<file path=customXml/itemProps2.xml><?xml version="1.0" encoding="utf-8"?>
<ds:datastoreItem xmlns:ds="http://schemas.openxmlformats.org/officeDocument/2006/customXml" ds:itemID="{9399C732-9716-4615-BEFB-31AD50249C39}">
  <ds:schemaRefs>
    <ds:schemaRef ds:uri="ESRI.ArcGIS.Mapping.OfficeIntegration.PowerPointInfo"/>
  </ds:schemaRefs>
</ds:datastoreItem>
</file>

<file path=customXml/itemProps3.xml><?xml version="1.0" encoding="utf-8"?>
<ds:datastoreItem xmlns:ds="http://schemas.openxmlformats.org/officeDocument/2006/customXml" ds:itemID="{C39BFDCB-0935-49FA-ABDD-26EDEC342D37}">
  <ds:schemaRefs>
    <ds:schemaRef ds:uri="ESRI.ArcGIS.Mapping.OfficeIntegration.PowerPointInfo"/>
  </ds:schemaRefs>
</ds:datastoreItem>
</file>

<file path=customXml/itemProps4.xml><?xml version="1.0" encoding="utf-8"?>
<ds:datastoreItem xmlns:ds="http://schemas.openxmlformats.org/officeDocument/2006/customXml" ds:itemID="{54EFF394-0509-4D75-9DCF-786BA8163153}">
  <ds:schemaRefs>
    <ds:schemaRef ds:uri="ESRI.ArcGIS.Mapping.OfficeIntegration.PowerPointInfo"/>
  </ds:schemaRefs>
</ds:datastoreItem>
</file>

<file path=customXml/itemProps5.xml><?xml version="1.0" encoding="utf-8"?>
<ds:datastoreItem xmlns:ds="http://schemas.openxmlformats.org/officeDocument/2006/customXml" ds:itemID="{C0B7414E-5470-4D91-9C8E-E6CBD32B2793}">
  <ds:schemaRefs>
    <ds:schemaRef ds:uri="ESRI.ArcGIS.Mapping.OfficeIntegration.PowerPointInfo"/>
  </ds:schemaRefs>
</ds:datastoreItem>
</file>

<file path=customXml/itemProps6.xml><?xml version="1.0" encoding="utf-8"?>
<ds:datastoreItem xmlns:ds="http://schemas.openxmlformats.org/officeDocument/2006/customXml" ds:itemID="{C9D49533-3646-490B-ACFE-7D53484923DC}">
  <ds:schemaRefs>
    <ds:schemaRef ds:uri="ESRI.ArcGIS.Mapping.OfficeIntegration.PowerPointInfo"/>
  </ds:schemaRefs>
</ds:datastoreItem>
</file>

<file path=customXml/itemProps7.xml><?xml version="1.0" encoding="utf-8"?>
<ds:datastoreItem xmlns:ds="http://schemas.openxmlformats.org/officeDocument/2006/customXml" ds:itemID="{D78B3DE3-DBC5-4638-971F-D34A1FEA629C}">
  <ds:schemaRefs>
    <ds:schemaRef ds:uri="ESRI.ArcGIS.Mapping.OfficeIntegration.PowerPointInfo"/>
  </ds:schemaRefs>
</ds:datastoreItem>
</file>

<file path=customXml/itemProps8.xml><?xml version="1.0" encoding="utf-8"?>
<ds:datastoreItem xmlns:ds="http://schemas.openxmlformats.org/officeDocument/2006/customXml" ds:itemID="{54C0DF7E-3ABF-4D35-B7A6-35BA4C283B42}">
  <ds:schemaRefs>
    <ds:schemaRef ds:uri="ESRI.ArcGIS.Mapping.OfficeIntegration.PowerPointInfo"/>
  </ds:schemaRefs>
</ds:datastoreItem>
</file>

<file path=customXml/itemProps9.xml><?xml version="1.0" encoding="utf-8"?>
<ds:datastoreItem xmlns:ds="http://schemas.openxmlformats.org/officeDocument/2006/customXml" ds:itemID="{56AAB0F6-EAA7-4B09-8369-BEB73053D75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1127</TotalTime>
  <Words>2731</Words>
  <Application>Microsoft Office PowerPoint</Application>
  <PresentationFormat>Diavetítés a képernyőre (4:3 oldalarány)</PresentationFormat>
  <Paragraphs>446</Paragraphs>
  <Slides>70</Slides>
  <Notes>29</Notes>
  <HiddenSlides>0</HiddenSlides>
  <MMClips>0</MMClips>
  <ScaleCrop>false</ScaleCrop>
  <HeadingPairs>
    <vt:vector size="4" baseType="variant">
      <vt:variant>
        <vt:lpstr>Téma</vt:lpstr>
      </vt:variant>
      <vt:variant>
        <vt:i4>2</vt:i4>
      </vt:variant>
      <vt:variant>
        <vt:lpstr>Diacímek</vt:lpstr>
      </vt:variant>
      <vt:variant>
        <vt:i4>70</vt:i4>
      </vt:variant>
    </vt:vector>
  </HeadingPairs>
  <TitlesOfParts>
    <vt:vector size="72" baseType="lpstr">
      <vt:lpstr>Default Design</vt:lpstr>
      <vt:lpstr>Custom Design</vt:lpstr>
      <vt:lpstr>PowerPoint bemutató</vt:lpstr>
      <vt:lpstr>A távérzékelés fogalma</vt:lpstr>
      <vt:lpstr>PowerPoint bemutató</vt:lpstr>
      <vt:lpstr>Távérzékelés a talajtani felmérésekben </vt:lpstr>
      <vt:lpstr>PowerPoint bemutató</vt:lpstr>
      <vt:lpstr>A talajok detektálása</vt:lpstr>
      <vt:lpstr>PowerPoint bemutató</vt:lpstr>
      <vt:lpstr> A talaj reflexiós tulajdonságai</vt:lpstr>
      <vt:lpstr>PowerPoint bemutató</vt:lpstr>
      <vt:lpstr>PowerPoint bemutató</vt:lpstr>
      <vt:lpstr>PowerPoint bemutató</vt:lpstr>
      <vt:lpstr> A talaj reflexiós tulajdonságai</vt:lpstr>
      <vt:lpstr> A növény reflexiós tulajdonságai</vt:lpstr>
      <vt:lpstr> A növény reflexiós tulajdonságai</vt:lpstr>
      <vt:lpstr> A növény reflexiós tulajdonságai</vt:lpstr>
      <vt:lpstr> A növény reflexiós tulajdonságai</vt:lpstr>
      <vt:lpstr> A növény reflexiós tulajdonságai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Data sources</vt:lpstr>
      <vt:lpstr>LANDSAT</vt:lpstr>
      <vt:lpstr>LANDSAT</vt:lpstr>
      <vt:lpstr>LANDSAT</vt:lpstr>
      <vt:lpstr>PowerPoint bemutató</vt:lpstr>
      <vt:lpstr>LANDSAT</vt:lpstr>
      <vt:lpstr>Landsat</vt:lpstr>
      <vt:lpstr>Landsat</vt:lpstr>
      <vt:lpstr>Hamis színes RGB kompozit (2,4,7)</vt:lpstr>
      <vt:lpstr>PowerPoint bemutató</vt:lpstr>
      <vt:lpstr>PowerPoint bemutató</vt:lpstr>
      <vt:lpstr>Landsat ETM+ band 1 (0.45-0.52 µm, blue-green)</vt:lpstr>
      <vt:lpstr>Landsat ETM+ band 2 (0.52-0.60 µm, green) </vt:lpstr>
      <vt:lpstr>Landsat ETM+ band 3 (0.63-0.69 µm, red)</vt:lpstr>
      <vt:lpstr>Landsat ETM+ band 4 (0.76-0.90 µm, near infrared) </vt:lpstr>
      <vt:lpstr>Landsat ETM+ band 5 (1.55-1.75 µm, mid-infrared) </vt:lpstr>
      <vt:lpstr>Landsat ETM+ band 6 (10.40-12.50 µm, thermal infrared)</vt:lpstr>
      <vt:lpstr>Landsat ETM+ band 7 (2.08-2.35 µm mid-infrared)</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Rendelkezésre álló MODIS NDVI adatsor</vt:lpstr>
      <vt:lpstr>PowerPoint bemutató</vt:lpstr>
      <vt:lpstr>PowerPoint bemutató</vt:lpstr>
      <vt:lpstr>PowerPoint bemutató</vt:lpstr>
      <vt:lpstr>PowerPoint bemutató</vt:lpstr>
      <vt:lpstr>PowerPoint bemutató</vt:lpstr>
      <vt:lpstr>Termés adatok</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dc:creator>
  <cp:lastModifiedBy>VKGTSZ</cp:lastModifiedBy>
  <cp:revision>96</cp:revision>
  <dcterms:created xsi:type="dcterms:W3CDTF">2009-02-24T09:05:43Z</dcterms:created>
  <dcterms:modified xsi:type="dcterms:W3CDTF">2013-11-27T07:24:11Z</dcterms:modified>
</cp:coreProperties>
</file>